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6"/>
  </p:notesMasterIdLst>
  <p:handoutMasterIdLst>
    <p:handoutMasterId r:id="rId127"/>
  </p:handoutMasterIdLst>
  <p:sldIdLst>
    <p:sldId id="1016" r:id="rId2"/>
    <p:sldId id="1021" r:id="rId3"/>
    <p:sldId id="1020" r:id="rId4"/>
    <p:sldId id="1013" r:id="rId5"/>
    <p:sldId id="562" r:id="rId6"/>
    <p:sldId id="497" r:id="rId7"/>
    <p:sldId id="785" r:id="rId8"/>
    <p:sldId id="771" r:id="rId9"/>
    <p:sldId id="1017" r:id="rId10"/>
    <p:sldId id="274" r:id="rId11"/>
    <p:sldId id="322" r:id="rId12"/>
    <p:sldId id="321" r:id="rId13"/>
    <p:sldId id="906" r:id="rId14"/>
    <p:sldId id="914" r:id="rId15"/>
    <p:sldId id="908" r:id="rId16"/>
    <p:sldId id="952" r:id="rId17"/>
    <p:sldId id="804" r:id="rId18"/>
    <p:sldId id="805" r:id="rId19"/>
    <p:sldId id="806" r:id="rId20"/>
    <p:sldId id="807" r:id="rId21"/>
    <p:sldId id="808" r:id="rId22"/>
    <p:sldId id="705" r:id="rId23"/>
    <p:sldId id="786" r:id="rId24"/>
    <p:sldId id="788" r:id="rId25"/>
    <p:sldId id="811" r:id="rId26"/>
    <p:sldId id="873" r:id="rId27"/>
    <p:sldId id="756" r:id="rId28"/>
    <p:sldId id="825" r:id="rId29"/>
    <p:sldId id="809" r:id="rId30"/>
    <p:sldId id="857" r:id="rId31"/>
    <p:sldId id="853" r:id="rId32"/>
    <p:sldId id="859" r:id="rId33"/>
    <p:sldId id="858" r:id="rId34"/>
    <p:sldId id="1018" r:id="rId35"/>
    <p:sldId id="810" r:id="rId36"/>
    <p:sldId id="714" r:id="rId37"/>
    <p:sldId id="739" r:id="rId38"/>
    <p:sldId id="740" r:id="rId39"/>
    <p:sldId id="918" r:id="rId40"/>
    <p:sldId id="920" r:id="rId41"/>
    <p:sldId id="921" r:id="rId42"/>
    <p:sldId id="907" r:id="rId43"/>
    <p:sldId id="1014" r:id="rId44"/>
    <p:sldId id="615" r:id="rId45"/>
    <p:sldId id="645" r:id="rId46"/>
    <p:sldId id="747" r:id="rId47"/>
    <p:sldId id="661" r:id="rId48"/>
    <p:sldId id="717" r:id="rId49"/>
    <p:sldId id="768" r:id="rId50"/>
    <p:sldId id="936" r:id="rId51"/>
    <p:sldId id="937" r:id="rId52"/>
    <p:sldId id="941" r:id="rId53"/>
    <p:sldId id="940" r:id="rId54"/>
    <p:sldId id="938" r:id="rId55"/>
    <p:sldId id="943" r:id="rId56"/>
    <p:sldId id="944" r:id="rId57"/>
    <p:sldId id="945" r:id="rId58"/>
    <p:sldId id="1015" r:id="rId59"/>
    <p:sldId id="797" r:id="rId60"/>
    <p:sldId id="922" r:id="rId61"/>
    <p:sldId id="919" r:id="rId62"/>
    <p:sldId id="1012" r:id="rId63"/>
    <p:sldId id="965" r:id="rId64"/>
    <p:sldId id="801" r:id="rId65"/>
    <p:sldId id="1004" r:id="rId66"/>
    <p:sldId id="1005" r:id="rId67"/>
    <p:sldId id="515" r:id="rId68"/>
    <p:sldId id="734" r:id="rId69"/>
    <p:sldId id="783" r:id="rId70"/>
    <p:sldId id="403" r:id="rId71"/>
    <p:sldId id="513" r:id="rId72"/>
    <p:sldId id="1003" r:id="rId73"/>
    <p:sldId id="416" r:id="rId74"/>
    <p:sldId id="592" r:id="rId75"/>
    <p:sldId id="782" r:id="rId76"/>
    <p:sldId id="827" r:id="rId77"/>
    <p:sldId id="523" r:id="rId78"/>
    <p:sldId id="427" r:id="rId79"/>
    <p:sldId id="525" r:id="rId80"/>
    <p:sldId id="719" r:id="rId81"/>
    <p:sldId id="434" r:id="rId82"/>
    <p:sldId id="722" r:id="rId83"/>
    <p:sldId id="966" r:id="rId84"/>
    <p:sldId id="969" r:id="rId85"/>
    <p:sldId id="967" r:id="rId86"/>
    <p:sldId id="1006" r:id="rId87"/>
    <p:sldId id="1007" r:id="rId88"/>
    <p:sldId id="1008" r:id="rId89"/>
    <p:sldId id="984" r:id="rId90"/>
    <p:sldId id="968" r:id="rId91"/>
    <p:sldId id="720" r:id="rId92"/>
    <p:sldId id="799" r:id="rId93"/>
    <p:sldId id="889" r:id="rId94"/>
    <p:sldId id="828" r:id="rId95"/>
    <p:sldId id="861" r:id="rId96"/>
    <p:sldId id="931" r:id="rId97"/>
    <p:sldId id="862" r:id="rId98"/>
    <p:sldId id="955" r:id="rId99"/>
    <p:sldId id="956" r:id="rId100"/>
    <p:sldId id="868" r:id="rId101"/>
    <p:sldId id="835" r:id="rId102"/>
    <p:sldId id="653" r:id="rId103"/>
    <p:sldId id="839" r:id="rId104"/>
    <p:sldId id="800" r:id="rId105"/>
    <p:sldId id="876" r:id="rId106"/>
    <p:sldId id="877" r:id="rId107"/>
    <p:sldId id="879" r:id="rId108"/>
    <p:sldId id="878" r:id="rId109"/>
    <p:sldId id="957" r:id="rId110"/>
    <p:sldId id="958" r:id="rId111"/>
    <p:sldId id="959" r:id="rId112"/>
    <p:sldId id="960" r:id="rId113"/>
    <p:sldId id="758" r:id="rId114"/>
    <p:sldId id="746" r:id="rId115"/>
    <p:sldId id="538" r:id="rId116"/>
    <p:sldId id="540" r:id="rId117"/>
    <p:sldId id="924" r:id="rId118"/>
    <p:sldId id="883" r:id="rId119"/>
    <p:sldId id="961" r:id="rId120"/>
    <p:sldId id="885" r:id="rId121"/>
    <p:sldId id="886" r:id="rId122"/>
    <p:sldId id="962" r:id="rId123"/>
    <p:sldId id="477" r:id="rId124"/>
    <p:sldId id="485" r:id="rId1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2"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34"/>
    <p:restoredTop sz="93384"/>
  </p:normalViewPr>
  <p:slideViewPr>
    <p:cSldViewPr snapToGrid="0">
      <p:cViewPr varScale="1">
        <p:scale>
          <a:sx n="152" d="100"/>
          <a:sy n="152" d="100"/>
        </p:scale>
        <p:origin x="137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72442B-3B9F-5732-1C14-B4ECCD11E35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imes" charset="0"/>
                <a:ea typeface="ＭＳ Ｐゴシック" charset="-128"/>
              </a:defRPr>
            </a:lvl1pPr>
          </a:lstStyle>
          <a:p>
            <a:pPr>
              <a:defRPr/>
            </a:pPr>
            <a:endParaRPr lang="en-US"/>
          </a:p>
        </p:txBody>
      </p:sp>
      <p:sp>
        <p:nvSpPr>
          <p:cNvPr id="3" name="Date Placeholder 2">
            <a:extLst>
              <a:ext uri="{FF2B5EF4-FFF2-40B4-BE49-F238E27FC236}">
                <a16:creationId xmlns:a16="http://schemas.microsoft.com/office/drawing/2014/main" id="{D6371ECB-232F-D59F-6774-26224D5B607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atin typeface="Times" charset="0"/>
                <a:ea typeface="ＭＳ Ｐゴシック" charset="-128"/>
              </a:defRPr>
            </a:lvl1pPr>
          </a:lstStyle>
          <a:p>
            <a:pPr>
              <a:defRPr/>
            </a:pPr>
            <a:fld id="{00B63EEC-CCE2-DE4A-91C5-05EECE991349}" type="datetimeFigureOut">
              <a:rPr lang="en-US"/>
              <a:pPr>
                <a:defRPr/>
              </a:pPr>
              <a:t>10/30/23</a:t>
            </a:fld>
            <a:endParaRPr lang="en-US"/>
          </a:p>
        </p:txBody>
      </p:sp>
      <p:sp>
        <p:nvSpPr>
          <p:cNvPr id="4" name="Footer Placeholder 3">
            <a:extLst>
              <a:ext uri="{FF2B5EF4-FFF2-40B4-BE49-F238E27FC236}">
                <a16:creationId xmlns:a16="http://schemas.microsoft.com/office/drawing/2014/main" id="{24F78C9D-D765-9F24-90D3-4731D9F1FF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atin typeface="Times" charset="0"/>
                <a:ea typeface="ＭＳ Ｐゴシック" charset="-128"/>
              </a:defRPr>
            </a:lvl1pPr>
          </a:lstStyle>
          <a:p>
            <a:pPr>
              <a:defRPr/>
            </a:pPr>
            <a:endParaRPr lang="en-US"/>
          </a:p>
        </p:txBody>
      </p:sp>
      <p:sp>
        <p:nvSpPr>
          <p:cNvPr id="5" name="Slide Number Placeholder 4">
            <a:extLst>
              <a:ext uri="{FF2B5EF4-FFF2-40B4-BE49-F238E27FC236}">
                <a16:creationId xmlns:a16="http://schemas.microsoft.com/office/drawing/2014/main" id="{72F37ED8-882C-D86F-EA95-667B9F307643}"/>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2DDCE2-C4A0-3F48-B31E-B310F2FFAED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833F3ED-4BE1-1B85-05AD-B2819EFDEFC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65" charset="0"/>
                <a:ea typeface="+mn-ea"/>
              </a:defRPr>
            </a:lvl1pPr>
          </a:lstStyle>
          <a:p>
            <a:pPr>
              <a:defRPr/>
            </a:pPr>
            <a:endParaRPr lang="en-US"/>
          </a:p>
        </p:txBody>
      </p:sp>
      <p:sp>
        <p:nvSpPr>
          <p:cNvPr id="3075" name="Rectangle 3">
            <a:extLst>
              <a:ext uri="{FF2B5EF4-FFF2-40B4-BE49-F238E27FC236}">
                <a16:creationId xmlns:a16="http://schemas.microsoft.com/office/drawing/2014/main" id="{3D713A74-B423-B097-4A63-88463F7C935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65" charset="0"/>
                <a:ea typeface="+mn-ea"/>
              </a:defRPr>
            </a:lvl1pPr>
          </a:lstStyle>
          <a:p>
            <a:pPr>
              <a:defRPr/>
            </a:pPr>
            <a:endParaRPr lang="en-US"/>
          </a:p>
        </p:txBody>
      </p:sp>
      <p:sp>
        <p:nvSpPr>
          <p:cNvPr id="13316" name="Rectangle 4">
            <a:extLst>
              <a:ext uri="{FF2B5EF4-FFF2-40B4-BE49-F238E27FC236}">
                <a16:creationId xmlns:a16="http://schemas.microsoft.com/office/drawing/2014/main" id="{674BACEB-87E0-C91F-18C5-74C88967FA7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E08091A6-41CE-F17E-2B29-764A79CD2611}"/>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33623563-62E4-D895-7934-02131C710A53}"/>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65" charset="0"/>
                <a:ea typeface="+mn-ea"/>
              </a:defRPr>
            </a:lvl1pPr>
          </a:lstStyle>
          <a:p>
            <a:pPr>
              <a:defRPr/>
            </a:pPr>
            <a:endParaRPr lang="en-US"/>
          </a:p>
        </p:txBody>
      </p:sp>
      <p:sp>
        <p:nvSpPr>
          <p:cNvPr id="3079" name="Rectangle 7">
            <a:extLst>
              <a:ext uri="{FF2B5EF4-FFF2-40B4-BE49-F238E27FC236}">
                <a16:creationId xmlns:a16="http://schemas.microsoft.com/office/drawing/2014/main" id="{D3B9479F-9D01-6D1E-7F4F-D062E00E4F60}"/>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538EE08-2E68-1641-A784-D199235CD2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65"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641B6D31-DCEB-DFBD-B37C-EC817449628F}"/>
              </a:ext>
            </a:extLst>
          </p:cNvPr>
          <p:cNvSpPr>
            <a:spLocks noGrp="1" noRot="1" noChangeAspect="1" noChangeArrowheads="1" noTextEdit="1"/>
          </p:cNvSpPr>
          <p:nvPr>
            <p:ph type="sldImg"/>
          </p:nvPr>
        </p:nvSpPr>
        <p:spPr>
          <a:ln/>
        </p:spPr>
      </p:sp>
      <p:sp>
        <p:nvSpPr>
          <p:cNvPr id="17410" name="Notes Placeholder 2">
            <a:extLst>
              <a:ext uri="{FF2B5EF4-FFF2-40B4-BE49-F238E27FC236}">
                <a16:creationId xmlns:a16="http://schemas.microsoft.com/office/drawing/2014/main" id="{AFB55B41-F7F8-2F61-F499-7C928C873F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itchFamily="2" charset="0"/>
              <a:ea typeface="ＭＳ Ｐゴシック" panose="020B0600070205080204" pitchFamily="34" charset="-128"/>
            </a:endParaRPr>
          </a:p>
        </p:txBody>
      </p:sp>
      <p:sp>
        <p:nvSpPr>
          <p:cNvPr id="17411" name="Slide Number Placeholder 3">
            <a:extLst>
              <a:ext uri="{FF2B5EF4-FFF2-40B4-BE49-F238E27FC236}">
                <a16:creationId xmlns:a16="http://schemas.microsoft.com/office/drawing/2014/main" id="{F008AB7F-188F-E781-CC12-509845595B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1EDB6200-03FA-9449-A1D6-E302F360E116}" type="slidenum">
              <a:rPr lang="en-US" altLang="en-US" sz="1200" smtClean="0"/>
              <a:pPr/>
              <a:t>4</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a:extLst>
              <a:ext uri="{FF2B5EF4-FFF2-40B4-BE49-F238E27FC236}">
                <a16:creationId xmlns:a16="http://schemas.microsoft.com/office/drawing/2014/main" id="{6F6F9CC3-A6E9-469C-F841-15DBB94577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CD4E2591-0080-D140-B52D-7EA2A424264C}" type="slidenum">
              <a:rPr lang="en-US" altLang="en-US" sz="1200" smtClean="0"/>
              <a:pPr/>
              <a:t>35</a:t>
            </a:fld>
            <a:endParaRPr lang="en-US" altLang="en-US" sz="1200"/>
          </a:p>
        </p:txBody>
      </p:sp>
      <p:sp>
        <p:nvSpPr>
          <p:cNvPr id="58370" name="Rectangle 2">
            <a:extLst>
              <a:ext uri="{FF2B5EF4-FFF2-40B4-BE49-F238E27FC236}">
                <a16:creationId xmlns:a16="http://schemas.microsoft.com/office/drawing/2014/main" id="{9512A966-9DBC-1C72-6081-F70A6669A432}"/>
              </a:ext>
            </a:extLst>
          </p:cNvPr>
          <p:cNvSpPr>
            <a:spLocks noGrp="1" noRot="1" noChangeAspect="1" noChangeArrowheads="1" noTextEdit="1"/>
          </p:cNvSpPr>
          <p:nvPr>
            <p:ph type="sldImg"/>
          </p:nvPr>
        </p:nvSpPr>
        <p:spPr>
          <a:ln/>
        </p:spPr>
      </p:sp>
      <p:sp>
        <p:nvSpPr>
          <p:cNvPr id="58371" name="Rectangle 3">
            <a:extLst>
              <a:ext uri="{FF2B5EF4-FFF2-40B4-BE49-F238E27FC236}">
                <a16:creationId xmlns:a16="http://schemas.microsoft.com/office/drawing/2014/main" id="{6F8D0D3A-D183-7A69-E585-AB8596AB8B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a:extLst>
              <a:ext uri="{FF2B5EF4-FFF2-40B4-BE49-F238E27FC236}">
                <a16:creationId xmlns:a16="http://schemas.microsoft.com/office/drawing/2014/main" id="{324A0A6E-0390-D085-DA7B-B3B1E37242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D4F8D457-6F85-A540-A38F-351490832E28}" type="slidenum">
              <a:rPr lang="en-US" altLang="en-US" sz="1200" smtClean="0"/>
              <a:pPr/>
              <a:t>42</a:t>
            </a:fld>
            <a:endParaRPr lang="en-US" altLang="en-US" sz="1200"/>
          </a:p>
        </p:txBody>
      </p:sp>
      <p:sp>
        <p:nvSpPr>
          <p:cNvPr id="66562" name="Rectangle 2">
            <a:extLst>
              <a:ext uri="{FF2B5EF4-FFF2-40B4-BE49-F238E27FC236}">
                <a16:creationId xmlns:a16="http://schemas.microsoft.com/office/drawing/2014/main" id="{5D7F3B7C-B10C-AA57-BA35-E55C3E47D265}"/>
              </a:ext>
            </a:extLst>
          </p:cNvPr>
          <p:cNvSpPr>
            <a:spLocks noGrp="1" noRot="1" noChangeAspect="1" noChangeArrowheads="1" noTextEdit="1"/>
          </p:cNvSpPr>
          <p:nvPr>
            <p:ph type="sldImg"/>
          </p:nvPr>
        </p:nvSpPr>
        <p:spPr>
          <a:ln/>
        </p:spPr>
      </p:sp>
      <p:sp>
        <p:nvSpPr>
          <p:cNvPr id="66563" name="Rectangle 3">
            <a:extLst>
              <a:ext uri="{FF2B5EF4-FFF2-40B4-BE49-F238E27FC236}">
                <a16:creationId xmlns:a16="http://schemas.microsoft.com/office/drawing/2014/main" id="{5DD2926C-AB26-0CAA-B37E-97AF7295FA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7">
            <a:extLst>
              <a:ext uri="{FF2B5EF4-FFF2-40B4-BE49-F238E27FC236}">
                <a16:creationId xmlns:a16="http://schemas.microsoft.com/office/drawing/2014/main" id="{ED0F44D4-846B-99D2-B404-0DAE128DC5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073E5252-BCF8-614E-BA81-9AC167818D7B}" type="slidenum">
              <a:rPr lang="en-US" altLang="en-US" sz="1200" smtClean="0"/>
              <a:pPr/>
              <a:t>43</a:t>
            </a:fld>
            <a:endParaRPr lang="en-US" altLang="en-US" sz="1200"/>
          </a:p>
        </p:txBody>
      </p:sp>
      <p:sp>
        <p:nvSpPr>
          <p:cNvPr id="163842" name="Rectangle 2">
            <a:extLst>
              <a:ext uri="{FF2B5EF4-FFF2-40B4-BE49-F238E27FC236}">
                <a16:creationId xmlns:a16="http://schemas.microsoft.com/office/drawing/2014/main" id="{77F7039E-E60E-607C-6FAB-A777D73644BF}"/>
              </a:ext>
            </a:extLst>
          </p:cNvPr>
          <p:cNvSpPr>
            <a:spLocks noGrp="1" noRot="1" noChangeAspect="1" noChangeArrowheads="1" noTextEdit="1"/>
          </p:cNvSpPr>
          <p:nvPr>
            <p:ph type="sldImg"/>
          </p:nvPr>
        </p:nvSpPr>
        <p:spPr>
          <a:ln/>
        </p:spPr>
      </p:sp>
      <p:sp>
        <p:nvSpPr>
          <p:cNvPr id="163843" name="Rectangle 3">
            <a:extLst>
              <a:ext uri="{FF2B5EF4-FFF2-40B4-BE49-F238E27FC236}">
                <a16:creationId xmlns:a16="http://schemas.microsoft.com/office/drawing/2014/main" id="{A3E1EE01-3EBB-E40D-13A0-D2215E6DC9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a:extLst>
              <a:ext uri="{FF2B5EF4-FFF2-40B4-BE49-F238E27FC236}">
                <a16:creationId xmlns:a16="http://schemas.microsoft.com/office/drawing/2014/main" id="{D6C476BF-2690-083A-DEBF-1BB62B2D79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DDF2685E-A0DB-1445-B7A8-5A0EDE89CA64}" type="slidenum">
              <a:rPr lang="en-US" altLang="en-US" sz="1200" smtClean="0"/>
              <a:pPr/>
              <a:t>47</a:t>
            </a:fld>
            <a:endParaRPr lang="en-US" altLang="en-US" sz="1200"/>
          </a:p>
        </p:txBody>
      </p:sp>
      <p:sp>
        <p:nvSpPr>
          <p:cNvPr id="71682" name="Rectangle 2">
            <a:extLst>
              <a:ext uri="{FF2B5EF4-FFF2-40B4-BE49-F238E27FC236}">
                <a16:creationId xmlns:a16="http://schemas.microsoft.com/office/drawing/2014/main" id="{A540E98D-E78D-7D0C-F557-0F56D28C85D5}"/>
              </a:ext>
            </a:extLst>
          </p:cNvPr>
          <p:cNvSpPr>
            <a:spLocks noGrp="1" noRot="1" noChangeAspect="1" noChangeArrowheads="1" noTextEdit="1"/>
          </p:cNvSpPr>
          <p:nvPr>
            <p:ph type="sldImg"/>
          </p:nvPr>
        </p:nvSpPr>
        <p:spPr>
          <a:ln/>
        </p:spPr>
      </p:sp>
      <p:sp>
        <p:nvSpPr>
          <p:cNvPr id="71683" name="Rectangle 3">
            <a:extLst>
              <a:ext uri="{FF2B5EF4-FFF2-40B4-BE49-F238E27FC236}">
                <a16:creationId xmlns:a16="http://schemas.microsoft.com/office/drawing/2014/main" id="{FBE75EF4-5E9B-2671-68AC-39C12AE308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a:extLst>
              <a:ext uri="{FF2B5EF4-FFF2-40B4-BE49-F238E27FC236}">
                <a16:creationId xmlns:a16="http://schemas.microsoft.com/office/drawing/2014/main" id="{CA44A3A0-45C3-026D-418E-DAC542C414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9EA47CD2-D412-0449-A63A-DB767AE20879}" type="slidenum">
              <a:rPr lang="en-US" altLang="en-US" sz="1200" smtClean="0"/>
              <a:pPr/>
              <a:t>48</a:t>
            </a:fld>
            <a:endParaRPr lang="en-US" altLang="en-US" sz="1200"/>
          </a:p>
        </p:txBody>
      </p:sp>
      <p:sp>
        <p:nvSpPr>
          <p:cNvPr id="73730" name="Rectangle 2">
            <a:extLst>
              <a:ext uri="{FF2B5EF4-FFF2-40B4-BE49-F238E27FC236}">
                <a16:creationId xmlns:a16="http://schemas.microsoft.com/office/drawing/2014/main" id="{F762CA28-404F-8C13-2532-08D6C6EEB5A1}"/>
              </a:ext>
            </a:extLst>
          </p:cNvPr>
          <p:cNvSpPr>
            <a:spLocks noGrp="1" noRot="1" noChangeAspect="1" noChangeArrowheads="1" noTextEdit="1"/>
          </p:cNvSpPr>
          <p:nvPr>
            <p:ph type="sldImg"/>
          </p:nvPr>
        </p:nvSpPr>
        <p:spPr>
          <a:ln/>
        </p:spPr>
      </p:sp>
      <p:sp>
        <p:nvSpPr>
          <p:cNvPr id="73731" name="Rectangle 3">
            <a:extLst>
              <a:ext uri="{FF2B5EF4-FFF2-40B4-BE49-F238E27FC236}">
                <a16:creationId xmlns:a16="http://schemas.microsoft.com/office/drawing/2014/main" id="{F7B156CA-D736-7067-9CB5-7F8A71A8E05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a:extLst>
              <a:ext uri="{FF2B5EF4-FFF2-40B4-BE49-F238E27FC236}">
                <a16:creationId xmlns:a16="http://schemas.microsoft.com/office/drawing/2014/main" id="{848D16B7-DA88-710D-6A62-A567F5A553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1B856017-2542-4848-9759-C40AC02A73BD}" type="slidenum">
              <a:rPr lang="en-US" altLang="en-US" sz="1200" smtClean="0"/>
              <a:pPr/>
              <a:t>49</a:t>
            </a:fld>
            <a:endParaRPr lang="en-US" altLang="en-US" sz="1200"/>
          </a:p>
        </p:txBody>
      </p:sp>
      <p:sp>
        <p:nvSpPr>
          <p:cNvPr id="75778" name="Rectangle 2">
            <a:extLst>
              <a:ext uri="{FF2B5EF4-FFF2-40B4-BE49-F238E27FC236}">
                <a16:creationId xmlns:a16="http://schemas.microsoft.com/office/drawing/2014/main" id="{349EFA62-6F36-D83F-6134-7C2C038FB3D7}"/>
              </a:ext>
            </a:extLst>
          </p:cNvPr>
          <p:cNvSpPr>
            <a:spLocks noGrp="1" noRot="1" noChangeAspect="1" noChangeArrowheads="1" noTextEdit="1"/>
          </p:cNvSpPr>
          <p:nvPr>
            <p:ph type="sldImg"/>
          </p:nvPr>
        </p:nvSpPr>
        <p:spPr>
          <a:ln/>
        </p:spPr>
      </p:sp>
      <p:sp>
        <p:nvSpPr>
          <p:cNvPr id="75779" name="Rectangle 3">
            <a:extLst>
              <a:ext uri="{FF2B5EF4-FFF2-40B4-BE49-F238E27FC236}">
                <a16:creationId xmlns:a16="http://schemas.microsoft.com/office/drawing/2014/main" id="{37365E0A-9A64-4CB9-8E65-CEC92A9EF2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a:extLst>
              <a:ext uri="{FF2B5EF4-FFF2-40B4-BE49-F238E27FC236}">
                <a16:creationId xmlns:a16="http://schemas.microsoft.com/office/drawing/2014/main" id="{69B2E6BC-F0C3-2620-DBFC-0FA12DD2C0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1BACFE13-C4BB-7643-A6FA-7AF29D613F5E}" type="slidenum">
              <a:rPr lang="en-US" altLang="en-US" sz="1200" smtClean="0"/>
              <a:pPr/>
              <a:t>55</a:t>
            </a:fld>
            <a:endParaRPr lang="en-US" altLang="en-US" sz="1200"/>
          </a:p>
        </p:txBody>
      </p:sp>
      <p:sp>
        <p:nvSpPr>
          <p:cNvPr id="82946" name="Rectangle 2">
            <a:extLst>
              <a:ext uri="{FF2B5EF4-FFF2-40B4-BE49-F238E27FC236}">
                <a16:creationId xmlns:a16="http://schemas.microsoft.com/office/drawing/2014/main" id="{60F7B855-DC69-7BC2-A2DD-8BB8518BFAB5}"/>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2018A0BA-EC56-CAA5-EA33-9D1B00CC96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a:extLst>
              <a:ext uri="{FF2B5EF4-FFF2-40B4-BE49-F238E27FC236}">
                <a16:creationId xmlns:a16="http://schemas.microsoft.com/office/drawing/2014/main" id="{177FB18D-17BD-066D-4E4A-6A02BC079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B000F07B-6991-BA44-8EB4-FACE3B97EF0D}" type="slidenum">
              <a:rPr lang="en-US" altLang="en-US" sz="1200" smtClean="0"/>
              <a:pPr/>
              <a:t>56</a:t>
            </a:fld>
            <a:endParaRPr lang="en-US" altLang="en-US" sz="1200"/>
          </a:p>
        </p:txBody>
      </p:sp>
      <p:sp>
        <p:nvSpPr>
          <p:cNvPr id="84994" name="Rectangle 2">
            <a:extLst>
              <a:ext uri="{FF2B5EF4-FFF2-40B4-BE49-F238E27FC236}">
                <a16:creationId xmlns:a16="http://schemas.microsoft.com/office/drawing/2014/main" id="{B45A93A8-A340-A10E-D437-FA1EFE3B790B}"/>
              </a:ext>
            </a:extLst>
          </p:cNvPr>
          <p:cNvSpPr>
            <a:spLocks noGrp="1" noRot="1" noChangeAspect="1" noChangeArrowheads="1" noTextEdit="1"/>
          </p:cNvSpPr>
          <p:nvPr>
            <p:ph type="sldImg"/>
          </p:nvPr>
        </p:nvSpPr>
        <p:spPr>
          <a:ln/>
        </p:spPr>
      </p:sp>
      <p:sp>
        <p:nvSpPr>
          <p:cNvPr id="84995" name="Rectangle 3">
            <a:extLst>
              <a:ext uri="{FF2B5EF4-FFF2-40B4-BE49-F238E27FC236}">
                <a16:creationId xmlns:a16="http://schemas.microsoft.com/office/drawing/2014/main" id="{961402CB-CB0B-9B98-633C-A2B79094B4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a:extLst>
              <a:ext uri="{FF2B5EF4-FFF2-40B4-BE49-F238E27FC236}">
                <a16:creationId xmlns:a16="http://schemas.microsoft.com/office/drawing/2014/main" id="{B4C94C35-81F7-53DC-19E4-EE46BE1AEA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B756B2D7-016F-3A41-BCF7-C9EB8105506F}" type="slidenum">
              <a:rPr lang="en-US" altLang="en-US" sz="1200" smtClean="0"/>
              <a:pPr/>
              <a:t>57</a:t>
            </a:fld>
            <a:endParaRPr lang="en-US" altLang="en-US" sz="1200"/>
          </a:p>
        </p:txBody>
      </p:sp>
      <p:sp>
        <p:nvSpPr>
          <p:cNvPr id="87042" name="Rectangle 2">
            <a:extLst>
              <a:ext uri="{FF2B5EF4-FFF2-40B4-BE49-F238E27FC236}">
                <a16:creationId xmlns:a16="http://schemas.microsoft.com/office/drawing/2014/main" id="{73F08CD5-CA2B-B9AE-3BE4-25CC97A1211D}"/>
              </a:ext>
            </a:extLst>
          </p:cNvPr>
          <p:cNvSpPr>
            <a:spLocks noGrp="1" noRot="1" noChangeAspect="1" noChangeArrowheads="1" noTextEdit="1"/>
          </p:cNvSpPr>
          <p:nvPr>
            <p:ph type="sldImg"/>
          </p:nvPr>
        </p:nvSpPr>
        <p:spPr>
          <a:ln/>
        </p:spPr>
      </p:sp>
      <p:sp>
        <p:nvSpPr>
          <p:cNvPr id="87043" name="Rectangle 3">
            <a:extLst>
              <a:ext uri="{FF2B5EF4-FFF2-40B4-BE49-F238E27FC236}">
                <a16:creationId xmlns:a16="http://schemas.microsoft.com/office/drawing/2014/main" id="{3151C071-E083-5796-8838-5F532BB500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a:extLst>
              <a:ext uri="{FF2B5EF4-FFF2-40B4-BE49-F238E27FC236}">
                <a16:creationId xmlns:a16="http://schemas.microsoft.com/office/drawing/2014/main" id="{68EDAC14-0A03-9CB4-2FA1-ADBA4ECC4A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9B6482C1-6146-904A-9B90-433191889C4B}" type="slidenum">
              <a:rPr lang="en-US" altLang="en-US" sz="1200" smtClean="0"/>
              <a:pPr/>
              <a:t>58</a:t>
            </a:fld>
            <a:endParaRPr lang="en-US" altLang="en-US" sz="1200"/>
          </a:p>
        </p:txBody>
      </p:sp>
      <p:sp>
        <p:nvSpPr>
          <p:cNvPr id="165890" name="Rectangle 2">
            <a:extLst>
              <a:ext uri="{FF2B5EF4-FFF2-40B4-BE49-F238E27FC236}">
                <a16:creationId xmlns:a16="http://schemas.microsoft.com/office/drawing/2014/main" id="{04D0B8A9-E880-FA46-05BB-973FC4C4ADB5}"/>
              </a:ext>
            </a:extLst>
          </p:cNvPr>
          <p:cNvSpPr>
            <a:spLocks noGrp="1" noRot="1" noChangeAspect="1" noChangeArrowheads="1" noTextEdit="1"/>
          </p:cNvSpPr>
          <p:nvPr>
            <p:ph type="sldImg"/>
          </p:nvPr>
        </p:nvSpPr>
        <p:spPr>
          <a:ln/>
        </p:spPr>
      </p:sp>
      <p:sp>
        <p:nvSpPr>
          <p:cNvPr id="165891" name="Rectangle 3">
            <a:extLst>
              <a:ext uri="{FF2B5EF4-FFF2-40B4-BE49-F238E27FC236}">
                <a16:creationId xmlns:a16="http://schemas.microsoft.com/office/drawing/2014/main" id="{25978963-4CF0-6CA3-2698-5337B33C22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a:extLst>
              <a:ext uri="{FF2B5EF4-FFF2-40B4-BE49-F238E27FC236}">
                <a16:creationId xmlns:a16="http://schemas.microsoft.com/office/drawing/2014/main" id="{163604AB-7E37-48B8-979A-AA650F196CB7}"/>
              </a:ext>
            </a:extLst>
          </p:cNvPr>
          <p:cNvSpPr>
            <a:spLocks noGrp="1" noRot="1" noChangeAspect="1" noChangeArrowheads="1" noTextEdit="1"/>
          </p:cNvSpPr>
          <p:nvPr>
            <p:ph type="sldImg"/>
          </p:nvPr>
        </p:nvSpPr>
        <p:spPr>
          <a:ln/>
        </p:spPr>
      </p:sp>
      <p:sp>
        <p:nvSpPr>
          <p:cNvPr id="29698" name="Notes Placeholder 2">
            <a:extLst>
              <a:ext uri="{FF2B5EF4-FFF2-40B4-BE49-F238E27FC236}">
                <a16:creationId xmlns:a16="http://schemas.microsoft.com/office/drawing/2014/main" id="{FB9EEED4-91CC-2BE4-056E-9D92603DA61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pitchFamily="2" charset="0"/>
                <a:ea typeface="ＭＳ Ｐゴシック" panose="020B0600070205080204" pitchFamily="34" charset="-128"/>
              </a:rPr>
              <a:t>-Most of us are </a:t>
            </a:r>
            <a:r>
              <a:rPr lang="en-US" altLang="en-US" b="1" i="1">
                <a:latin typeface="Times" pitchFamily="2" charset="0"/>
                <a:ea typeface="ＭＳ Ｐゴシック" panose="020B0600070205080204" pitchFamily="34" charset="-128"/>
              </a:rPr>
              <a:t>socialized </a:t>
            </a:r>
            <a:r>
              <a:rPr lang="en-US" altLang="en-US">
                <a:latin typeface="Times" pitchFamily="2" charset="0"/>
                <a:ea typeface="ＭＳ Ｐゴシック" panose="020B0600070205080204" pitchFamily="34" charset="-128"/>
              </a:rPr>
              <a:t>to perceive and understand other persons as separate individuals.</a:t>
            </a:r>
          </a:p>
          <a:p>
            <a:endParaRPr lang="en-US" altLang="en-US">
              <a:latin typeface="Times" pitchFamily="2" charset="0"/>
              <a:ea typeface="ＭＳ Ｐゴシック" panose="020B0600070205080204" pitchFamily="34" charset="-128"/>
            </a:endParaRPr>
          </a:p>
          <a:p>
            <a:r>
              <a:rPr lang="en-US" altLang="en-US">
                <a:latin typeface="Times" pitchFamily="2" charset="0"/>
                <a:ea typeface="ＭＳ Ｐゴシック" panose="020B0600070205080204" pitchFamily="34" charset="-128"/>
              </a:rPr>
              <a:t>-Becomes difficult to work within a relational perspective where the </a:t>
            </a:r>
            <a:r>
              <a:rPr lang="en-US" altLang="en-US" b="1" i="1">
                <a:latin typeface="Times" pitchFamily="2" charset="0"/>
                <a:ea typeface="ＭＳ Ｐゴシック" panose="020B0600070205080204" pitchFamily="34" charset="-128"/>
              </a:rPr>
              <a:t>focus shifts </a:t>
            </a:r>
            <a:r>
              <a:rPr lang="en-US" altLang="en-US">
                <a:latin typeface="Times" pitchFamily="2" charset="0"/>
                <a:ea typeface="ＭＳ Ｐゴシック" panose="020B0600070205080204" pitchFamily="34" charset="-128"/>
              </a:rPr>
              <a:t>from seeing problems and their solutions as located within individuals to understanding them as</a:t>
            </a:r>
            <a:r>
              <a:rPr lang="en-US" altLang="en-US" b="1" i="1">
                <a:latin typeface="Times" pitchFamily="2" charset="0"/>
                <a:ea typeface="ＭＳ Ｐゴシック" panose="020B0600070205080204" pitchFamily="34" charset="-128"/>
              </a:rPr>
              <a:t> relational patterns in the interpersonal space</a:t>
            </a:r>
          </a:p>
          <a:p>
            <a:endParaRPr lang="en-US" altLang="en-US" b="1" i="1">
              <a:latin typeface="Times" pitchFamily="2" charset="0"/>
              <a:ea typeface="ＭＳ Ｐゴシック" panose="020B0600070205080204" pitchFamily="34" charset="-128"/>
            </a:endParaRPr>
          </a:p>
          <a:p>
            <a:r>
              <a:rPr lang="en-US" altLang="en-US">
                <a:latin typeface="Times" pitchFamily="2" charset="0"/>
                <a:ea typeface="ＭＳ Ｐゴシック" panose="020B0600070205080204" pitchFamily="34" charset="-128"/>
              </a:rPr>
              <a:t>-We understand this shift as a </a:t>
            </a:r>
            <a:r>
              <a:rPr lang="en-US" altLang="en-US" b="1" i="1">
                <a:latin typeface="Times" pitchFamily="2" charset="0"/>
                <a:ea typeface="ＭＳ Ｐゴシック" panose="020B0600070205080204" pitchFamily="34" charset="-128"/>
              </a:rPr>
              <a:t>figure/ground </a:t>
            </a:r>
            <a:r>
              <a:rPr lang="en-US" altLang="en-US">
                <a:latin typeface="Times" pitchFamily="2" charset="0"/>
                <a:ea typeface="ＭＳ Ｐゴシック" panose="020B0600070205080204" pitchFamily="34" charset="-128"/>
              </a:rPr>
              <a:t>Gestalt shift…Key to this type of shift is the notion that </a:t>
            </a:r>
            <a:r>
              <a:rPr lang="en-US" altLang="en-US" b="1" i="1">
                <a:latin typeface="Times" pitchFamily="2" charset="0"/>
                <a:ea typeface="ＭＳ Ｐゴシック" panose="020B0600070205080204" pitchFamily="34" charset="-128"/>
              </a:rPr>
              <a:t>perception is relative not absolute.</a:t>
            </a:r>
          </a:p>
          <a:p>
            <a:endParaRPr lang="en-US" altLang="en-US" b="1" i="1">
              <a:latin typeface="Times" pitchFamily="2" charset="0"/>
              <a:ea typeface="ＭＳ Ｐゴシック" panose="020B0600070205080204" pitchFamily="34" charset="-128"/>
            </a:endParaRPr>
          </a:p>
          <a:p>
            <a:pPr>
              <a:buFontTx/>
              <a:buChar char="-"/>
            </a:pPr>
            <a:r>
              <a:rPr lang="en-US" altLang="en-US">
                <a:latin typeface="Times" pitchFamily="2" charset="0"/>
                <a:ea typeface="ＭＳ Ｐゴシック" panose="020B0600070205080204" pitchFamily="34" charset="-128"/>
              </a:rPr>
              <a:t>Perception results from the comparison between a figure and a ground. Eg. Boiled egg.  </a:t>
            </a:r>
          </a:p>
          <a:p>
            <a:pPr>
              <a:buFontTx/>
              <a:buChar char="-"/>
            </a:pPr>
            <a:r>
              <a:rPr lang="en-US" altLang="en-US">
                <a:latin typeface="Times" pitchFamily="2" charset="0"/>
                <a:ea typeface="ＭＳ Ｐゴシック" panose="020B0600070205080204" pitchFamily="34" charset="-128"/>
              </a:rPr>
              <a:t>What ends up being the figure (what we </a:t>
            </a:r>
            <a:r>
              <a:rPr lang="en-US" altLang="en-US" b="1" i="1">
                <a:latin typeface="Times" pitchFamily="2" charset="0"/>
                <a:ea typeface="ＭＳ Ｐゴシック" panose="020B0600070205080204" pitchFamily="34" charset="-128"/>
              </a:rPr>
              <a:t>give priority </a:t>
            </a:r>
            <a:r>
              <a:rPr lang="en-US" altLang="en-US">
                <a:latin typeface="Times" pitchFamily="2" charset="0"/>
                <a:ea typeface="ＭＳ Ｐゴシック" panose="020B0600070205080204" pitchFamily="34" charset="-128"/>
              </a:rPr>
              <a:t>to or focus on) depends on how we perceive the world at that point.</a:t>
            </a:r>
          </a:p>
          <a:p>
            <a:pPr>
              <a:buFontTx/>
              <a:buChar char="-"/>
            </a:pPr>
            <a:endParaRPr lang="en-US" altLang="en-US">
              <a:latin typeface="Times" pitchFamily="2" charset="0"/>
              <a:ea typeface="ＭＳ Ｐゴシック" panose="020B0600070205080204" pitchFamily="34" charset="-128"/>
            </a:endParaRPr>
          </a:p>
          <a:p>
            <a:pPr>
              <a:buFontTx/>
              <a:buChar char="-"/>
            </a:pPr>
            <a:r>
              <a:rPr lang="en-US" altLang="en-US" b="1" i="1">
                <a:latin typeface="Times" pitchFamily="2" charset="0"/>
                <a:ea typeface="ＭＳ Ｐゴシック" panose="020B0600070205080204" pitchFamily="34" charset="-128"/>
              </a:rPr>
              <a:t>Figure:</a:t>
            </a:r>
            <a:r>
              <a:rPr lang="en-US" altLang="en-US">
                <a:latin typeface="Times" pitchFamily="2" charset="0"/>
                <a:ea typeface="ＭＳ Ｐゴシック" panose="020B0600070205080204" pitchFamily="34" charset="-128"/>
              </a:rPr>
              <a:t> Depending on the person’s focus…</a:t>
            </a:r>
          </a:p>
          <a:p>
            <a:pPr>
              <a:buFontTx/>
              <a:buChar char="-"/>
            </a:pPr>
            <a:r>
              <a:rPr lang="en-US" altLang="en-US">
                <a:latin typeface="Times" pitchFamily="2" charset="0"/>
                <a:ea typeface="ＭＳ Ｐゴシック" panose="020B0600070205080204" pitchFamily="34" charset="-128"/>
              </a:rPr>
              <a:t>We </a:t>
            </a:r>
            <a:r>
              <a:rPr lang="en-US" altLang="en-US" b="1" i="1">
                <a:latin typeface="Times" pitchFamily="2" charset="0"/>
                <a:ea typeface="ＭＳ Ｐゴシック" panose="020B0600070205080204" pitchFamily="34" charset="-128"/>
              </a:rPr>
              <a:t>can will </a:t>
            </a:r>
            <a:r>
              <a:rPr lang="en-US" altLang="en-US">
                <a:latin typeface="Times" pitchFamily="2" charset="0"/>
                <a:ea typeface="ＭＳ Ｐゴシック" panose="020B0600070205080204" pitchFamily="34" charset="-128"/>
              </a:rPr>
              <a:t>ourselves to see either, however, not as easy with perceptual movement between individual or relational perspective.</a:t>
            </a:r>
          </a:p>
          <a:p>
            <a:pPr>
              <a:buFontTx/>
              <a:buChar char="-"/>
            </a:pPr>
            <a:r>
              <a:rPr lang="en-US" altLang="en-US" b="1" i="1">
                <a:latin typeface="Times" pitchFamily="2" charset="0"/>
                <a:ea typeface="ＭＳ Ｐゴシック" panose="020B0600070205080204" pitchFamily="34" charset="-128"/>
              </a:rPr>
              <a:t>Two faces </a:t>
            </a:r>
            <a:r>
              <a:rPr lang="en-US" altLang="en-US">
                <a:latin typeface="Times" pitchFamily="2" charset="0"/>
                <a:ea typeface="ＭＳ Ｐゴシック" panose="020B0600070205080204" pitchFamily="34" charset="-128"/>
              </a:rPr>
              <a:t>(indivudual) vase (the relationship between the two) because of our socialization and training most will see the individual faces rather than the shape of the vase (the relationship between them).</a:t>
            </a:r>
          </a:p>
          <a:p>
            <a:pPr>
              <a:buFontTx/>
              <a:buChar char="-"/>
            </a:pPr>
            <a:r>
              <a:rPr lang="en-US" altLang="en-US">
                <a:latin typeface="Times" pitchFamily="2" charset="0"/>
                <a:ea typeface="ＭＳ Ｐゴシック" panose="020B0600070205080204" pitchFamily="34" charset="-128"/>
              </a:rPr>
              <a:t>Need a proactive tool to make the gestalt shift to see this relational perspective – IPscope lens paired with a number of different learning activities we utilize at CFTC</a:t>
            </a:r>
          </a:p>
          <a:p>
            <a:pPr>
              <a:buFontTx/>
              <a:buChar char="-"/>
            </a:pPr>
            <a:r>
              <a:rPr lang="en-US" altLang="en-US">
                <a:latin typeface="Times" pitchFamily="2" charset="0"/>
                <a:ea typeface="ＭＳ Ｐゴシック" panose="020B0600070205080204" pitchFamily="34" charset="-128"/>
              </a:rPr>
              <a:t>Goal is to be work from either or stance in a </a:t>
            </a:r>
            <a:r>
              <a:rPr lang="en-US" altLang="en-US" b="1" i="1">
                <a:latin typeface="Times" pitchFamily="2" charset="0"/>
                <a:ea typeface="ＭＳ Ｐゴシック" panose="020B0600070205080204" pitchFamily="34" charset="-128"/>
              </a:rPr>
              <a:t>complementary manner.</a:t>
            </a:r>
          </a:p>
        </p:txBody>
      </p:sp>
      <p:sp>
        <p:nvSpPr>
          <p:cNvPr id="29699" name="Slide Number Placeholder 3">
            <a:extLst>
              <a:ext uri="{FF2B5EF4-FFF2-40B4-BE49-F238E27FC236}">
                <a16:creationId xmlns:a16="http://schemas.microsoft.com/office/drawing/2014/main" id="{BBEF3226-5776-91CC-A18C-756B1817BFF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EB039139-B085-9748-979D-0884ABDE4B75}" type="slidenum">
              <a:rPr lang="en-US" altLang="en-US" sz="1200" smtClean="0"/>
              <a:pPr/>
              <a:t>6</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a:extLst>
              <a:ext uri="{FF2B5EF4-FFF2-40B4-BE49-F238E27FC236}">
                <a16:creationId xmlns:a16="http://schemas.microsoft.com/office/drawing/2014/main" id="{D94FD476-7F80-CFCC-166A-1C5504AF3FDE}"/>
              </a:ext>
            </a:extLst>
          </p:cNvPr>
          <p:cNvSpPr>
            <a:spLocks noGrp="1" noRot="1" noChangeAspect="1" noChangeArrowheads="1" noTextEdit="1"/>
          </p:cNvSpPr>
          <p:nvPr>
            <p:ph type="sldImg"/>
          </p:nvPr>
        </p:nvSpPr>
        <p:spPr>
          <a:ln/>
        </p:spPr>
      </p:sp>
      <p:sp>
        <p:nvSpPr>
          <p:cNvPr id="103426" name="Notes Placeholder 2">
            <a:extLst>
              <a:ext uri="{FF2B5EF4-FFF2-40B4-BE49-F238E27FC236}">
                <a16:creationId xmlns:a16="http://schemas.microsoft.com/office/drawing/2014/main" id="{E7A47B97-69A9-2A9F-732D-DCC62BCC47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itchFamily="2" charset="0"/>
              <a:ea typeface="ＭＳ Ｐゴシック" panose="020B0600070205080204" pitchFamily="34" charset="-128"/>
            </a:endParaRPr>
          </a:p>
        </p:txBody>
      </p:sp>
      <p:sp>
        <p:nvSpPr>
          <p:cNvPr id="103427" name="Slide Number Placeholder 3">
            <a:extLst>
              <a:ext uri="{FF2B5EF4-FFF2-40B4-BE49-F238E27FC236}">
                <a16:creationId xmlns:a16="http://schemas.microsoft.com/office/drawing/2014/main" id="{01F0C58E-552D-E7DF-D8C3-6E27DAE392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E254ED52-191E-7945-8E3D-A75A831F562A}" type="slidenum">
              <a:rPr lang="en-US" altLang="en-US" sz="1200" smtClean="0"/>
              <a:pPr/>
              <a:t>73</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a:extLst>
              <a:ext uri="{FF2B5EF4-FFF2-40B4-BE49-F238E27FC236}">
                <a16:creationId xmlns:a16="http://schemas.microsoft.com/office/drawing/2014/main" id="{C6F22FC5-5AD8-06FF-3AD8-2D7E5727DB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CB95CC2E-2C8F-2049-8972-CBFF20A47C99}" type="slidenum">
              <a:rPr lang="en-US" altLang="en-US" sz="1200" smtClean="0"/>
              <a:pPr/>
              <a:t>95</a:t>
            </a:fld>
            <a:endParaRPr lang="en-US" altLang="en-US" sz="1200"/>
          </a:p>
        </p:txBody>
      </p:sp>
      <p:sp>
        <p:nvSpPr>
          <p:cNvPr id="126978" name="Rectangle 2">
            <a:extLst>
              <a:ext uri="{FF2B5EF4-FFF2-40B4-BE49-F238E27FC236}">
                <a16:creationId xmlns:a16="http://schemas.microsoft.com/office/drawing/2014/main" id="{C1A7AECD-6A12-8D4E-2E8C-D69E4E40B176}"/>
              </a:ext>
            </a:extLst>
          </p:cNvPr>
          <p:cNvSpPr>
            <a:spLocks noGrp="1" noRot="1" noChangeAspect="1" noChangeArrowheads="1" noTextEdit="1"/>
          </p:cNvSpPr>
          <p:nvPr>
            <p:ph type="sldImg"/>
          </p:nvPr>
        </p:nvSpPr>
        <p:spPr>
          <a:ln/>
        </p:spPr>
      </p:sp>
      <p:sp>
        <p:nvSpPr>
          <p:cNvPr id="126979" name="Rectangle 3">
            <a:extLst>
              <a:ext uri="{FF2B5EF4-FFF2-40B4-BE49-F238E27FC236}">
                <a16:creationId xmlns:a16="http://schemas.microsoft.com/office/drawing/2014/main" id="{B71E16EE-269E-AC64-8606-05D73BD99F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Complete animated slide:Animation order: 1)red arrows 2)green star 3) blue arrows 4) inner drawings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a:extLst>
              <a:ext uri="{FF2B5EF4-FFF2-40B4-BE49-F238E27FC236}">
                <a16:creationId xmlns:a16="http://schemas.microsoft.com/office/drawing/2014/main" id="{6F79FF28-2B82-3F69-987A-259867618E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C8AB2D93-D311-AB4B-8A15-4F4CEA826EFF}" type="slidenum">
              <a:rPr lang="en-US" altLang="en-US" sz="1200" smtClean="0"/>
              <a:pPr/>
              <a:t>97</a:t>
            </a:fld>
            <a:endParaRPr lang="en-US" altLang="en-US" sz="1200"/>
          </a:p>
        </p:txBody>
      </p:sp>
      <p:sp>
        <p:nvSpPr>
          <p:cNvPr id="130050" name="Rectangle 2">
            <a:extLst>
              <a:ext uri="{FF2B5EF4-FFF2-40B4-BE49-F238E27FC236}">
                <a16:creationId xmlns:a16="http://schemas.microsoft.com/office/drawing/2014/main" id="{180B77DC-034B-FB21-8B18-1604028C9272}"/>
              </a:ext>
            </a:extLst>
          </p:cNvPr>
          <p:cNvSpPr>
            <a:spLocks noGrp="1" noRot="1" noChangeAspect="1" noChangeArrowheads="1" noTextEdit="1"/>
          </p:cNvSpPr>
          <p:nvPr>
            <p:ph type="sldImg"/>
          </p:nvPr>
        </p:nvSpPr>
        <p:spPr>
          <a:solidFill>
            <a:srgbClr val="FFFFFF"/>
          </a:solidFill>
          <a:ln/>
        </p:spPr>
      </p:sp>
      <p:sp>
        <p:nvSpPr>
          <p:cNvPr id="130051" name="Rectangle 3">
            <a:extLst>
              <a:ext uri="{FF2B5EF4-FFF2-40B4-BE49-F238E27FC236}">
                <a16:creationId xmlns:a16="http://schemas.microsoft.com/office/drawing/2014/main" id="{191F1720-1985-9D4A-9C14-CEFA52E9F8DC}"/>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latin typeface="Times" pitchFamily="2" charset="0"/>
                <a:ea typeface="ＭＳ Ｐゴシック" panose="020B0600070205080204" pitchFamily="34" charset="-128"/>
              </a:rPr>
              <a:t>Complete animated slide:Animation order: 1)red arrows 2)green star 3) blue arrows 4) inner drawings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7">
            <a:extLst>
              <a:ext uri="{FF2B5EF4-FFF2-40B4-BE49-F238E27FC236}">
                <a16:creationId xmlns:a16="http://schemas.microsoft.com/office/drawing/2014/main" id="{02DD0A10-EC5C-76D1-23F3-80842F8C9C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4645DEDF-C4C5-AB49-AD39-A08DB8B983B9}" type="slidenum">
              <a:rPr lang="en-US" altLang="en-US" sz="1200" smtClean="0"/>
              <a:pPr/>
              <a:t>101</a:t>
            </a:fld>
            <a:endParaRPr lang="en-US" altLang="en-US" sz="1200"/>
          </a:p>
        </p:txBody>
      </p:sp>
      <p:sp>
        <p:nvSpPr>
          <p:cNvPr id="136194" name="Rectangle 2">
            <a:extLst>
              <a:ext uri="{FF2B5EF4-FFF2-40B4-BE49-F238E27FC236}">
                <a16:creationId xmlns:a16="http://schemas.microsoft.com/office/drawing/2014/main" id="{4B390A3A-6865-DA0D-5661-B7DA7DC1F850}"/>
              </a:ext>
            </a:extLst>
          </p:cNvPr>
          <p:cNvSpPr>
            <a:spLocks noGrp="1" noRot="1" noChangeAspect="1" noChangeArrowheads="1" noTextEdit="1"/>
          </p:cNvSpPr>
          <p:nvPr>
            <p:ph type="sldImg"/>
          </p:nvPr>
        </p:nvSpPr>
        <p:spPr>
          <a:ln/>
        </p:spPr>
      </p:sp>
      <p:sp>
        <p:nvSpPr>
          <p:cNvPr id="136195" name="Rectangle 3">
            <a:extLst>
              <a:ext uri="{FF2B5EF4-FFF2-40B4-BE49-F238E27FC236}">
                <a16:creationId xmlns:a16="http://schemas.microsoft.com/office/drawing/2014/main" id="{057FD9ED-869A-A331-D7E3-172166D333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Individual components of Slide 17</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7">
            <a:extLst>
              <a:ext uri="{FF2B5EF4-FFF2-40B4-BE49-F238E27FC236}">
                <a16:creationId xmlns:a16="http://schemas.microsoft.com/office/drawing/2014/main" id="{52CD2CF2-6CB3-3D94-6752-15CE56CC40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B10BDC90-999A-9D4D-B04C-4C6D58B909FA}" type="slidenum">
              <a:rPr lang="en-US" altLang="en-US" sz="1200" smtClean="0"/>
              <a:pPr/>
              <a:t>109</a:t>
            </a:fld>
            <a:endParaRPr lang="en-US" altLang="en-US" sz="1200"/>
          </a:p>
        </p:txBody>
      </p:sp>
      <p:sp>
        <p:nvSpPr>
          <p:cNvPr id="145410" name="Rectangle 2">
            <a:extLst>
              <a:ext uri="{FF2B5EF4-FFF2-40B4-BE49-F238E27FC236}">
                <a16:creationId xmlns:a16="http://schemas.microsoft.com/office/drawing/2014/main" id="{4F766874-BB2D-0C5A-81B0-16D0C4214926}"/>
              </a:ext>
            </a:extLst>
          </p:cNvPr>
          <p:cNvSpPr>
            <a:spLocks noGrp="1" noRot="1" noChangeAspect="1" noChangeArrowheads="1" noTextEdit="1"/>
          </p:cNvSpPr>
          <p:nvPr>
            <p:ph type="sldImg"/>
          </p:nvPr>
        </p:nvSpPr>
        <p:spPr>
          <a:ln/>
        </p:spPr>
      </p:sp>
      <p:sp>
        <p:nvSpPr>
          <p:cNvPr id="145411" name="Rectangle 3">
            <a:extLst>
              <a:ext uri="{FF2B5EF4-FFF2-40B4-BE49-F238E27FC236}">
                <a16:creationId xmlns:a16="http://schemas.microsoft.com/office/drawing/2014/main" id="{6626E8F7-A6C5-AE2E-56A4-F67410176A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Individual components of Slide 17</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7">
            <a:extLst>
              <a:ext uri="{FF2B5EF4-FFF2-40B4-BE49-F238E27FC236}">
                <a16:creationId xmlns:a16="http://schemas.microsoft.com/office/drawing/2014/main" id="{90D0814C-4A19-CBA3-2633-5D1F1929F3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F0E51834-5DDE-1A4E-9071-96B84BEEDA40}" type="slidenum">
              <a:rPr lang="en-US" altLang="en-US" sz="1200" smtClean="0"/>
              <a:pPr/>
              <a:t>111</a:t>
            </a:fld>
            <a:endParaRPr lang="en-US" altLang="en-US" sz="1200"/>
          </a:p>
        </p:txBody>
      </p:sp>
      <p:sp>
        <p:nvSpPr>
          <p:cNvPr id="148482" name="Rectangle 2">
            <a:extLst>
              <a:ext uri="{FF2B5EF4-FFF2-40B4-BE49-F238E27FC236}">
                <a16:creationId xmlns:a16="http://schemas.microsoft.com/office/drawing/2014/main" id="{FE8BE7B9-90C9-29B2-F534-2AACEBB4A1AA}"/>
              </a:ext>
            </a:extLst>
          </p:cNvPr>
          <p:cNvSpPr>
            <a:spLocks noGrp="1" noRot="1" noChangeAspect="1" noChangeArrowheads="1" noTextEdit="1"/>
          </p:cNvSpPr>
          <p:nvPr>
            <p:ph type="sldImg"/>
          </p:nvPr>
        </p:nvSpPr>
        <p:spPr>
          <a:ln/>
        </p:spPr>
      </p:sp>
      <p:sp>
        <p:nvSpPr>
          <p:cNvPr id="148483" name="Rectangle 3">
            <a:extLst>
              <a:ext uri="{FF2B5EF4-FFF2-40B4-BE49-F238E27FC236}">
                <a16:creationId xmlns:a16="http://schemas.microsoft.com/office/drawing/2014/main" id="{37C78342-64DB-7572-FEB6-E1EF7DB9BB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Individual components of Slide 17</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a:extLst>
              <a:ext uri="{FF2B5EF4-FFF2-40B4-BE49-F238E27FC236}">
                <a16:creationId xmlns:a16="http://schemas.microsoft.com/office/drawing/2014/main" id="{45A2067E-6C2D-D846-35FC-48258D2EDDDA}"/>
              </a:ext>
            </a:extLst>
          </p:cNvPr>
          <p:cNvSpPr>
            <a:spLocks noGrp="1" noRot="1" noChangeAspect="1" noChangeArrowheads="1" noTextEdit="1"/>
          </p:cNvSpPr>
          <p:nvPr>
            <p:ph type="sldImg"/>
          </p:nvPr>
        </p:nvSpPr>
        <p:spPr>
          <a:ln/>
        </p:spPr>
      </p:sp>
      <p:sp>
        <p:nvSpPr>
          <p:cNvPr id="31746" name="Notes Placeholder 2">
            <a:extLst>
              <a:ext uri="{FF2B5EF4-FFF2-40B4-BE49-F238E27FC236}">
                <a16:creationId xmlns:a16="http://schemas.microsoft.com/office/drawing/2014/main" id="{65C8A1BB-83A0-62EA-84E5-4F26E41041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pitchFamily="2" charset="0"/>
                <a:ea typeface="ＭＳ Ｐゴシック" panose="020B0600070205080204" pitchFamily="34" charset="-128"/>
              </a:rPr>
              <a:t>-Most of us are </a:t>
            </a:r>
            <a:r>
              <a:rPr lang="en-US" altLang="en-US" b="1" i="1">
                <a:latin typeface="Times" pitchFamily="2" charset="0"/>
                <a:ea typeface="ＭＳ Ｐゴシック" panose="020B0600070205080204" pitchFamily="34" charset="-128"/>
              </a:rPr>
              <a:t>socialized </a:t>
            </a:r>
            <a:r>
              <a:rPr lang="en-US" altLang="en-US">
                <a:latin typeface="Times" pitchFamily="2" charset="0"/>
                <a:ea typeface="ＭＳ Ｐゴシック" panose="020B0600070205080204" pitchFamily="34" charset="-128"/>
              </a:rPr>
              <a:t>to perceive and understand other persons as separate individuals.</a:t>
            </a:r>
          </a:p>
          <a:p>
            <a:endParaRPr lang="en-US" altLang="en-US">
              <a:latin typeface="Times" pitchFamily="2" charset="0"/>
              <a:ea typeface="ＭＳ Ｐゴシック" panose="020B0600070205080204" pitchFamily="34" charset="-128"/>
            </a:endParaRPr>
          </a:p>
          <a:p>
            <a:r>
              <a:rPr lang="en-US" altLang="en-US">
                <a:latin typeface="Times" pitchFamily="2" charset="0"/>
                <a:ea typeface="ＭＳ Ｐゴシック" panose="020B0600070205080204" pitchFamily="34" charset="-128"/>
              </a:rPr>
              <a:t>-Becomes difficult to work within a relational perspective where the </a:t>
            </a:r>
            <a:r>
              <a:rPr lang="en-US" altLang="en-US" b="1" i="1">
                <a:latin typeface="Times" pitchFamily="2" charset="0"/>
                <a:ea typeface="ＭＳ Ｐゴシック" panose="020B0600070205080204" pitchFamily="34" charset="-128"/>
              </a:rPr>
              <a:t>focus shifts </a:t>
            </a:r>
            <a:r>
              <a:rPr lang="en-US" altLang="en-US">
                <a:latin typeface="Times" pitchFamily="2" charset="0"/>
                <a:ea typeface="ＭＳ Ｐゴシック" panose="020B0600070205080204" pitchFamily="34" charset="-128"/>
              </a:rPr>
              <a:t>from seeing problems and their solutions as located within individuals to understanding them as</a:t>
            </a:r>
            <a:r>
              <a:rPr lang="en-US" altLang="en-US" b="1" i="1">
                <a:latin typeface="Times" pitchFamily="2" charset="0"/>
                <a:ea typeface="ＭＳ Ｐゴシック" panose="020B0600070205080204" pitchFamily="34" charset="-128"/>
              </a:rPr>
              <a:t> relational patterns in the interpersonal space</a:t>
            </a:r>
          </a:p>
          <a:p>
            <a:endParaRPr lang="en-US" altLang="en-US" b="1" i="1">
              <a:latin typeface="Times" pitchFamily="2" charset="0"/>
              <a:ea typeface="ＭＳ Ｐゴシック" panose="020B0600070205080204" pitchFamily="34" charset="-128"/>
            </a:endParaRPr>
          </a:p>
          <a:p>
            <a:r>
              <a:rPr lang="en-US" altLang="en-US">
                <a:latin typeface="Times" pitchFamily="2" charset="0"/>
                <a:ea typeface="ＭＳ Ｐゴシック" panose="020B0600070205080204" pitchFamily="34" charset="-128"/>
              </a:rPr>
              <a:t>-We understand this shift as a </a:t>
            </a:r>
            <a:r>
              <a:rPr lang="en-US" altLang="en-US" b="1" i="1">
                <a:latin typeface="Times" pitchFamily="2" charset="0"/>
                <a:ea typeface="ＭＳ Ｐゴシック" panose="020B0600070205080204" pitchFamily="34" charset="-128"/>
              </a:rPr>
              <a:t>figure/ground </a:t>
            </a:r>
            <a:r>
              <a:rPr lang="en-US" altLang="en-US">
                <a:latin typeface="Times" pitchFamily="2" charset="0"/>
                <a:ea typeface="ＭＳ Ｐゴシック" panose="020B0600070205080204" pitchFamily="34" charset="-128"/>
              </a:rPr>
              <a:t>Gestalt shift…Key to this type of shift is the notion that </a:t>
            </a:r>
            <a:r>
              <a:rPr lang="en-US" altLang="en-US" b="1" i="1">
                <a:latin typeface="Times" pitchFamily="2" charset="0"/>
                <a:ea typeface="ＭＳ Ｐゴシック" panose="020B0600070205080204" pitchFamily="34" charset="-128"/>
              </a:rPr>
              <a:t>perception is relative not absolute.</a:t>
            </a:r>
          </a:p>
          <a:p>
            <a:endParaRPr lang="en-US" altLang="en-US" b="1" i="1">
              <a:latin typeface="Times" pitchFamily="2" charset="0"/>
              <a:ea typeface="ＭＳ Ｐゴシック" panose="020B0600070205080204" pitchFamily="34" charset="-128"/>
            </a:endParaRPr>
          </a:p>
          <a:p>
            <a:pPr>
              <a:buFontTx/>
              <a:buChar char="-"/>
            </a:pPr>
            <a:r>
              <a:rPr lang="en-US" altLang="en-US">
                <a:latin typeface="Times" pitchFamily="2" charset="0"/>
                <a:ea typeface="ＭＳ Ｐゴシック" panose="020B0600070205080204" pitchFamily="34" charset="-128"/>
              </a:rPr>
              <a:t>Perception results from the comparison between a figure and a ground. Eg. Boiled egg.  </a:t>
            </a:r>
          </a:p>
          <a:p>
            <a:pPr>
              <a:buFontTx/>
              <a:buChar char="-"/>
            </a:pPr>
            <a:r>
              <a:rPr lang="en-US" altLang="en-US">
                <a:latin typeface="Times" pitchFamily="2" charset="0"/>
                <a:ea typeface="ＭＳ Ｐゴシック" panose="020B0600070205080204" pitchFamily="34" charset="-128"/>
              </a:rPr>
              <a:t>What ends up being the figure (what we </a:t>
            </a:r>
            <a:r>
              <a:rPr lang="en-US" altLang="en-US" b="1" i="1">
                <a:latin typeface="Times" pitchFamily="2" charset="0"/>
                <a:ea typeface="ＭＳ Ｐゴシック" panose="020B0600070205080204" pitchFamily="34" charset="-128"/>
              </a:rPr>
              <a:t>give priority </a:t>
            </a:r>
            <a:r>
              <a:rPr lang="en-US" altLang="en-US">
                <a:latin typeface="Times" pitchFamily="2" charset="0"/>
                <a:ea typeface="ＭＳ Ｐゴシック" panose="020B0600070205080204" pitchFamily="34" charset="-128"/>
              </a:rPr>
              <a:t>to or focus on) depends on how we perceive the world at that point.</a:t>
            </a:r>
          </a:p>
          <a:p>
            <a:pPr>
              <a:buFontTx/>
              <a:buChar char="-"/>
            </a:pPr>
            <a:endParaRPr lang="en-US" altLang="en-US">
              <a:latin typeface="Times" pitchFamily="2" charset="0"/>
              <a:ea typeface="ＭＳ Ｐゴシック" panose="020B0600070205080204" pitchFamily="34" charset="-128"/>
            </a:endParaRPr>
          </a:p>
          <a:p>
            <a:pPr>
              <a:buFontTx/>
              <a:buChar char="-"/>
            </a:pPr>
            <a:r>
              <a:rPr lang="en-US" altLang="en-US" b="1" i="1">
                <a:latin typeface="Times" pitchFamily="2" charset="0"/>
                <a:ea typeface="ＭＳ Ｐゴシック" panose="020B0600070205080204" pitchFamily="34" charset="-128"/>
              </a:rPr>
              <a:t>Figure:</a:t>
            </a:r>
            <a:r>
              <a:rPr lang="en-US" altLang="en-US">
                <a:latin typeface="Times" pitchFamily="2" charset="0"/>
                <a:ea typeface="ＭＳ Ｐゴシック" panose="020B0600070205080204" pitchFamily="34" charset="-128"/>
              </a:rPr>
              <a:t> Depending on the person’s focus…</a:t>
            </a:r>
          </a:p>
          <a:p>
            <a:pPr>
              <a:buFontTx/>
              <a:buChar char="-"/>
            </a:pPr>
            <a:r>
              <a:rPr lang="en-US" altLang="en-US">
                <a:latin typeface="Times" pitchFamily="2" charset="0"/>
                <a:ea typeface="ＭＳ Ｐゴシック" panose="020B0600070205080204" pitchFamily="34" charset="-128"/>
              </a:rPr>
              <a:t>We </a:t>
            </a:r>
            <a:r>
              <a:rPr lang="en-US" altLang="en-US" b="1" i="1">
                <a:latin typeface="Times" pitchFamily="2" charset="0"/>
                <a:ea typeface="ＭＳ Ｐゴシック" panose="020B0600070205080204" pitchFamily="34" charset="-128"/>
              </a:rPr>
              <a:t>can will </a:t>
            </a:r>
            <a:r>
              <a:rPr lang="en-US" altLang="en-US">
                <a:latin typeface="Times" pitchFamily="2" charset="0"/>
                <a:ea typeface="ＭＳ Ｐゴシック" panose="020B0600070205080204" pitchFamily="34" charset="-128"/>
              </a:rPr>
              <a:t>ourselves to see either, however, not as easy with perceptual movement between individual or relational perspective.</a:t>
            </a:r>
          </a:p>
          <a:p>
            <a:pPr>
              <a:buFontTx/>
              <a:buChar char="-"/>
            </a:pPr>
            <a:r>
              <a:rPr lang="en-US" altLang="en-US" b="1" i="1">
                <a:latin typeface="Times" pitchFamily="2" charset="0"/>
                <a:ea typeface="ＭＳ Ｐゴシック" panose="020B0600070205080204" pitchFamily="34" charset="-128"/>
              </a:rPr>
              <a:t>Two faces </a:t>
            </a:r>
            <a:r>
              <a:rPr lang="en-US" altLang="en-US">
                <a:latin typeface="Times" pitchFamily="2" charset="0"/>
                <a:ea typeface="ＭＳ Ｐゴシック" panose="020B0600070205080204" pitchFamily="34" charset="-128"/>
              </a:rPr>
              <a:t>(indivudual) vase (the relationship between the two) because of our socialization and training most will see the individual faces rather than the shape of the vase (the relationship between them).</a:t>
            </a:r>
          </a:p>
          <a:p>
            <a:pPr>
              <a:buFontTx/>
              <a:buChar char="-"/>
            </a:pPr>
            <a:r>
              <a:rPr lang="en-US" altLang="en-US">
                <a:latin typeface="Times" pitchFamily="2" charset="0"/>
                <a:ea typeface="ＭＳ Ｐゴシック" panose="020B0600070205080204" pitchFamily="34" charset="-128"/>
              </a:rPr>
              <a:t>Need a proactive tool to make the gestalt shift to see this relational perspective – IPscope lens paired with a number of different learning activities we utilize at CFTC</a:t>
            </a:r>
          </a:p>
          <a:p>
            <a:pPr>
              <a:buFontTx/>
              <a:buChar char="-"/>
            </a:pPr>
            <a:r>
              <a:rPr lang="en-US" altLang="en-US">
                <a:latin typeface="Times" pitchFamily="2" charset="0"/>
                <a:ea typeface="ＭＳ Ｐゴシック" panose="020B0600070205080204" pitchFamily="34" charset="-128"/>
              </a:rPr>
              <a:t>Goal is to be work from either or stance in a </a:t>
            </a:r>
            <a:r>
              <a:rPr lang="en-US" altLang="en-US" b="1" i="1">
                <a:latin typeface="Times" pitchFamily="2" charset="0"/>
                <a:ea typeface="ＭＳ Ｐゴシック" panose="020B0600070205080204" pitchFamily="34" charset="-128"/>
              </a:rPr>
              <a:t>complementary manner.</a:t>
            </a:r>
          </a:p>
        </p:txBody>
      </p:sp>
      <p:sp>
        <p:nvSpPr>
          <p:cNvPr id="31747" name="Slide Number Placeholder 3">
            <a:extLst>
              <a:ext uri="{FF2B5EF4-FFF2-40B4-BE49-F238E27FC236}">
                <a16:creationId xmlns:a16="http://schemas.microsoft.com/office/drawing/2014/main" id="{8B1BA179-B0E0-0336-95BF-3D209589328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481F3FD2-2334-6C43-BC25-401F254DFB44}" type="slidenum">
              <a:rPr lang="en-US" altLang="en-US" sz="1200" smtClean="0"/>
              <a:pPr/>
              <a:t>7</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a:extLst>
              <a:ext uri="{FF2B5EF4-FFF2-40B4-BE49-F238E27FC236}">
                <a16:creationId xmlns:a16="http://schemas.microsoft.com/office/drawing/2014/main" id="{86925231-35DD-85E4-F0EB-D91A2843A4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7FE7EE4B-44F9-5642-8359-9231D7651EC3}" type="slidenum">
              <a:rPr lang="en-US" altLang="en-US" sz="1200" smtClean="0"/>
              <a:pPr/>
              <a:t>9</a:t>
            </a:fld>
            <a:endParaRPr lang="en-US" altLang="en-US" sz="1200"/>
          </a:p>
        </p:txBody>
      </p:sp>
      <p:sp>
        <p:nvSpPr>
          <p:cNvPr id="21506" name="Rectangle 2">
            <a:extLst>
              <a:ext uri="{FF2B5EF4-FFF2-40B4-BE49-F238E27FC236}">
                <a16:creationId xmlns:a16="http://schemas.microsoft.com/office/drawing/2014/main" id="{9DBD7091-8076-5935-D8F1-3EA4CF07729B}"/>
              </a:ext>
            </a:extLst>
          </p:cNvPr>
          <p:cNvSpPr>
            <a:spLocks noGrp="1" noRot="1" noChangeAspect="1" noChangeArrowheads="1" noTextEdit="1"/>
          </p:cNvSpPr>
          <p:nvPr>
            <p:ph type="sldImg"/>
          </p:nvPr>
        </p:nvSpPr>
        <p:spPr>
          <a:solidFill>
            <a:srgbClr val="FFFFFF"/>
          </a:solidFill>
          <a:ln/>
        </p:spPr>
      </p:sp>
      <p:sp>
        <p:nvSpPr>
          <p:cNvPr id="21507" name="Rectangle 3">
            <a:extLst>
              <a:ext uri="{FF2B5EF4-FFF2-40B4-BE49-F238E27FC236}">
                <a16:creationId xmlns:a16="http://schemas.microsoft.com/office/drawing/2014/main" id="{4FF675F3-5BDF-B1A5-EF6D-BFE7836FFED5}"/>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latin typeface="Times" pitchFamily="2" charset="0"/>
                <a:ea typeface="ＭＳ Ｐゴシック" panose="020B0600070205080204" pitchFamily="34" charset="-128"/>
              </a:rPr>
              <a:t>Complete animated slide:Animation order: 1)red arrows 2)green star 3) blue arrows 4) inner drawings</a:t>
            </a:r>
          </a:p>
        </p:txBody>
      </p:sp>
    </p:spTree>
    <p:extLst>
      <p:ext uri="{BB962C8B-B14F-4D97-AF65-F5344CB8AC3E}">
        <p14:creationId xmlns:p14="http://schemas.microsoft.com/office/powerpoint/2010/main" val="153099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a:extLst>
              <a:ext uri="{FF2B5EF4-FFF2-40B4-BE49-F238E27FC236}">
                <a16:creationId xmlns:a16="http://schemas.microsoft.com/office/drawing/2014/main" id="{8808A5C4-ED7F-2A40-A95E-8C51614009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FE4728A4-0A74-544A-819A-AE8B458C9F13}" type="slidenum">
              <a:rPr lang="en-US" altLang="en-US" sz="1200" smtClean="0"/>
              <a:pPr/>
              <a:t>10</a:t>
            </a:fld>
            <a:endParaRPr lang="en-US" altLang="en-US" sz="1200"/>
          </a:p>
        </p:txBody>
      </p:sp>
      <p:sp>
        <p:nvSpPr>
          <p:cNvPr id="23554" name="Rectangle 2">
            <a:extLst>
              <a:ext uri="{FF2B5EF4-FFF2-40B4-BE49-F238E27FC236}">
                <a16:creationId xmlns:a16="http://schemas.microsoft.com/office/drawing/2014/main" id="{95AB36A5-4994-72B5-BFEB-56456240D1A1}"/>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6BFFA10A-1A62-40D6-4AE2-9D780EAB33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Complete animated slide:Animation order: 1)red arrows 2)green star 3) blue arrows 4) inner drawings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a:extLst>
              <a:ext uri="{FF2B5EF4-FFF2-40B4-BE49-F238E27FC236}">
                <a16:creationId xmlns:a16="http://schemas.microsoft.com/office/drawing/2014/main" id="{CEBE542B-A606-41AC-4A88-43319AF79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A22207ED-C0FB-A34D-BE3E-863C306882E7}" type="slidenum">
              <a:rPr lang="en-US" altLang="en-US" sz="1200" smtClean="0"/>
              <a:pPr/>
              <a:t>11</a:t>
            </a:fld>
            <a:endParaRPr lang="en-US" altLang="en-US" sz="1200"/>
          </a:p>
        </p:txBody>
      </p:sp>
      <p:sp>
        <p:nvSpPr>
          <p:cNvPr id="25602" name="Rectangle 2">
            <a:extLst>
              <a:ext uri="{FF2B5EF4-FFF2-40B4-BE49-F238E27FC236}">
                <a16:creationId xmlns:a16="http://schemas.microsoft.com/office/drawing/2014/main" id="{F640F9F2-1DE5-E48E-19FE-9B98F4592588}"/>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0A23E9F3-CC2A-CCBF-56AF-4A7B682408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Complete animated slide:Animation order: 1)red arrows 2)green star 3) blue arrows 4) inner drawings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a:extLst>
              <a:ext uri="{FF2B5EF4-FFF2-40B4-BE49-F238E27FC236}">
                <a16:creationId xmlns:a16="http://schemas.microsoft.com/office/drawing/2014/main" id="{B3172620-65B0-51A2-E930-568E124ADB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EE717B9D-E1D3-6344-9BA0-601C376331D3}" type="slidenum">
              <a:rPr lang="en-US" altLang="en-US" sz="1200" smtClean="0"/>
              <a:pPr/>
              <a:t>12</a:t>
            </a:fld>
            <a:endParaRPr lang="en-US" altLang="en-US" sz="1200"/>
          </a:p>
        </p:txBody>
      </p:sp>
      <p:sp>
        <p:nvSpPr>
          <p:cNvPr id="27650" name="Rectangle 2">
            <a:extLst>
              <a:ext uri="{FF2B5EF4-FFF2-40B4-BE49-F238E27FC236}">
                <a16:creationId xmlns:a16="http://schemas.microsoft.com/office/drawing/2014/main" id="{44C2937C-B2D5-1DF9-8C79-9CF0F9D10A80}"/>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0B424960-563D-0719-B8D1-787E76BFA6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Complete animated slide:Animation order: 1)red arrows 2)green star 3) blue arrows 4) inner drawings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507063EE-052C-1F84-4EEF-F5C87ACA38F3}"/>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D57A0E68-4FB5-680B-C293-3ED7147CE7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itchFamily="2"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A5B75B09-5680-A263-A299-9385A97EE7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8602AF8E-D11B-134B-886F-6876219A1864}" type="slidenum">
              <a:rPr lang="en-US" altLang="en-US" sz="1200" smtClean="0"/>
              <a:pPr/>
              <a:t>13</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a:extLst>
              <a:ext uri="{FF2B5EF4-FFF2-40B4-BE49-F238E27FC236}">
                <a16:creationId xmlns:a16="http://schemas.microsoft.com/office/drawing/2014/main" id="{59B79BA5-E5EA-103B-9B9C-84C3041C0F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ea typeface="ＭＳ Ｐゴシック" panose="020B0600070205080204" pitchFamily="34" charset="-128"/>
              </a:defRPr>
            </a:lvl1pPr>
            <a:lvl2pPr marL="37931725" indent="-37474525">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fld id="{A9844B15-9777-DD4F-8753-878ECBE3F2D7}" type="slidenum">
              <a:rPr lang="en-US" altLang="en-US" sz="1200" smtClean="0"/>
              <a:pPr/>
              <a:t>29</a:t>
            </a:fld>
            <a:endParaRPr lang="en-US" altLang="en-US" sz="1200"/>
          </a:p>
        </p:txBody>
      </p:sp>
      <p:sp>
        <p:nvSpPr>
          <p:cNvPr id="51202" name="Rectangle 2">
            <a:extLst>
              <a:ext uri="{FF2B5EF4-FFF2-40B4-BE49-F238E27FC236}">
                <a16:creationId xmlns:a16="http://schemas.microsoft.com/office/drawing/2014/main" id="{BE606B48-2874-F62B-D7CB-65007CA87781}"/>
              </a:ext>
            </a:extLst>
          </p:cNvPr>
          <p:cNvSpPr>
            <a:spLocks noGrp="1" noRot="1" noChangeAspect="1" noChangeArrowheads="1" noTextEdit="1"/>
          </p:cNvSpPr>
          <p:nvPr>
            <p:ph type="sldImg"/>
          </p:nvPr>
        </p:nvSpPr>
        <p:spPr>
          <a:ln/>
        </p:spPr>
      </p:sp>
      <p:sp>
        <p:nvSpPr>
          <p:cNvPr id="51203" name="Rectangle 3">
            <a:extLst>
              <a:ext uri="{FF2B5EF4-FFF2-40B4-BE49-F238E27FC236}">
                <a16:creationId xmlns:a16="http://schemas.microsoft.com/office/drawing/2014/main" id="{435317E3-FA30-3C55-625C-0DC3E6D92BB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itchFamily="2" charset="0"/>
                <a:ea typeface="ＭＳ Ｐゴシック" panose="020B0600070205080204" pitchFamily="34" charset="-128"/>
              </a:rPr>
              <a:t>TIP/PIP/WIP etc.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3A80450-553E-70F0-9F20-2CBE670892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B0C0E5D-381D-E71D-BE0A-B0C6CDC63A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045099-AF08-8FB8-8DA1-46A60E1B5CDB}"/>
              </a:ext>
            </a:extLst>
          </p:cNvPr>
          <p:cNvSpPr>
            <a:spLocks noGrp="1" noChangeArrowheads="1"/>
          </p:cNvSpPr>
          <p:nvPr>
            <p:ph type="sldNum" sz="quarter" idx="12"/>
          </p:nvPr>
        </p:nvSpPr>
        <p:spPr>
          <a:ln/>
        </p:spPr>
        <p:txBody>
          <a:bodyPr/>
          <a:lstStyle>
            <a:lvl1pPr>
              <a:defRPr/>
            </a:lvl1pPr>
          </a:lstStyle>
          <a:p>
            <a:pPr>
              <a:defRPr/>
            </a:pPr>
            <a:fld id="{6E2FE270-B4CD-B649-9A8A-555E57066CAA}" type="slidenum">
              <a:rPr lang="en-US" altLang="en-US"/>
              <a:pPr>
                <a:defRPr/>
              </a:pPr>
              <a:t>‹#›</a:t>
            </a:fld>
            <a:endParaRPr lang="en-US" altLang="en-US"/>
          </a:p>
        </p:txBody>
      </p:sp>
    </p:spTree>
    <p:extLst>
      <p:ext uri="{BB962C8B-B14F-4D97-AF65-F5344CB8AC3E}">
        <p14:creationId xmlns:p14="http://schemas.microsoft.com/office/powerpoint/2010/main" val="186738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3452D46-E7EE-8241-7E31-227914E7B7D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2B14D0E-637C-3EF3-D2D8-C131CD2678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715616F-B30F-284C-5045-95717DA56102}"/>
              </a:ext>
            </a:extLst>
          </p:cNvPr>
          <p:cNvSpPr>
            <a:spLocks noGrp="1" noChangeArrowheads="1"/>
          </p:cNvSpPr>
          <p:nvPr>
            <p:ph type="sldNum" sz="quarter" idx="12"/>
          </p:nvPr>
        </p:nvSpPr>
        <p:spPr>
          <a:ln/>
        </p:spPr>
        <p:txBody>
          <a:bodyPr/>
          <a:lstStyle>
            <a:lvl1pPr>
              <a:defRPr/>
            </a:lvl1pPr>
          </a:lstStyle>
          <a:p>
            <a:pPr>
              <a:defRPr/>
            </a:pPr>
            <a:fld id="{BC5EC87B-E547-F745-BDF2-8E864FEE986D}" type="slidenum">
              <a:rPr lang="en-US" altLang="en-US"/>
              <a:pPr>
                <a:defRPr/>
              </a:pPr>
              <a:t>‹#›</a:t>
            </a:fld>
            <a:endParaRPr lang="en-US" altLang="en-US"/>
          </a:p>
        </p:txBody>
      </p:sp>
    </p:spTree>
    <p:extLst>
      <p:ext uri="{BB962C8B-B14F-4D97-AF65-F5344CB8AC3E}">
        <p14:creationId xmlns:p14="http://schemas.microsoft.com/office/powerpoint/2010/main" val="1292261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16345A0-7BD2-EFB3-222E-2C7DB2A0AA9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9D454BA-0EEB-D2EB-3277-F080366C53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7079236-59E6-9D9F-B214-C78109FA6DBE}"/>
              </a:ext>
            </a:extLst>
          </p:cNvPr>
          <p:cNvSpPr>
            <a:spLocks noGrp="1" noChangeArrowheads="1"/>
          </p:cNvSpPr>
          <p:nvPr>
            <p:ph type="sldNum" sz="quarter" idx="12"/>
          </p:nvPr>
        </p:nvSpPr>
        <p:spPr>
          <a:ln/>
        </p:spPr>
        <p:txBody>
          <a:bodyPr/>
          <a:lstStyle>
            <a:lvl1pPr>
              <a:defRPr/>
            </a:lvl1pPr>
          </a:lstStyle>
          <a:p>
            <a:pPr>
              <a:defRPr/>
            </a:pPr>
            <a:fld id="{E5894B1C-D701-E14A-99FA-1E3215A327B1}" type="slidenum">
              <a:rPr lang="en-US" altLang="en-US"/>
              <a:pPr>
                <a:defRPr/>
              </a:pPr>
              <a:t>‹#›</a:t>
            </a:fld>
            <a:endParaRPr lang="en-US" altLang="en-US"/>
          </a:p>
        </p:txBody>
      </p:sp>
    </p:spTree>
    <p:extLst>
      <p:ext uri="{BB962C8B-B14F-4D97-AF65-F5344CB8AC3E}">
        <p14:creationId xmlns:p14="http://schemas.microsoft.com/office/powerpoint/2010/main" val="2244081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9E34031-3310-0F87-1E39-4564C48AA8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5FAA0E-0AAB-164B-EF57-F769F6E620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CA19DAA-4C89-DBD1-1479-9F9FF8B4AC15}"/>
              </a:ext>
            </a:extLst>
          </p:cNvPr>
          <p:cNvSpPr>
            <a:spLocks noGrp="1" noChangeArrowheads="1"/>
          </p:cNvSpPr>
          <p:nvPr>
            <p:ph type="sldNum" sz="quarter" idx="12"/>
          </p:nvPr>
        </p:nvSpPr>
        <p:spPr>
          <a:ln/>
        </p:spPr>
        <p:txBody>
          <a:bodyPr/>
          <a:lstStyle>
            <a:lvl1pPr>
              <a:defRPr/>
            </a:lvl1pPr>
          </a:lstStyle>
          <a:p>
            <a:pPr>
              <a:defRPr/>
            </a:pPr>
            <a:fld id="{F4D92F48-A534-F247-AC90-5B558BF52CE8}" type="slidenum">
              <a:rPr lang="en-US" altLang="en-US"/>
              <a:pPr>
                <a:defRPr/>
              </a:pPr>
              <a:t>‹#›</a:t>
            </a:fld>
            <a:endParaRPr lang="en-US" altLang="en-US"/>
          </a:p>
        </p:txBody>
      </p:sp>
    </p:spTree>
    <p:extLst>
      <p:ext uri="{BB962C8B-B14F-4D97-AF65-F5344CB8AC3E}">
        <p14:creationId xmlns:p14="http://schemas.microsoft.com/office/powerpoint/2010/main" val="3908361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023B03D-B3AD-C9F2-BEA8-B5B8E49C39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7317A15-157E-AB25-78DB-1E9531706F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2049056-9A6C-7910-32E0-CDF9ABFCFB8A}"/>
              </a:ext>
            </a:extLst>
          </p:cNvPr>
          <p:cNvSpPr>
            <a:spLocks noGrp="1" noChangeArrowheads="1"/>
          </p:cNvSpPr>
          <p:nvPr>
            <p:ph type="sldNum" sz="quarter" idx="12"/>
          </p:nvPr>
        </p:nvSpPr>
        <p:spPr>
          <a:ln/>
        </p:spPr>
        <p:txBody>
          <a:bodyPr/>
          <a:lstStyle>
            <a:lvl1pPr>
              <a:defRPr/>
            </a:lvl1pPr>
          </a:lstStyle>
          <a:p>
            <a:pPr>
              <a:defRPr/>
            </a:pPr>
            <a:fld id="{AAA170A5-8ED4-F44C-A480-2A33FC024398}" type="slidenum">
              <a:rPr lang="en-US" altLang="en-US"/>
              <a:pPr>
                <a:defRPr/>
              </a:pPr>
              <a:t>‹#›</a:t>
            </a:fld>
            <a:endParaRPr lang="en-US" altLang="en-US"/>
          </a:p>
        </p:txBody>
      </p:sp>
    </p:spTree>
    <p:extLst>
      <p:ext uri="{BB962C8B-B14F-4D97-AF65-F5344CB8AC3E}">
        <p14:creationId xmlns:p14="http://schemas.microsoft.com/office/powerpoint/2010/main" val="317971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5C71CDF-F637-DE3F-9482-305BDD28034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70379DA-D1AD-1A63-F9B2-CDCDE5097B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6CF0EC2-9038-6DD9-0755-A8B6191ACF9A}"/>
              </a:ext>
            </a:extLst>
          </p:cNvPr>
          <p:cNvSpPr>
            <a:spLocks noGrp="1" noChangeArrowheads="1"/>
          </p:cNvSpPr>
          <p:nvPr>
            <p:ph type="sldNum" sz="quarter" idx="12"/>
          </p:nvPr>
        </p:nvSpPr>
        <p:spPr>
          <a:ln/>
        </p:spPr>
        <p:txBody>
          <a:bodyPr/>
          <a:lstStyle>
            <a:lvl1pPr>
              <a:defRPr/>
            </a:lvl1pPr>
          </a:lstStyle>
          <a:p>
            <a:pPr>
              <a:defRPr/>
            </a:pPr>
            <a:fld id="{6CF7C28B-7482-634D-A58C-273B1F129FF2}" type="slidenum">
              <a:rPr lang="en-US" altLang="en-US"/>
              <a:pPr>
                <a:defRPr/>
              </a:pPr>
              <a:t>‹#›</a:t>
            </a:fld>
            <a:endParaRPr lang="en-US" altLang="en-US"/>
          </a:p>
        </p:txBody>
      </p:sp>
    </p:spTree>
    <p:extLst>
      <p:ext uri="{BB962C8B-B14F-4D97-AF65-F5344CB8AC3E}">
        <p14:creationId xmlns:p14="http://schemas.microsoft.com/office/powerpoint/2010/main" val="3917779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D0BCCB5-2C27-9991-801B-579BA386432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02FBBCE-3801-BBD2-0AC2-E9C8094638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31778F9-EA4E-8E59-023A-AC67D089E0B5}"/>
              </a:ext>
            </a:extLst>
          </p:cNvPr>
          <p:cNvSpPr>
            <a:spLocks noGrp="1" noChangeArrowheads="1"/>
          </p:cNvSpPr>
          <p:nvPr>
            <p:ph type="sldNum" sz="quarter" idx="12"/>
          </p:nvPr>
        </p:nvSpPr>
        <p:spPr>
          <a:ln/>
        </p:spPr>
        <p:txBody>
          <a:bodyPr/>
          <a:lstStyle>
            <a:lvl1pPr>
              <a:defRPr/>
            </a:lvl1pPr>
          </a:lstStyle>
          <a:p>
            <a:pPr>
              <a:defRPr/>
            </a:pPr>
            <a:fld id="{C28CB71A-5009-454C-97ED-14025E6B415E}" type="slidenum">
              <a:rPr lang="en-US" altLang="en-US"/>
              <a:pPr>
                <a:defRPr/>
              </a:pPr>
              <a:t>‹#›</a:t>
            </a:fld>
            <a:endParaRPr lang="en-US" altLang="en-US"/>
          </a:p>
        </p:txBody>
      </p:sp>
    </p:spTree>
    <p:extLst>
      <p:ext uri="{BB962C8B-B14F-4D97-AF65-F5344CB8AC3E}">
        <p14:creationId xmlns:p14="http://schemas.microsoft.com/office/powerpoint/2010/main" val="273816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8933464-796B-8270-3956-24BD6EB9A46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B5882C6-BEFD-A6A3-7A28-0031F48531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85A585B-2851-675E-6AE3-C369A9E5DA27}"/>
              </a:ext>
            </a:extLst>
          </p:cNvPr>
          <p:cNvSpPr>
            <a:spLocks noGrp="1" noChangeArrowheads="1"/>
          </p:cNvSpPr>
          <p:nvPr>
            <p:ph type="sldNum" sz="quarter" idx="12"/>
          </p:nvPr>
        </p:nvSpPr>
        <p:spPr>
          <a:ln/>
        </p:spPr>
        <p:txBody>
          <a:bodyPr/>
          <a:lstStyle>
            <a:lvl1pPr>
              <a:defRPr/>
            </a:lvl1pPr>
          </a:lstStyle>
          <a:p>
            <a:pPr>
              <a:defRPr/>
            </a:pPr>
            <a:fld id="{AE813265-0410-944C-8771-2CA646226A8E}" type="slidenum">
              <a:rPr lang="en-US" altLang="en-US"/>
              <a:pPr>
                <a:defRPr/>
              </a:pPr>
              <a:t>‹#›</a:t>
            </a:fld>
            <a:endParaRPr lang="en-US" altLang="en-US"/>
          </a:p>
        </p:txBody>
      </p:sp>
    </p:spTree>
    <p:extLst>
      <p:ext uri="{BB962C8B-B14F-4D97-AF65-F5344CB8AC3E}">
        <p14:creationId xmlns:p14="http://schemas.microsoft.com/office/powerpoint/2010/main" val="2277272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8A97AD4-F1A7-F9A6-3C22-2DDE064ACA5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B846B57-EB71-9B6E-845E-9C0D9ABE99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1A19BDD-2EA2-904A-7B04-ADA3D4B7FDFA}"/>
              </a:ext>
            </a:extLst>
          </p:cNvPr>
          <p:cNvSpPr>
            <a:spLocks noGrp="1" noChangeArrowheads="1"/>
          </p:cNvSpPr>
          <p:nvPr>
            <p:ph type="sldNum" sz="quarter" idx="12"/>
          </p:nvPr>
        </p:nvSpPr>
        <p:spPr>
          <a:ln/>
        </p:spPr>
        <p:txBody>
          <a:bodyPr/>
          <a:lstStyle>
            <a:lvl1pPr>
              <a:defRPr/>
            </a:lvl1pPr>
          </a:lstStyle>
          <a:p>
            <a:pPr>
              <a:defRPr/>
            </a:pPr>
            <a:fld id="{1D8C75A1-66AE-1842-ABBE-BF85082B7712}" type="slidenum">
              <a:rPr lang="en-US" altLang="en-US"/>
              <a:pPr>
                <a:defRPr/>
              </a:pPr>
              <a:t>‹#›</a:t>
            </a:fld>
            <a:endParaRPr lang="en-US" altLang="en-US"/>
          </a:p>
        </p:txBody>
      </p:sp>
    </p:spTree>
    <p:extLst>
      <p:ext uri="{BB962C8B-B14F-4D97-AF65-F5344CB8AC3E}">
        <p14:creationId xmlns:p14="http://schemas.microsoft.com/office/powerpoint/2010/main" val="343263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F0F8C1B-4974-C3F6-F661-5DA9883AE4F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C64A9F3-4863-19CB-D0F6-4D3750C479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B829472-00AD-3DB3-2F74-F5A8C54AFF2A}"/>
              </a:ext>
            </a:extLst>
          </p:cNvPr>
          <p:cNvSpPr>
            <a:spLocks noGrp="1" noChangeArrowheads="1"/>
          </p:cNvSpPr>
          <p:nvPr>
            <p:ph type="sldNum" sz="quarter" idx="12"/>
          </p:nvPr>
        </p:nvSpPr>
        <p:spPr>
          <a:ln/>
        </p:spPr>
        <p:txBody>
          <a:bodyPr/>
          <a:lstStyle>
            <a:lvl1pPr>
              <a:defRPr/>
            </a:lvl1pPr>
          </a:lstStyle>
          <a:p>
            <a:pPr>
              <a:defRPr/>
            </a:pPr>
            <a:fld id="{3DF6B1C3-EB60-C441-A375-2B2C5955564F}" type="slidenum">
              <a:rPr lang="en-US" altLang="en-US"/>
              <a:pPr>
                <a:defRPr/>
              </a:pPr>
              <a:t>‹#›</a:t>
            </a:fld>
            <a:endParaRPr lang="en-US" altLang="en-US"/>
          </a:p>
        </p:txBody>
      </p:sp>
    </p:spTree>
    <p:extLst>
      <p:ext uri="{BB962C8B-B14F-4D97-AF65-F5344CB8AC3E}">
        <p14:creationId xmlns:p14="http://schemas.microsoft.com/office/powerpoint/2010/main" val="138494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FB805CB-2B88-4BDD-13F7-90BBBA00873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EC211C5-7ADA-1E60-88B1-5150A48D0E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070CE8A-6EC4-58CD-8947-8611CA235DB2}"/>
              </a:ext>
            </a:extLst>
          </p:cNvPr>
          <p:cNvSpPr>
            <a:spLocks noGrp="1" noChangeArrowheads="1"/>
          </p:cNvSpPr>
          <p:nvPr>
            <p:ph type="sldNum" sz="quarter" idx="12"/>
          </p:nvPr>
        </p:nvSpPr>
        <p:spPr>
          <a:ln/>
        </p:spPr>
        <p:txBody>
          <a:bodyPr/>
          <a:lstStyle>
            <a:lvl1pPr>
              <a:defRPr/>
            </a:lvl1pPr>
          </a:lstStyle>
          <a:p>
            <a:pPr>
              <a:defRPr/>
            </a:pPr>
            <a:fld id="{46846F9B-4091-394C-A6BD-DF37F226F89C}" type="slidenum">
              <a:rPr lang="en-US" altLang="en-US"/>
              <a:pPr>
                <a:defRPr/>
              </a:pPr>
              <a:t>‹#›</a:t>
            </a:fld>
            <a:endParaRPr lang="en-US" altLang="en-US"/>
          </a:p>
        </p:txBody>
      </p:sp>
    </p:spTree>
    <p:extLst>
      <p:ext uri="{BB962C8B-B14F-4D97-AF65-F5344CB8AC3E}">
        <p14:creationId xmlns:p14="http://schemas.microsoft.com/office/powerpoint/2010/main" val="128783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D53B3C-F38D-C469-75A2-9D86552EFDA9}"/>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9CFA693-CB8E-0694-186C-CE61A998EAFE}"/>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E7034D0-0BCE-323E-98A6-1B19F5584DD4}"/>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pitchFamily="-65" charset="0"/>
                <a:ea typeface="+mn-ea"/>
              </a:defRPr>
            </a:lvl1pPr>
          </a:lstStyle>
          <a:p>
            <a:pPr>
              <a:defRPr/>
            </a:pPr>
            <a:endParaRPr lang="en-US"/>
          </a:p>
        </p:txBody>
      </p:sp>
      <p:sp>
        <p:nvSpPr>
          <p:cNvPr id="1029" name="Rectangle 5">
            <a:extLst>
              <a:ext uri="{FF2B5EF4-FFF2-40B4-BE49-F238E27FC236}">
                <a16:creationId xmlns:a16="http://schemas.microsoft.com/office/drawing/2014/main" id="{BD9B7D53-675A-B136-CCE2-E9C85D499D94}"/>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pitchFamily="-65" charset="0"/>
                <a:ea typeface="+mn-ea"/>
              </a:defRPr>
            </a:lvl1pPr>
          </a:lstStyle>
          <a:p>
            <a:pPr>
              <a:defRPr/>
            </a:pPr>
            <a:endParaRPr lang="en-US"/>
          </a:p>
        </p:txBody>
      </p:sp>
      <p:sp>
        <p:nvSpPr>
          <p:cNvPr id="1030" name="Rectangle 6">
            <a:extLst>
              <a:ext uri="{FF2B5EF4-FFF2-40B4-BE49-F238E27FC236}">
                <a16:creationId xmlns:a16="http://schemas.microsoft.com/office/drawing/2014/main" id="{E0569612-0F77-E842-ADB7-EC176669AAB6}"/>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DD152D9-9A93-0E49-AE46-733462DA5B3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chemeClr val="tx2"/>
          </a:solidFill>
          <a:latin typeface="Times" pitchFamily="-65"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chemeClr val="tx2"/>
          </a:solidFill>
          <a:latin typeface="Times" pitchFamily="-65"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chemeClr val="tx2"/>
          </a:solidFill>
          <a:latin typeface="Times" pitchFamily="-65"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chemeClr val="tx2"/>
          </a:solidFill>
          <a:latin typeface="Times" pitchFamily="-65" charset="0"/>
          <a:ea typeface="ＭＳ Ｐゴシック" pitchFamily="-1" charset="-128"/>
          <a:cs typeface="ＭＳ Ｐゴシック" pitchFamily="-1" charset="-128"/>
        </a:defRPr>
      </a:lvl5pPr>
      <a:lvl6pPr marL="457200" algn="ctr" rtl="0" fontAlgn="base">
        <a:spcBef>
          <a:spcPct val="0"/>
        </a:spcBef>
        <a:spcAft>
          <a:spcPct val="0"/>
        </a:spcAft>
        <a:defRPr sz="4400">
          <a:solidFill>
            <a:schemeClr val="tx2"/>
          </a:solidFill>
          <a:latin typeface="Times" pitchFamily="-65" charset="0"/>
        </a:defRPr>
      </a:lvl6pPr>
      <a:lvl7pPr marL="914400" algn="ctr" rtl="0" fontAlgn="base">
        <a:spcBef>
          <a:spcPct val="0"/>
        </a:spcBef>
        <a:spcAft>
          <a:spcPct val="0"/>
        </a:spcAft>
        <a:defRPr sz="4400">
          <a:solidFill>
            <a:schemeClr val="tx2"/>
          </a:solidFill>
          <a:latin typeface="Times" pitchFamily="-65" charset="0"/>
        </a:defRPr>
      </a:lvl7pPr>
      <a:lvl8pPr marL="1371600" algn="ctr" rtl="0" fontAlgn="base">
        <a:spcBef>
          <a:spcPct val="0"/>
        </a:spcBef>
        <a:spcAft>
          <a:spcPct val="0"/>
        </a:spcAft>
        <a:defRPr sz="4400">
          <a:solidFill>
            <a:schemeClr val="tx2"/>
          </a:solidFill>
          <a:latin typeface="Times" pitchFamily="-65" charset="0"/>
        </a:defRPr>
      </a:lvl8pPr>
      <a:lvl9pPr marL="1828800" algn="ctr" rtl="0" fontAlgn="base">
        <a:spcBef>
          <a:spcPct val="0"/>
        </a:spcBef>
        <a:spcAft>
          <a:spcPct val="0"/>
        </a:spcAft>
        <a:defRPr sz="4400">
          <a:solidFill>
            <a:schemeClr val="tx2"/>
          </a:solidFill>
          <a:latin typeface="Times" pitchFamily="-65"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7AB322C0-0886-B934-98B2-8E92A49D2EC2}"/>
              </a:ext>
            </a:extLst>
          </p:cNvPr>
          <p:cNvSpPr>
            <a:spLocks noGrp="1" noChangeArrowheads="1"/>
          </p:cNvSpPr>
          <p:nvPr>
            <p:ph type="ctrTitle"/>
          </p:nvPr>
        </p:nvSpPr>
        <p:spPr>
          <a:xfrm>
            <a:off x="600075" y="1100138"/>
            <a:ext cx="7943850" cy="1143000"/>
          </a:xfrm>
        </p:spPr>
        <p:txBody>
          <a:bodyPr/>
          <a:lstStyle/>
          <a:p>
            <a:pPr eaLnBrk="1" hangingPunct="1"/>
            <a:br>
              <a:rPr lang="en-US" altLang="en-US">
                <a:ea typeface="ＭＳ Ｐゴシック" panose="020B0600070205080204" pitchFamily="34" charset="-128"/>
              </a:rPr>
            </a:br>
            <a:br>
              <a:rPr lang="en-US" altLang="en-US">
                <a:ea typeface="ＭＳ Ｐゴシック" panose="020B0600070205080204" pitchFamily="34" charset="-128"/>
              </a:rPr>
            </a:br>
            <a:br>
              <a:rPr lang="en-US" altLang="en-US">
                <a:ea typeface="ＭＳ Ｐゴシック" panose="020B0600070205080204" pitchFamily="34" charset="-128"/>
              </a:rPr>
            </a:br>
            <a:r>
              <a:rPr lang="en-US" altLang="en-US">
                <a:ea typeface="ＭＳ Ｐゴシック" panose="020B0600070205080204" pitchFamily="34" charset="-128"/>
              </a:rPr>
              <a:t> </a:t>
            </a:r>
            <a:br>
              <a:rPr lang="en-US" altLang="en-US">
                <a:ea typeface="ＭＳ Ｐゴシック" panose="020B0600070205080204" pitchFamily="34" charset="-128"/>
              </a:rPr>
            </a:br>
            <a:endParaRPr lang="en-US" altLang="en-US">
              <a:ea typeface="ＭＳ Ｐゴシック" panose="020B0600070205080204" pitchFamily="34" charset="-128"/>
            </a:endParaRPr>
          </a:p>
        </p:txBody>
      </p:sp>
      <p:sp>
        <p:nvSpPr>
          <p:cNvPr id="15362" name="Rectangle 3">
            <a:extLst>
              <a:ext uri="{FF2B5EF4-FFF2-40B4-BE49-F238E27FC236}">
                <a16:creationId xmlns:a16="http://schemas.microsoft.com/office/drawing/2014/main" id="{2CDF9F8E-6158-DBB2-D5C0-9E4BC5647E86}"/>
              </a:ext>
            </a:extLst>
          </p:cNvPr>
          <p:cNvSpPr>
            <a:spLocks noGrp="1" noChangeArrowheads="1"/>
          </p:cNvSpPr>
          <p:nvPr>
            <p:ph type="subTitle" idx="1"/>
          </p:nvPr>
        </p:nvSpPr>
        <p:spPr>
          <a:xfrm>
            <a:off x="611188" y="3621088"/>
            <a:ext cx="7380287" cy="1752600"/>
          </a:xfrm>
        </p:spPr>
        <p:txBody>
          <a:bodyPr/>
          <a:lstStyle/>
          <a:p>
            <a:pPr eaLnBrk="1" hangingPunct="1"/>
            <a:endParaRPr lang="en-US" altLang="en-US" sz="2400" dirty="0">
              <a:ea typeface="ＭＳ Ｐゴシック" panose="020B0600070205080204" pitchFamily="34" charset="-128"/>
            </a:endParaRPr>
          </a:p>
          <a:p>
            <a:pPr eaLnBrk="1" hangingPunct="1"/>
            <a:r>
              <a:rPr lang="en-US" altLang="en-US" sz="2400" dirty="0">
                <a:ea typeface="ＭＳ Ｐゴシック" panose="020B0600070205080204" pitchFamily="34" charset="-128"/>
              </a:rPr>
              <a:t>13 September 2023</a:t>
            </a:r>
          </a:p>
          <a:p>
            <a:pPr eaLnBrk="1" hangingPunct="1"/>
            <a:r>
              <a:rPr lang="en-US" altLang="en-US" sz="2400" dirty="0">
                <a:ea typeface="ＭＳ Ｐゴシック" panose="020B0600070205080204" pitchFamily="34" charset="-128"/>
              </a:rPr>
              <a:t>by Karl Tomm MD</a:t>
            </a:r>
          </a:p>
          <a:p>
            <a:pPr eaLnBrk="1" hangingPunct="1"/>
            <a:r>
              <a:rPr lang="en-US" altLang="en-US" sz="2400" dirty="0">
                <a:ea typeface="ＭＳ Ｐゴシック" panose="020B0600070205080204" pitchFamily="34" charset="-128"/>
              </a:rPr>
              <a:t>University of Calgary</a:t>
            </a:r>
          </a:p>
        </p:txBody>
      </p:sp>
      <p:sp>
        <p:nvSpPr>
          <p:cNvPr id="6" name="Rectangle 2">
            <a:extLst>
              <a:ext uri="{FF2B5EF4-FFF2-40B4-BE49-F238E27FC236}">
                <a16:creationId xmlns:a16="http://schemas.microsoft.com/office/drawing/2014/main" id="{4D944463-3A82-8B26-2462-2CF5E1D59AF6}"/>
              </a:ext>
            </a:extLst>
          </p:cNvPr>
          <p:cNvSpPr txBox="1">
            <a:spLocks noChangeArrowheads="1"/>
          </p:cNvSpPr>
          <p:nvPr/>
        </p:nvSpPr>
        <p:spPr bwMode="auto">
          <a:xfrm>
            <a:off x="258763" y="2093913"/>
            <a:ext cx="8083550" cy="1143000"/>
          </a:xfrm>
          <a:prstGeom prst="rect">
            <a:avLst/>
          </a:prstGeom>
          <a:noFill/>
          <a:ln>
            <a:noFill/>
          </a:ln>
        </p:spPr>
        <p:txBody>
          <a:bodyPr anchor="ctr"/>
          <a:lstStyle>
            <a:lvl1pPr algn="ctr" rtl="0" eaLnBrk="0" fontAlgn="base" hangingPunct="0">
              <a:spcBef>
                <a:spcPct val="0"/>
              </a:spcBef>
              <a:spcAft>
                <a:spcPct val="0"/>
              </a:spcAft>
              <a:defRPr sz="4400">
                <a:solidFill>
                  <a:schemeClr val="tx2"/>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chemeClr val="tx2"/>
                </a:solidFill>
                <a:latin typeface="Times" pitchFamily="-65"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chemeClr val="tx2"/>
                </a:solidFill>
                <a:latin typeface="Times" pitchFamily="-65"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chemeClr val="tx2"/>
                </a:solidFill>
                <a:latin typeface="Times" pitchFamily="-65"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chemeClr val="tx2"/>
                </a:solidFill>
                <a:latin typeface="Times" pitchFamily="-65" charset="0"/>
                <a:ea typeface="ＭＳ Ｐゴシック" pitchFamily="-1" charset="-128"/>
                <a:cs typeface="ＭＳ Ｐゴシック" pitchFamily="-1" charset="-128"/>
              </a:defRPr>
            </a:lvl5pPr>
            <a:lvl6pPr marL="457200" algn="ctr" rtl="0" fontAlgn="base">
              <a:spcBef>
                <a:spcPct val="0"/>
              </a:spcBef>
              <a:spcAft>
                <a:spcPct val="0"/>
              </a:spcAft>
              <a:defRPr sz="4400">
                <a:solidFill>
                  <a:schemeClr val="tx2"/>
                </a:solidFill>
                <a:latin typeface="Times" pitchFamily="-65" charset="0"/>
              </a:defRPr>
            </a:lvl6pPr>
            <a:lvl7pPr marL="914400" algn="ctr" rtl="0" fontAlgn="base">
              <a:spcBef>
                <a:spcPct val="0"/>
              </a:spcBef>
              <a:spcAft>
                <a:spcPct val="0"/>
              </a:spcAft>
              <a:defRPr sz="4400">
                <a:solidFill>
                  <a:schemeClr val="tx2"/>
                </a:solidFill>
                <a:latin typeface="Times" pitchFamily="-65" charset="0"/>
              </a:defRPr>
            </a:lvl7pPr>
            <a:lvl8pPr marL="1371600" algn="ctr" rtl="0" fontAlgn="base">
              <a:spcBef>
                <a:spcPct val="0"/>
              </a:spcBef>
              <a:spcAft>
                <a:spcPct val="0"/>
              </a:spcAft>
              <a:defRPr sz="4400">
                <a:solidFill>
                  <a:schemeClr val="tx2"/>
                </a:solidFill>
                <a:latin typeface="Times" pitchFamily="-65" charset="0"/>
              </a:defRPr>
            </a:lvl8pPr>
            <a:lvl9pPr marL="1828800" algn="ctr" rtl="0" fontAlgn="base">
              <a:spcBef>
                <a:spcPct val="0"/>
              </a:spcBef>
              <a:spcAft>
                <a:spcPct val="0"/>
              </a:spcAft>
              <a:defRPr sz="4400">
                <a:solidFill>
                  <a:schemeClr val="tx2"/>
                </a:solidFill>
                <a:latin typeface="Times" pitchFamily="-65" charset="0"/>
              </a:defRPr>
            </a:lvl9pPr>
          </a:lstStyle>
          <a:p>
            <a:pPr eaLnBrk="1" hangingPunct="1">
              <a:defRPr/>
            </a:pPr>
            <a:r>
              <a:rPr lang="en-US" altLang="en-US" sz="3200" b="1" kern="0" dirty="0">
                <a:ea typeface="ＭＳ Ｐゴシック" panose="020B0600070205080204" pitchFamily="34" charset="-128"/>
              </a:rPr>
              <a:t>Family Assessment Part II</a:t>
            </a:r>
            <a:br>
              <a:rPr lang="en-US" altLang="en-US" sz="3200" b="1" kern="0" dirty="0">
                <a:ea typeface="ＭＳ Ｐゴシック" panose="020B0600070205080204" pitchFamily="34" charset="-128"/>
              </a:rPr>
            </a:br>
            <a:r>
              <a:rPr lang="en-US" altLang="en-US" sz="3200" b="1" kern="0" dirty="0">
                <a:ea typeface="ＭＳ Ｐゴシック" panose="020B0600070205080204" pitchFamily="34" charset="-128"/>
              </a:rPr>
              <a:t>The IPscope Framework for Systemic Assessment </a:t>
            </a:r>
          </a:p>
          <a:p>
            <a:pPr eaLnBrk="1" hangingPunct="1">
              <a:defRPr/>
            </a:pPr>
            <a:endParaRPr lang="en-US" altLang="en-US" kern="0" dirty="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4">
            <a:extLst>
              <a:ext uri="{FF2B5EF4-FFF2-40B4-BE49-F238E27FC236}">
                <a16:creationId xmlns:a16="http://schemas.microsoft.com/office/drawing/2014/main" id="{0C38DA70-6D39-31F0-877C-05360DC0AEEB}"/>
              </a:ext>
            </a:extLst>
          </p:cNvPr>
          <p:cNvSpPr>
            <a:spLocks noChangeArrowheads="1"/>
          </p:cNvSpPr>
          <p:nvPr/>
        </p:nvSpPr>
        <p:spPr bwMode="auto">
          <a:xfrm>
            <a:off x="2174875" y="1651000"/>
            <a:ext cx="1439863" cy="1439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2530" name="Oval 5">
            <a:extLst>
              <a:ext uri="{FF2B5EF4-FFF2-40B4-BE49-F238E27FC236}">
                <a16:creationId xmlns:a16="http://schemas.microsoft.com/office/drawing/2014/main" id="{5E9B26CC-99AF-CADE-95DD-2FB979BCC4F0}"/>
              </a:ext>
            </a:extLst>
          </p:cNvPr>
          <p:cNvSpPr>
            <a:spLocks noChangeArrowheads="1"/>
          </p:cNvSpPr>
          <p:nvPr/>
        </p:nvSpPr>
        <p:spPr bwMode="auto">
          <a:xfrm>
            <a:off x="5400675" y="1587500"/>
            <a:ext cx="1566863" cy="15668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2531" name="Oval 6">
            <a:extLst>
              <a:ext uri="{FF2B5EF4-FFF2-40B4-BE49-F238E27FC236}">
                <a16:creationId xmlns:a16="http://schemas.microsoft.com/office/drawing/2014/main" id="{846A66DC-13BD-E2E5-16E5-6106759BCF51}"/>
              </a:ext>
            </a:extLst>
          </p:cNvPr>
          <p:cNvSpPr>
            <a:spLocks noChangeArrowheads="1"/>
          </p:cNvSpPr>
          <p:nvPr/>
        </p:nvSpPr>
        <p:spPr bwMode="auto">
          <a:xfrm>
            <a:off x="3787775" y="3986213"/>
            <a:ext cx="1566863" cy="15668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2" name="Group 30">
            <a:extLst>
              <a:ext uri="{FF2B5EF4-FFF2-40B4-BE49-F238E27FC236}">
                <a16:creationId xmlns:a16="http://schemas.microsoft.com/office/drawing/2014/main" id="{D3CF9FD5-E4A0-388A-AC08-81932C84C5EA}"/>
              </a:ext>
            </a:extLst>
          </p:cNvPr>
          <p:cNvGrpSpPr>
            <a:grpSpLocks/>
          </p:cNvGrpSpPr>
          <p:nvPr/>
        </p:nvGrpSpPr>
        <p:grpSpPr bwMode="auto">
          <a:xfrm>
            <a:off x="3048000" y="1955800"/>
            <a:ext cx="2990850" cy="2220913"/>
            <a:chOff x="1920" y="1232"/>
            <a:chExt cx="1884" cy="1399"/>
          </a:xfrm>
        </p:grpSpPr>
        <p:grpSp>
          <p:nvGrpSpPr>
            <p:cNvPr id="22533" name="Group 31">
              <a:extLst>
                <a:ext uri="{FF2B5EF4-FFF2-40B4-BE49-F238E27FC236}">
                  <a16:creationId xmlns:a16="http://schemas.microsoft.com/office/drawing/2014/main" id="{DCBD3221-D4DE-ABC7-1841-FBA700505253}"/>
                </a:ext>
              </a:extLst>
            </p:cNvPr>
            <p:cNvGrpSpPr>
              <a:grpSpLocks/>
            </p:cNvGrpSpPr>
            <p:nvPr/>
          </p:nvGrpSpPr>
          <p:grpSpPr bwMode="auto">
            <a:xfrm>
              <a:off x="1920" y="2089"/>
              <a:ext cx="525" cy="524"/>
              <a:chOff x="1280" y="2302"/>
              <a:chExt cx="525" cy="524"/>
            </a:xfrm>
          </p:grpSpPr>
          <p:sp>
            <p:nvSpPr>
              <p:cNvPr id="22540" name="Arc 32">
                <a:extLst>
                  <a:ext uri="{FF2B5EF4-FFF2-40B4-BE49-F238E27FC236}">
                    <a16:creationId xmlns:a16="http://schemas.microsoft.com/office/drawing/2014/main" id="{8FD51379-F1E7-4924-D29E-9168CA30D9EC}"/>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41" name="Arc 33">
                <a:extLst>
                  <a:ext uri="{FF2B5EF4-FFF2-40B4-BE49-F238E27FC236}">
                    <a16:creationId xmlns:a16="http://schemas.microsoft.com/office/drawing/2014/main" id="{9244ED24-7DD2-53D1-8C61-541E043759EF}"/>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2534" name="Group 34">
              <a:extLst>
                <a:ext uri="{FF2B5EF4-FFF2-40B4-BE49-F238E27FC236}">
                  <a16:creationId xmlns:a16="http://schemas.microsoft.com/office/drawing/2014/main" id="{E585BDEA-256F-1910-59AD-B59F6B8DF555}"/>
                </a:ext>
              </a:extLst>
            </p:cNvPr>
            <p:cNvGrpSpPr>
              <a:grpSpLocks/>
            </p:cNvGrpSpPr>
            <p:nvPr/>
          </p:nvGrpSpPr>
          <p:grpSpPr bwMode="auto">
            <a:xfrm rot="5400000">
              <a:off x="3279" y="2107"/>
              <a:ext cx="525" cy="524"/>
              <a:chOff x="1280" y="2302"/>
              <a:chExt cx="525" cy="524"/>
            </a:xfrm>
          </p:grpSpPr>
          <p:sp>
            <p:nvSpPr>
              <p:cNvPr id="22538" name="Arc 35">
                <a:extLst>
                  <a:ext uri="{FF2B5EF4-FFF2-40B4-BE49-F238E27FC236}">
                    <a16:creationId xmlns:a16="http://schemas.microsoft.com/office/drawing/2014/main" id="{499270BB-2D1D-81EF-904D-55E77B9F3F43}"/>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39" name="Arc 36">
                <a:extLst>
                  <a:ext uri="{FF2B5EF4-FFF2-40B4-BE49-F238E27FC236}">
                    <a16:creationId xmlns:a16="http://schemas.microsoft.com/office/drawing/2014/main" id="{DFB33333-41F8-D454-5741-2D861FB1339A}"/>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2535" name="Group 37">
              <a:extLst>
                <a:ext uri="{FF2B5EF4-FFF2-40B4-BE49-F238E27FC236}">
                  <a16:creationId xmlns:a16="http://schemas.microsoft.com/office/drawing/2014/main" id="{1300C100-5C89-6FFA-A4C1-0D60727883F4}"/>
                </a:ext>
              </a:extLst>
            </p:cNvPr>
            <p:cNvGrpSpPr>
              <a:grpSpLocks/>
            </p:cNvGrpSpPr>
            <p:nvPr/>
          </p:nvGrpSpPr>
          <p:grpSpPr bwMode="auto">
            <a:xfrm rot="-2700000">
              <a:off x="2617" y="1232"/>
              <a:ext cx="525" cy="524"/>
              <a:chOff x="1280" y="2302"/>
              <a:chExt cx="525" cy="524"/>
            </a:xfrm>
          </p:grpSpPr>
          <p:sp>
            <p:nvSpPr>
              <p:cNvPr id="22536" name="Arc 38">
                <a:extLst>
                  <a:ext uri="{FF2B5EF4-FFF2-40B4-BE49-F238E27FC236}">
                    <a16:creationId xmlns:a16="http://schemas.microsoft.com/office/drawing/2014/main" id="{32F189EB-AAEF-50C9-A775-24B34B9F03C8}"/>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37" name="Arc 39">
                <a:extLst>
                  <a:ext uri="{FF2B5EF4-FFF2-40B4-BE49-F238E27FC236}">
                    <a16:creationId xmlns:a16="http://schemas.microsoft.com/office/drawing/2014/main" id="{D7B4A32D-9B1D-16D8-A1F9-53155B74A5EC}"/>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025" name="Picture 2">
            <a:extLst>
              <a:ext uri="{FF2B5EF4-FFF2-40B4-BE49-F238E27FC236}">
                <a16:creationId xmlns:a16="http://schemas.microsoft.com/office/drawing/2014/main" id="{BDE38223-744B-470F-35C3-BD6A3502BC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513" y="1127125"/>
            <a:ext cx="8174037" cy="623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9026" name="Group 2">
            <a:extLst>
              <a:ext uri="{FF2B5EF4-FFF2-40B4-BE49-F238E27FC236}">
                <a16:creationId xmlns:a16="http://schemas.microsoft.com/office/drawing/2014/main" id="{F27EF9EB-1A41-079C-49AF-698C54E2D354}"/>
              </a:ext>
            </a:extLst>
          </p:cNvPr>
          <p:cNvGrpSpPr>
            <a:grpSpLocks/>
          </p:cNvGrpSpPr>
          <p:nvPr/>
        </p:nvGrpSpPr>
        <p:grpSpPr bwMode="auto">
          <a:xfrm>
            <a:off x="4102100" y="1247775"/>
            <a:ext cx="1270000" cy="1270000"/>
            <a:chOff x="2480" y="352"/>
            <a:chExt cx="800" cy="800"/>
          </a:xfrm>
        </p:grpSpPr>
        <p:pic>
          <p:nvPicPr>
            <p:cNvPr id="134150" name="Picture 3" descr="Social Ostracism.pdf                                           0005C569Tom's G4                       BBACEF84:">
              <a:extLst>
                <a:ext uri="{FF2B5EF4-FFF2-40B4-BE49-F238E27FC236}">
                  <a16:creationId xmlns:a16="http://schemas.microsoft.com/office/drawing/2014/main" id="{70805F6D-9742-6D6C-F3F5-13E8FC0240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51" name="Line 4">
              <a:extLst>
                <a:ext uri="{FF2B5EF4-FFF2-40B4-BE49-F238E27FC236}">
                  <a16:creationId xmlns:a16="http://schemas.microsoft.com/office/drawing/2014/main" id="{00792EF2-C372-BABF-1ACD-4DEA98AB0477}"/>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29027" name="Text Box 8">
            <a:extLst>
              <a:ext uri="{FF2B5EF4-FFF2-40B4-BE49-F238E27FC236}">
                <a16:creationId xmlns:a16="http://schemas.microsoft.com/office/drawing/2014/main" id="{D4B09729-DFE9-2B93-EFD6-A8D011433E85}"/>
              </a:ext>
            </a:extLst>
          </p:cNvPr>
          <p:cNvSpPr txBox="1">
            <a:spLocks noChangeArrowheads="1"/>
          </p:cNvSpPr>
          <p:nvPr/>
        </p:nvSpPr>
        <p:spPr bwMode="auto">
          <a:xfrm>
            <a:off x="3633788" y="1757363"/>
            <a:ext cx="99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complaining</a:t>
            </a:r>
          </a:p>
        </p:txBody>
      </p:sp>
      <p:sp>
        <p:nvSpPr>
          <p:cNvPr id="129028" name="Text Box 10">
            <a:extLst>
              <a:ext uri="{FF2B5EF4-FFF2-40B4-BE49-F238E27FC236}">
                <a16:creationId xmlns:a16="http://schemas.microsoft.com/office/drawing/2014/main" id="{CE93AC93-F459-5ED0-078C-941BF72A87F3}"/>
              </a:ext>
            </a:extLst>
          </p:cNvPr>
          <p:cNvSpPr txBox="1">
            <a:spLocks noChangeArrowheads="1"/>
          </p:cNvSpPr>
          <p:nvPr/>
        </p:nvSpPr>
        <p:spPr bwMode="auto">
          <a:xfrm>
            <a:off x="4879975" y="1757363"/>
            <a:ext cx="842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criticizing</a:t>
            </a:r>
          </a:p>
        </p:txBody>
      </p:sp>
      <p:sp>
        <p:nvSpPr>
          <p:cNvPr id="134149" name="TextBox 1">
            <a:extLst>
              <a:ext uri="{FF2B5EF4-FFF2-40B4-BE49-F238E27FC236}">
                <a16:creationId xmlns:a16="http://schemas.microsoft.com/office/drawing/2014/main" id="{FF057A61-4AA0-E9CD-AA72-F448A11C47C8}"/>
              </a:ext>
            </a:extLst>
          </p:cNvPr>
          <p:cNvSpPr txBox="1">
            <a:spLocks noChangeArrowheads="1"/>
          </p:cNvSpPr>
          <p:nvPr/>
        </p:nvSpPr>
        <p:spPr bwMode="auto">
          <a:xfrm>
            <a:off x="1220788" y="300038"/>
            <a:ext cx="71548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Visualize the pattern operating in the interpersonal space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902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90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902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9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p:bldP spid="129028"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a:extLst>
              <a:ext uri="{FF2B5EF4-FFF2-40B4-BE49-F238E27FC236}">
                <a16:creationId xmlns:a16="http://schemas.microsoft.com/office/drawing/2014/main" id="{8DE0ADD1-565A-6021-6DE5-832DD6A789CB}"/>
              </a:ext>
            </a:extLst>
          </p:cNvPr>
          <p:cNvSpPr>
            <a:spLocks noChangeArrowheads="1"/>
          </p:cNvSpPr>
          <p:nvPr/>
        </p:nvSpPr>
        <p:spPr bwMode="auto">
          <a:xfrm>
            <a:off x="2174875" y="2362200"/>
            <a:ext cx="1439863" cy="1439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35170" name="Oval 3">
            <a:extLst>
              <a:ext uri="{FF2B5EF4-FFF2-40B4-BE49-F238E27FC236}">
                <a16:creationId xmlns:a16="http://schemas.microsoft.com/office/drawing/2014/main" id="{82B1DE3E-98E9-87C9-B341-F50733AA33C6}"/>
              </a:ext>
            </a:extLst>
          </p:cNvPr>
          <p:cNvSpPr>
            <a:spLocks noChangeArrowheads="1"/>
          </p:cNvSpPr>
          <p:nvPr/>
        </p:nvSpPr>
        <p:spPr bwMode="auto">
          <a:xfrm>
            <a:off x="5400675" y="2298700"/>
            <a:ext cx="1566863" cy="15668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35171" name="Group 25">
            <a:extLst>
              <a:ext uri="{FF2B5EF4-FFF2-40B4-BE49-F238E27FC236}">
                <a16:creationId xmlns:a16="http://schemas.microsoft.com/office/drawing/2014/main" id="{B46B4392-5F31-009C-8EA6-E6E6E79754C5}"/>
              </a:ext>
            </a:extLst>
          </p:cNvPr>
          <p:cNvGrpSpPr>
            <a:grpSpLocks/>
          </p:cNvGrpSpPr>
          <p:nvPr/>
        </p:nvGrpSpPr>
        <p:grpSpPr bwMode="auto">
          <a:xfrm rot="-2700000">
            <a:off x="4154488" y="2667000"/>
            <a:ext cx="833437" cy="831850"/>
            <a:chOff x="1280" y="2302"/>
            <a:chExt cx="525" cy="524"/>
          </a:xfrm>
        </p:grpSpPr>
        <p:sp>
          <p:nvSpPr>
            <p:cNvPr id="135199" name="Arc 26">
              <a:extLst>
                <a:ext uri="{FF2B5EF4-FFF2-40B4-BE49-F238E27FC236}">
                  <a16:creationId xmlns:a16="http://schemas.microsoft.com/office/drawing/2014/main" id="{8BE8A76B-B3CC-73C1-CDFA-A472353C121B}"/>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5200" name="Arc 27">
              <a:extLst>
                <a:ext uri="{FF2B5EF4-FFF2-40B4-BE49-F238E27FC236}">
                  <a16:creationId xmlns:a16="http://schemas.microsoft.com/office/drawing/2014/main" id="{FD3A14FF-F80E-F918-B604-13200633E2A0}"/>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06500" name="Group 38">
            <a:extLst>
              <a:ext uri="{FF2B5EF4-FFF2-40B4-BE49-F238E27FC236}">
                <a16:creationId xmlns:a16="http://schemas.microsoft.com/office/drawing/2014/main" id="{6D1BEAB4-18E5-B975-0C9D-67401B91DE7B}"/>
              </a:ext>
            </a:extLst>
          </p:cNvPr>
          <p:cNvGrpSpPr>
            <a:grpSpLocks noChangeAspect="1"/>
          </p:cNvGrpSpPr>
          <p:nvPr/>
        </p:nvGrpSpPr>
        <p:grpSpPr bwMode="auto">
          <a:xfrm>
            <a:off x="2301875" y="2609850"/>
            <a:ext cx="1198563" cy="992188"/>
            <a:chOff x="1370" y="649"/>
            <a:chExt cx="3019" cy="2498"/>
          </a:xfrm>
        </p:grpSpPr>
        <p:sp>
          <p:nvSpPr>
            <p:cNvPr id="135187" name="Rectangle 39">
              <a:extLst>
                <a:ext uri="{FF2B5EF4-FFF2-40B4-BE49-F238E27FC236}">
                  <a16:creationId xmlns:a16="http://schemas.microsoft.com/office/drawing/2014/main" id="{78D96879-ECC4-3299-519A-7BA989A3E07A}"/>
                </a:ext>
              </a:extLst>
            </p:cNvPr>
            <p:cNvSpPr>
              <a:spLocks noChangeAspect="1" noChangeArrowheads="1"/>
            </p:cNvSpPr>
            <p:nvPr/>
          </p:nvSpPr>
          <p:spPr bwMode="auto">
            <a:xfrm>
              <a:off x="1370" y="689"/>
              <a:ext cx="907" cy="9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35188" name="Oval 40">
              <a:extLst>
                <a:ext uri="{FF2B5EF4-FFF2-40B4-BE49-F238E27FC236}">
                  <a16:creationId xmlns:a16="http://schemas.microsoft.com/office/drawing/2014/main" id="{779A1757-D19C-F53C-CF20-D01866873AA4}"/>
                </a:ext>
              </a:extLst>
            </p:cNvPr>
            <p:cNvSpPr>
              <a:spLocks noChangeAspect="1" noChangeArrowheads="1"/>
            </p:cNvSpPr>
            <p:nvPr/>
          </p:nvSpPr>
          <p:spPr bwMode="auto">
            <a:xfrm>
              <a:off x="3402" y="649"/>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35189" name="Oval 41">
              <a:extLst>
                <a:ext uri="{FF2B5EF4-FFF2-40B4-BE49-F238E27FC236}">
                  <a16:creationId xmlns:a16="http://schemas.microsoft.com/office/drawing/2014/main" id="{7CA4AAB6-3CB5-4501-3654-78493CA91F4F}"/>
                </a:ext>
              </a:extLst>
            </p:cNvPr>
            <p:cNvSpPr>
              <a:spLocks noChangeAspect="1" noChangeArrowheads="1"/>
            </p:cNvSpPr>
            <p:nvPr/>
          </p:nvSpPr>
          <p:spPr bwMode="auto">
            <a:xfrm>
              <a:off x="2386" y="2160"/>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35190" name="Group 42">
              <a:extLst>
                <a:ext uri="{FF2B5EF4-FFF2-40B4-BE49-F238E27FC236}">
                  <a16:creationId xmlns:a16="http://schemas.microsoft.com/office/drawing/2014/main" id="{4C9BF964-C39F-290D-2807-5AB223DC7B87}"/>
                </a:ext>
              </a:extLst>
            </p:cNvPr>
            <p:cNvGrpSpPr>
              <a:grpSpLocks noChangeAspect="1"/>
            </p:cNvGrpSpPr>
            <p:nvPr/>
          </p:nvGrpSpPr>
          <p:grpSpPr bwMode="auto">
            <a:xfrm>
              <a:off x="1920" y="1738"/>
              <a:ext cx="525" cy="524"/>
              <a:chOff x="1280" y="2302"/>
              <a:chExt cx="525" cy="524"/>
            </a:xfrm>
          </p:grpSpPr>
          <p:sp>
            <p:nvSpPr>
              <p:cNvPr id="135197" name="Arc 43">
                <a:extLst>
                  <a:ext uri="{FF2B5EF4-FFF2-40B4-BE49-F238E27FC236}">
                    <a16:creationId xmlns:a16="http://schemas.microsoft.com/office/drawing/2014/main" id="{CFFD584B-B669-0A8E-7B49-7F9A75A2346E}"/>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5198" name="Arc 44">
                <a:extLst>
                  <a:ext uri="{FF2B5EF4-FFF2-40B4-BE49-F238E27FC236}">
                    <a16:creationId xmlns:a16="http://schemas.microsoft.com/office/drawing/2014/main" id="{D2614FF5-CBD9-7B7A-E4E2-DCFF4DC0EE41}"/>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35191" name="Group 45">
              <a:extLst>
                <a:ext uri="{FF2B5EF4-FFF2-40B4-BE49-F238E27FC236}">
                  <a16:creationId xmlns:a16="http://schemas.microsoft.com/office/drawing/2014/main" id="{7E2FA404-D2A4-2B17-DEBA-C485F2290320}"/>
                </a:ext>
              </a:extLst>
            </p:cNvPr>
            <p:cNvGrpSpPr>
              <a:grpSpLocks noChangeAspect="1"/>
            </p:cNvGrpSpPr>
            <p:nvPr/>
          </p:nvGrpSpPr>
          <p:grpSpPr bwMode="auto">
            <a:xfrm rot="5400000">
              <a:off x="3279" y="1756"/>
              <a:ext cx="525" cy="524"/>
              <a:chOff x="1280" y="2302"/>
              <a:chExt cx="525" cy="524"/>
            </a:xfrm>
          </p:grpSpPr>
          <p:sp>
            <p:nvSpPr>
              <p:cNvPr id="135195" name="Arc 46">
                <a:extLst>
                  <a:ext uri="{FF2B5EF4-FFF2-40B4-BE49-F238E27FC236}">
                    <a16:creationId xmlns:a16="http://schemas.microsoft.com/office/drawing/2014/main" id="{E271C44F-79D3-93E2-8A2C-7A25553A12C5}"/>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5196" name="Arc 47">
                <a:extLst>
                  <a:ext uri="{FF2B5EF4-FFF2-40B4-BE49-F238E27FC236}">
                    <a16:creationId xmlns:a16="http://schemas.microsoft.com/office/drawing/2014/main" id="{545B07B0-96E9-C437-467C-E39893226275}"/>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35192" name="Group 48">
              <a:extLst>
                <a:ext uri="{FF2B5EF4-FFF2-40B4-BE49-F238E27FC236}">
                  <a16:creationId xmlns:a16="http://schemas.microsoft.com/office/drawing/2014/main" id="{A766133F-EEC6-38A8-78BA-6D650B090CE2}"/>
                </a:ext>
              </a:extLst>
            </p:cNvPr>
            <p:cNvGrpSpPr>
              <a:grpSpLocks noChangeAspect="1"/>
            </p:cNvGrpSpPr>
            <p:nvPr/>
          </p:nvGrpSpPr>
          <p:grpSpPr bwMode="auto">
            <a:xfrm rot="-2700000">
              <a:off x="2617" y="881"/>
              <a:ext cx="525" cy="524"/>
              <a:chOff x="1280" y="2302"/>
              <a:chExt cx="525" cy="524"/>
            </a:xfrm>
          </p:grpSpPr>
          <p:sp>
            <p:nvSpPr>
              <p:cNvPr id="135193" name="Arc 49">
                <a:extLst>
                  <a:ext uri="{FF2B5EF4-FFF2-40B4-BE49-F238E27FC236}">
                    <a16:creationId xmlns:a16="http://schemas.microsoft.com/office/drawing/2014/main" id="{CCC50FB0-4110-4549-3D99-530B8928A519}"/>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5194" name="Arc 50">
                <a:extLst>
                  <a:ext uri="{FF2B5EF4-FFF2-40B4-BE49-F238E27FC236}">
                    <a16:creationId xmlns:a16="http://schemas.microsoft.com/office/drawing/2014/main" id="{81E5D8C7-0EA8-2858-84B5-CE88DCDD92DB}"/>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106501" name="Group 51">
            <a:extLst>
              <a:ext uri="{FF2B5EF4-FFF2-40B4-BE49-F238E27FC236}">
                <a16:creationId xmlns:a16="http://schemas.microsoft.com/office/drawing/2014/main" id="{2E8964E9-C3CE-23D9-FF82-ED69099D34D2}"/>
              </a:ext>
            </a:extLst>
          </p:cNvPr>
          <p:cNvGrpSpPr>
            <a:grpSpLocks noChangeAspect="1"/>
          </p:cNvGrpSpPr>
          <p:nvPr/>
        </p:nvGrpSpPr>
        <p:grpSpPr bwMode="auto">
          <a:xfrm>
            <a:off x="5591175" y="2667000"/>
            <a:ext cx="1198563" cy="992188"/>
            <a:chOff x="1370" y="649"/>
            <a:chExt cx="3019" cy="2498"/>
          </a:xfrm>
        </p:grpSpPr>
        <p:sp>
          <p:nvSpPr>
            <p:cNvPr id="135175" name="Rectangle 52">
              <a:extLst>
                <a:ext uri="{FF2B5EF4-FFF2-40B4-BE49-F238E27FC236}">
                  <a16:creationId xmlns:a16="http://schemas.microsoft.com/office/drawing/2014/main" id="{F29A2CAA-ED9D-9889-901F-312808D272DD}"/>
                </a:ext>
              </a:extLst>
            </p:cNvPr>
            <p:cNvSpPr>
              <a:spLocks noChangeAspect="1" noChangeArrowheads="1"/>
            </p:cNvSpPr>
            <p:nvPr/>
          </p:nvSpPr>
          <p:spPr bwMode="auto">
            <a:xfrm>
              <a:off x="1370" y="689"/>
              <a:ext cx="907" cy="9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35176" name="Oval 53">
              <a:extLst>
                <a:ext uri="{FF2B5EF4-FFF2-40B4-BE49-F238E27FC236}">
                  <a16:creationId xmlns:a16="http://schemas.microsoft.com/office/drawing/2014/main" id="{46C76A44-E4AB-B335-5FCF-4C2DC73FA654}"/>
                </a:ext>
              </a:extLst>
            </p:cNvPr>
            <p:cNvSpPr>
              <a:spLocks noChangeAspect="1" noChangeArrowheads="1"/>
            </p:cNvSpPr>
            <p:nvPr/>
          </p:nvSpPr>
          <p:spPr bwMode="auto">
            <a:xfrm>
              <a:off x="3402" y="649"/>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35177" name="Oval 54">
              <a:extLst>
                <a:ext uri="{FF2B5EF4-FFF2-40B4-BE49-F238E27FC236}">
                  <a16:creationId xmlns:a16="http://schemas.microsoft.com/office/drawing/2014/main" id="{87774D52-82CA-C6E3-DD49-46B793839716}"/>
                </a:ext>
              </a:extLst>
            </p:cNvPr>
            <p:cNvSpPr>
              <a:spLocks noChangeAspect="1" noChangeArrowheads="1"/>
            </p:cNvSpPr>
            <p:nvPr/>
          </p:nvSpPr>
          <p:spPr bwMode="auto">
            <a:xfrm>
              <a:off x="2386" y="2160"/>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35178" name="Group 55">
              <a:extLst>
                <a:ext uri="{FF2B5EF4-FFF2-40B4-BE49-F238E27FC236}">
                  <a16:creationId xmlns:a16="http://schemas.microsoft.com/office/drawing/2014/main" id="{FFE9F9CD-BB2A-1AEF-CD1D-45CCBB188F2B}"/>
                </a:ext>
              </a:extLst>
            </p:cNvPr>
            <p:cNvGrpSpPr>
              <a:grpSpLocks noChangeAspect="1"/>
            </p:cNvGrpSpPr>
            <p:nvPr/>
          </p:nvGrpSpPr>
          <p:grpSpPr bwMode="auto">
            <a:xfrm>
              <a:off x="1920" y="1738"/>
              <a:ext cx="525" cy="524"/>
              <a:chOff x="1280" y="2302"/>
              <a:chExt cx="525" cy="524"/>
            </a:xfrm>
          </p:grpSpPr>
          <p:sp>
            <p:nvSpPr>
              <p:cNvPr id="135185" name="Arc 56">
                <a:extLst>
                  <a:ext uri="{FF2B5EF4-FFF2-40B4-BE49-F238E27FC236}">
                    <a16:creationId xmlns:a16="http://schemas.microsoft.com/office/drawing/2014/main" id="{B4B15171-E97B-25F7-2A1A-74F5234585B5}"/>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5186" name="Arc 57">
                <a:extLst>
                  <a:ext uri="{FF2B5EF4-FFF2-40B4-BE49-F238E27FC236}">
                    <a16:creationId xmlns:a16="http://schemas.microsoft.com/office/drawing/2014/main" id="{B22CD8EC-986B-012B-B229-CCFD9A095827}"/>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35179" name="Group 58">
              <a:extLst>
                <a:ext uri="{FF2B5EF4-FFF2-40B4-BE49-F238E27FC236}">
                  <a16:creationId xmlns:a16="http://schemas.microsoft.com/office/drawing/2014/main" id="{4A3A1465-4515-487B-A924-665A8AF1124B}"/>
                </a:ext>
              </a:extLst>
            </p:cNvPr>
            <p:cNvGrpSpPr>
              <a:grpSpLocks noChangeAspect="1"/>
            </p:cNvGrpSpPr>
            <p:nvPr/>
          </p:nvGrpSpPr>
          <p:grpSpPr bwMode="auto">
            <a:xfrm rot="5400000">
              <a:off x="3279" y="1756"/>
              <a:ext cx="525" cy="524"/>
              <a:chOff x="1280" y="2302"/>
              <a:chExt cx="525" cy="524"/>
            </a:xfrm>
          </p:grpSpPr>
          <p:sp>
            <p:nvSpPr>
              <p:cNvPr id="135183" name="Arc 59">
                <a:extLst>
                  <a:ext uri="{FF2B5EF4-FFF2-40B4-BE49-F238E27FC236}">
                    <a16:creationId xmlns:a16="http://schemas.microsoft.com/office/drawing/2014/main" id="{717DDD0A-1A58-E672-3513-345941A91F82}"/>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5184" name="Arc 60">
                <a:extLst>
                  <a:ext uri="{FF2B5EF4-FFF2-40B4-BE49-F238E27FC236}">
                    <a16:creationId xmlns:a16="http://schemas.microsoft.com/office/drawing/2014/main" id="{49CCEB66-0827-B019-606C-A3F9D7BE1F72}"/>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35180" name="Group 61">
              <a:extLst>
                <a:ext uri="{FF2B5EF4-FFF2-40B4-BE49-F238E27FC236}">
                  <a16:creationId xmlns:a16="http://schemas.microsoft.com/office/drawing/2014/main" id="{B041203E-D2D4-2D31-4C1C-FB5DC4B522EC}"/>
                </a:ext>
              </a:extLst>
            </p:cNvPr>
            <p:cNvGrpSpPr>
              <a:grpSpLocks noChangeAspect="1"/>
            </p:cNvGrpSpPr>
            <p:nvPr/>
          </p:nvGrpSpPr>
          <p:grpSpPr bwMode="auto">
            <a:xfrm rot="-2700000">
              <a:off x="2617" y="881"/>
              <a:ext cx="525" cy="524"/>
              <a:chOff x="1280" y="2302"/>
              <a:chExt cx="525" cy="524"/>
            </a:xfrm>
          </p:grpSpPr>
          <p:sp>
            <p:nvSpPr>
              <p:cNvPr id="135181" name="Arc 62">
                <a:extLst>
                  <a:ext uri="{FF2B5EF4-FFF2-40B4-BE49-F238E27FC236}">
                    <a16:creationId xmlns:a16="http://schemas.microsoft.com/office/drawing/2014/main" id="{5AE7BD86-48A0-77FD-A656-1B6BD0252DF8}"/>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5182" name="Arc 63">
                <a:extLst>
                  <a:ext uri="{FF2B5EF4-FFF2-40B4-BE49-F238E27FC236}">
                    <a16:creationId xmlns:a16="http://schemas.microsoft.com/office/drawing/2014/main" id="{84D8B190-BAEF-4419-B1A5-FFBA1CBCE98B}"/>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135174" name="Rectangle 80">
            <a:extLst>
              <a:ext uri="{FF2B5EF4-FFF2-40B4-BE49-F238E27FC236}">
                <a16:creationId xmlns:a16="http://schemas.microsoft.com/office/drawing/2014/main" id="{4DBEC644-1DAF-B5E5-C504-F6E76A0A2041}"/>
              </a:ext>
            </a:extLst>
          </p:cNvPr>
          <p:cNvSpPr>
            <a:spLocks noChangeArrowheads="1"/>
          </p:cNvSpPr>
          <p:nvPr/>
        </p:nvSpPr>
        <p:spPr bwMode="auto">
          <a:xfrm>
            <a:off x="1274763" y="1077913"/>
            <a:ext cx="70437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PIPs operate </a:t>
            </a:r>
            <a:r>
              <a:rPr lang="en-US" altLang="en-US" sz="2400">
                <a:solidFill>
                  <a:srgbClr val="FF0000"/>
                </a:solidFill>
              </a:rPr>
              <a:t>intra</a:t>
            </a:r>
            <a:r>
              <a:rPr lang="en-US" altLang="en-US" sz="2400"/>
              <a:t>-personally as well as inter-personally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50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65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217" name="Picture 2">
            <a:extLst>
              <a:ext uri="{FF2B5EF4-FFF2-40B4-BE49-F238E27FC236}">
                <a16:creationId xmlns:a16="http://schemas.microsoft.com/office/drawing/2014/main" id="{8057C7C2-688F-2B6A-CA97-380D529783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075" y="947738"/>
            <a:ext cx="8150225" cy="607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218" name="TextBox 12">
            <a:extLst>
              <a:ext uri="{FF2B5EF4-FFF2-40B4-BE49-F238E27FC236}">
                <a16:creationId xmlns:a16="http://schemas.microsoft.com/office/drawing/2014/main" id="{41C6B531-0C35-89C2-4CFC-A5B6B3E975FB}"/>
              </a:ext>
            </a:extLst>
          </p:cNvPr>
          <p:cNvSpPr txBox="1">
            <a:spLocks noChangeArrowheads="1"/>
          </p:cNvSpPr>
          <p:nvPr/>
        </p:nvSpPr>
        <p:spPr bwMode="auto">
          <a:xfrm>
            <a:off x="1403350" y="260350"/>
            <a:ext cx="6318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The </a:t>
            </a:r>
            <a:r>
              <a:rPr lang="en-US" altLang="en-US" sz="2400" dirty="0">
                <a:highlight>
                  <a:srgbClr val="00FFFF"/>
                </a:highlight>
              </a:rPr>
              <a:t>‘internalized other’ </a:t>
            </a:r>
            <a:r>
              <a:rPr lang="en-US" altLang="en-US" sz="2400" dirty="0"/>
              <a:t>exists within each partner</a:t>
            </a:r>
          </a:p>
        </p:txBody>
      </p:sp>
      <p:sp>
        <p:nvSpPr>
          <p:cNvPr id="2" name="Curved Left Arrow 1">
            <a:extLst>
              <a:ext uri="{FF2B5EF4-FFF2-40B4-BE49-F238E27FC236}">
                <a16:creationId xmlns:a16="http://schemas.microsoft.com/office/drawing/2014/main" id="{CF37989D-EB33-C9A9-CE4F-9BAEB6BAC122}"/>
              </a:ext>
            </a:extLst>
          </p:cNvPr>
          <p:cNvSpPr>
            <a:spLocks noChangeArrowheads="1"/>
          </p:cNvSpPr>
          <p:nvPr/>
        </p:nvSpPr>
        <p:spPr bwMode="auto">
          <a:xfrm rot="-10199254">
            <a:off x="5556250" y="1506538"/>
            <a:ext cx="730250" cy="1216025"/>
          </a:xfrm>
          <a:prstGeom prst="curvedLeftArrow">
            <a:avLst>
              <a:gd name="adj1" fmla="val 25040"/>
              <a:gd name="adj2" fmla="val 50080"/>
              <a:gd name="adj3" fmla="val 25000"/>
            </a:avLst>
          </a:prstGeom>
          <a:solidFill>
            <a:schemeClr val="accent2"/>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800"/>
          </a:p>
        </p:txBody>
      </p:sp>
      <p:sp>
        <p:nvSpPr>
          <p:cNvPr id="3" name="Curved Up Arrow 2">
            <a:extLst>
              <a:ext uri="{FF2B5EF4-FFF2-40B4-BE49-F238E27FC236}">
                <a16:creationId xmlns:a16="http://schemas.microsoft.com/office/drawing/2014/main" id="{E8D60ECF-1243-9562-A6DD-7DA63A8287D8}"/>
              </a:ext>
            </a:extLst>
          </p:cNvPr>
          <p:cNvSpPr>
            <a:spLocks noChangeArrowheads="1"/>
          </p:cNvSpPr>
          <p:nvPr/>
        </p:nvSpPr>
        <p:spPr bwMode="auto">
          <a:xfrm rot="-5400000">
            <a:off x="3177381" y="1689894"/>
            <a:ext cx="1216025" cy="731838"/>
          </a:xfrm>
          <a:prstGeom prst="curvedUpArrow">
            <a:avLst>
              <a:gd name="adj1" fmla="val 24986"/>
              <a:gd name="adj2" fmla="val 49971"/>
              <a:gd name="adj3" fmla="val 25000"/>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800"/>
          </a:p>
        </p:txBody>
      </p:sp>
      <p:grpSp>
        <p:nvGrpSpPr>
          <p:cNvPr id="6" name="Group 2">
            <a:extLst>
              <a:ext uri="{FF2B5EF4-FFF2-40B4-BE49-F238E27FC236}">
                <a16:creationId xmlns:a16="http://schemas.microsoft.com/office/drawing/2014/main" id="{608000D6-21AC-6023-9F4E-4677149855A9}"/>
              </a:ext>
            </a:extLst>
          </p:cNvPr>
          <p:cNvGrpSpPr>
            <a:grpSpLocks/>
          </p:cNvGrpSpPr>
          <p:nvPr/>
        </p:nvGrpSpPr>
        <p:grpSpPr bwMode="auto">
          <a:xfrm>
            <a:off x="768350" y="974725"/>
            <a:ext cx="1270000" cy="1270000"/>
            <a:chOff x="2480" y="352"/>
            <a:chExt cx="800" cy="800"/>
          </a:xfrm>
        </p:grpSpPr>
        <p:pic>
          <p:nvPicPr>
            <p:cNvPr id="137229" name="Picture 3" descr="Social Ostracism.pdf                                           0005C569Tom's G4                       BBACEF84:">
              <a:extLst>
                <a:ext uri="{FF2B5EF4-FFF2-40B4-BE49-F238E27FC236}">
                  <a16:creationId xmlns:a16="http://schemas.microsoft.com/office/drawing/2014/main" id="{199A456F-CC8F-A3E2-36F3-136F9DADA4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230" name="Line 4">
              <a:extLst>
                <a:ext uri="{FF2B5EF4-FFF2-40B4-BE49-F238E27FC236}">
                  <a16:creationId xmlns:a16="http://schemas.microsoft.com/office/drawing/2014/main" id="{9022715D-61CC-DA6A-D55B-03500F94B2B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 name="Text Box 8">
            <a:extLst>
              <a:ext uri="{FF2B5EF4-FFF2-40B4-BE49-F238E27FC236}">
                <a16:creationId xmlns:a16="http://schemas.microsoft.com/office/drawing/2014/main" id="{1D65A818-C820-5D46-C546-DA8D3DF48062}"/>
              </a:ext>
            </a:extLst>
          </p:cNvPr>
          <p:cNvSpPr txBox="1">
            <a:spLocks noChangeArrowheads="1"/>
          </p:cNvSpPr>
          <p:nvPr/>
        </p:nvSpPr>
        <p:spPr bwMode="auto">
          <a:xfrm>
            <a:off x="300038" y="1484313"/>
            <a:ext cx="99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complaining</a:t>
            </a:r>
          </a:p>
        </p:txBody>
      </p:sp>
      <p:sp>
        <p:nvSpPr>
          <p:cNvPr id="10" name="Text Box 10">
            <a:extLst>
              <a:ext uri="{FF2B5EF4-FFF2-40B4-BE49-F238E27FC236}">
                <a16:creationId xmlns:a16="http://schemas.microsoft.com/office/drawing/2014/main" id="{F621D280-D13B-2A74-82CF-90B9C4C4123B}"/>
              </a:ext>
            </a:extLst>
          </p:cNvPr>
          <p:cNvSpPr txBox="1">
            <a:spLocks noChangeArrowheads="1"/>
          </p:cNvSpPr>
          <p:nvPr/>
        </p:nvSpPr>
        <p:spPr bwMode="auto">
          <a:xfrm>
            <a:off x="1546225" y="1484313"/>
            <a:ext cx="842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criticizing</a:t>
            </a:r>
          </a:p>
        </p:txBody>
      </p:sp>
      <p:grpSp>
        <p:nvGrpSpPr>
          <p:cNvPr id="11" name="Group 2">
            <a:extLst>
              <a:ext uri="{FF2B5EF4-FFF2-40B4-BE49-F238E27FC236}">
                <a16:creationId xmlns:a16="http://schemas.microsoft.com/office/drawing/2014/main" id="{4E773D94-5975-8E0D-A7D7-F3FE1C96214A}"/>
              </a:ext>
            </a:extLst>
          </p:cNvPr>
          <p:cNvGrpSpPr>
            <a:grpSpLocks/>
          </p:cNvGrpSpPr>
          <p:nvPr/>
        </p:nvGrpSpPr>
        <p:grpSpPr bwMode="auto">
          <a:xfrm>
            <a:off x="7648575" y="1609725"/>
            <a:ext cx="1270000" cy="1270000"/>
            <a:chOff x="2480" y="352"/>
            <a:chExt cx="800" cy="800"/>
          </a:xfrm>
        </p:grpSpPr>
        <p:pic>
          <p:nvPicPr>
            <p:cNvPr id="137227" name="Picture 3" descr="Social Ostracism.pdf                                           0005C569Tom's G4                       BBACEF84:">
              <a:extLst>
                <a:ext uri="{FF2B5EF4-FFF2-40B4-BE49-F238E27FC236}">
                  <a16:creationId xmlns:a16="http://schemas.microsoft.com/office/drawing/2014/main" id="{48EDF2D5-7BA0-A080-6EDC-8E6ECD8384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228" name="Line 4">
              <a:extLst>
                <a:ext uri="{FF2B5EF4-FFF2-40B4-BE49-F238E27FC236}">
                  <a16:creationId xmlns:a16="http://schemas.microsoft.com/office/drawing/2014/main" id="{1C4D6B7F-4C82-0AE1-D31A-7C936AD46F69}"/>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 name="Text Box 8">
            <a:extLst>
              <a:ext uri="{FF2B5EF4-FFF2-40B4-BE49-F238E27FC236}">
                <a16:creationId xmlns:a16="http://schemas.microsoft.com/office/drawing/2014/main" id="{4FCC604F-2A09-1561-ECF0-BDA91D69BEA7}"/>
              </a:ext>
            </a:extLst>
          </p:cNvPr>
          <p:cNvSpPr txBox="1">
            <a:spLocks noChangeArrowheads="1"/>
          </p:cNvSpPr>
          <p:nvPr/>
        </p:nvSpPr>
        <p:spPr bwMode="auto">
          <a:xfrm>
            <a:off x="7180263" y="2119313"/>
            <a:ext cx="99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complaining</a:t>
            </a:r>
          </a:p>
        </p:txBody>
      </p:sp>
      <p:sp>
        <p:nvSpPr>
          <p:cNvPr id="15" name="Text Box 10">
            <a:extLst>
              <a:ext uri="{FF2B5EF4-FFF2-40B4-BE49-F238E27FC236}">
                <a16:creationId xmlns:a16="http://schemas.microsoft.com/office/drawing/2014/main" id="{23012F42-BC59-82E3-6258-EE1399675CC1}"/>
              </a:ext>
            </a:extLst>
          </p:cNvPr>
          <p:cNvSpPr txBox="1">
            <a:spLocks noChangeArrowheads="1"/>
          </p:cNvSpPr>
          <p:nvPr/>
        </p:nvSpPr>
        <p:spPr bwMode="auto">
          <a:xfrm>
            <a:off x="8426450" y="2119313"/>
            <a:ext cx="842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criticizing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 grpId="1" animBg="1"/>
      <p:bldP spid="9" grpId="0"/>
      <p:bldP spid="10" grpId="0"/>
      <p:bldP spid="14" grpId="0"/>
      <p:bldP spid="15"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241" name="Picture 2">
            <a:extLst>
              <a:ext uri="{FF2B5EF4-FFF2-40B4-BE49-F238E27FC236}">
                <a16:creationId xmlns:a16="http://schemas.microsoft.com/office/drawing/2014/main" id="{E307AD29-EB0D-1096-72A4-100386A19C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075" y="947738"/>
            <a:ext cx="8150225" cy="607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8242" name="Group 2">
            <a:extLst>
              <a:ext uri="{FF2B5EF4-FFF2-40B4-BE49-F238E27FC236}">
                <a16:creationId xmlns:a16="http://schemas.microsoft.com/office/drawing/2014/main" id="{67C1E182-D318-6039-42BB-33236F9FA80B}"/>
              </a:ext>
            </a:extLst>
          </p:cNvPr>
          <p:cNvGrpSpPr>
            <a:grpSpLocks/>
          </p:cNvGrpSpPr>
          <p:nvPr/>
        </p:nvGrpSpPr>
        <p:grpSpPr bwMode="auto">
          <a:xfrm>
            <a:off x="4191000" y="1069975"/>
            <a:ext cx="1270000" cy="1270000"/>
            <a:chOff x="2480" y="352"/>
            <a:chExt cx="800" cy="800"/>
          </a:xfrm>
        </p:grpSpPr>
        <p:pic>
          <p:nvPicPr>
            <p:cNvPr id="138256" name="Picture 3" descr="Social Ostracism.pdf                                           0005C569Tom's G4                       BBACEF84:">
              <a:extLst>
                <a:ext uri="{FF2B5EF4-FFF2-40B4-BE49-F238E27FC236}">
                  <a16:creationId xmlns:a16="http://schemas.microsoft.com/office/drawing/2014/main" id="{8650F116-AD06-1FAD-8E94-C6639554B4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257" name="Line 4">
              <a:extLst>
                <a:ext uri="{FF2B5EF4-FFF2-40B4-BE49-F238E27FC236}">
                  <a16:creationId xmlns:a16="http://schemas.microsoft.com/office/drawing/2014/main" id="{7DDD7B6B-AA4A-3A3A-5E82-B20AC0C0CFD9}"/>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38243" name="Text Box 8">
            <a:extLst>
              <a:ext uri="{FF2B5EF4-FFF2-40B4-BE49-F238E27FC236}">
                <a16:creationId xmlns:a16="http://schemas.microsoft.com/office/drawing/2014/main" id="{2451823B-A2BB-967B-4629-D84EF3A40FFD}"/>
              </a:ext>
            </a:extLst>
          </p:cNvPr>
          <p:cNvSpPr txBox="1">
            <a:spLocks noChangeArrowheads="1"/>
          </p:cNvSpPr>
          <p:nvPr/>
        </p:nvSpPr>
        <p:spPr bwMode="auto">
          <a:xfrm>
            <a:off x="3722688" y="1579563"/>
            <a:ext cx="99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complaining</a:t>
            </a:r>
          </a:p>
        </p:txBody>
      </p:sp>
      <p:sp>
        <p:nvSpPr>
          <p:cNvPr id="138244" name="Text Box 10">
            <a:extLst>
              <a:ext uri="{FF2B5EF4-FFF2-40B4-BE49-F238E27FC236}">
                <a16:creationId xmlns:a16="http://schemas.microsoft.com/office/drawing/2014/main" id="{89950F73-4C24-6295-4763-62221983545F}"/>
              </a:ext>
            </a:extLst>
          </p:cNvPr>
          <p:cNvSpPr txBox="1">
            <a:spLocks noChangeArrowheads="1"/>
          </p:cNvSpPr>
          <p:nvPr/>
        </p:nvSpPr>
        <p:spPr bwMode="auto">
          <a:xfrm>
            <a:off x="4968875" y="1579563"/>
            <a:ext cx="842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criticizing</a:t>
            </a:r>
          </a:p>
        </p:txBody>
      </p:sp>
      <p:grpSp>
        <p:nvGrpSpPr>
          <p:cNvPr id="8" name="Group 2">
            <a:extLst>
              <a:ext uri="{FF2B5EF4-FFF2-40B4-BE49-F238E27FC236}">
                <a16:creationId xmlns:a16="http://schemas.microsoft.com/office/drawing/2014/main" id="{4670993F-CF1C-05D7-4C52-7743AB108777}"/>
              </a:ext>
            </a:extLst>
          </p:cNvPr>
          <p:cNvGrpSpPr>
            <a:grpSpLocks/>
          </p:cNvGrpSpPr>
          <p:nvPr/>
        </p:nvGrpSpPr>
        <p:grpSpPr bwMode="auto">
          <a:xfrm>
            <a:off x="6235700" y="2022475"/>
            <a:ext cx="1270000" cy="1270000"/>
            <a:chOff x="2480" y="352"/>
            <a:chExt cx="800" cy="800"/>
          </a:xfrm>
        </p:grpSpPr>
        <p:pic>
          <p:nvPicPr>
            <p:cNvPr id="138254" name="Picture 3" descr="Social Ostracism.pdf                                           0005C569Tom's G4                       BBACEF84:">
              <a:extLst>
                <a:ext uri="{FF2B5EF4-FFF2-40B4-BE49-F238E27FC236}">
                  <a16:creationId xmlns:a16="http://schemas.microsoft.com/office/drawing/2014/main" id="{D3EFF84D-E498-22C1-8B6F-DE979AFDD4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255" name="Line 4">
              <a:extLst>
                <a:ext uri="{FF2B5EF4-FFF2-40B4-BE49-F238E27FC236}">
                  <a16:creationId xmlns:a16="http://schemas.microsoft.com/office/drawing/2014/main" id="{B07C94E5-00A7-0476-D6F2-AF905435C69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 name="Text Box 8">
            <a:extLst>
              <a:ext uri="{FF2B5EF4-FFF2-40B4-BE49-F238E27FC236}">
                <a16:creationId xmlns:a16="http://schemas.microsoft.com/office/drawing/2014/main" id="{150260EC-37B0-DDDB-2516-634A254DE7C9}"/>
              </a:ext>
            </a:extLst>
          </p:cNvPr>
          <p:cNvSpPr txBox="1">
            <a:spLocks noChangeArrowheads="1"/>
          </p:cNvSpPr>
          <p:nvPr/>
        </p:nvSpPr>
        <p:spPr bwMode="auto">
          <a:xfrm>
            <a:off x="5767388" y="2532063"/>
            <a:ext cx="99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complaining</a:t>
            </a:r>
          </a:p>
        </p:txBody>
      </p:sp>
      <p:sp>
        <p:nvSpPr>
          <p:cNvPr id="12" name="Text Box 10">
            <a:extLst>
              <a:ext uri="{FF2B5EF4-FFF2-40B4-BE49-F238E27FC236}">
                <a16:creationId xmlns:a16="http://schemas.microsoft.com/office/drawing/2014/main" id="{D2C09EA2-9273-53E5-CA46-D5CD2A4375F9}"/>
              </a:ext>
            </a:extLst>
          </p:cNvPr>
          <p:cNvSpPr txBox="1">
            <a:spLocks noChangeArrowheads="1"/>
          </p:cNvSpPr>
          <p:nvPr/>
        </p:nvSpPr>
        <p:spPr bwMode="auto">
          <a:xfrm>
            <a:off x="7013575" y="2532063"/>
            <a:ext cx="842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criticizing</a:t>
            </a:r>
          </a:p>
        </p:txBody>
      </p:sp>
      <p:grpSp>
        <p:nvGrpSpPr>
          <p:cNvPr id="13" name="Group 2">
            <a:extLst>
              <a:ext uri="{FF2B5EF4-FFF2-40B4-BE49-F238E27FC236}">
                <a16:creationId xmlns:a16="http://schemas.microsoft.com/office/drawing/2014/main" id="{46E4A504-EDD5-B600-E225-0A48EA4C3781}"/>
              </a:ext>
            </a:extLst>
          </p:cNvPr>
          <p:cNvGrpSpPr>
            <a:grpSpLocks/>
          </p:cNvGrpSpPr>
          <p:nvPr/>
        </p:nvGrpSpPr>
        <p:grpSpPr bwMode="auto">
          <a:xfrm>
            <a:off x="2171700" y="2022475"/>
            <a:ext cx="1270000" cy="1270000"/>
            <a:chOff x="2480" y="352"/>
            <a:chExt cx="800" cy="800"/>
          </a:xfrm>
        </p:grpSpPr>
        <p:pic>
          <p:nvPicPr>
            <p:cNvPr id="138252" name="Picture 3" descr="Social Ostracism.pdf                                           0005C569Tom's G4                       BBACEF84:">
              <a:extLst>
                <a:ext uri="{FF2B5EF4-FFF2-40B4-BE49-F238E27FC236}">
                  <a16:creationId xmlns:a16="http://schemas.microsoft.com/office/drawing/2014/main" id="{E264A737-A823-BB9D-E414-4BC4F9BFFD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253" name="Line 4">
              <a:extLst>
                <a:ext uri="{FF2B5EF4-FFF2-40B4-BE49-F238E27FC236}">
                  <a16:creationId xmlns:a16="http://schemas.microsoft.com/office/drawing/2014/main" id="{D9A3CCF7-7AC8-56EB-C759-C67894CBF851}"/>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6" name="Text Box 8">
            <a:extLst>
              <a:ext uri="{FF2B5EF4-FFF2-40B4-BE49-F238E27FC236}">
                <a16:creationId xmlns:a16="http://schemas.microsoft.com/office/drawing/2014/main" id="{75AE028A-7ED4-14B5-37C8-58D590019A9B}"/>
              </a:ext>
            </a:extLst>
          </p:cNvPr>
          <p:cNvSpPr txBox="1">
            <a:spLocks noChangeArrowheads="1"/>
          </p:cNvSpPr>
          <p:nvPr/>
        </p:nvSpPr>
        <p:spPr bwMode="auto">
          <a:xfrm>
            <a:off x="1703388" y="2532063"/>
            <a:ext cx="99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complaining</a:t>
            </a:r>
          </a:p>
        </p:txBody>
      </p:sp>
      <p:sp>
        <p:nvSpPr>
          <p:cNvPr id="17" name="Text Box 10">
            <a:extLst>
              <a:ext uri="{FF2B5EF4-FFF2-40B4-BE49-F238E27FC236}">
                <a16:creationId xmlns:a16="http://schemas.microsoft.com/office/drawing/2014/main" id="{384010C1-AACF-E122-F4E7-94F96F09DF71}"/>
              </a:ext>
            </a:extLst>
          </p:cNvPr>
          <p:cNvSpPr txBox="1">
            <a:spLocks noChangeArrowheads="1"/>
          </p:cNvSpPr>
          <p:nvPr/>
        </p:nvSpPr>
        <p:spPr bwMode="auto">
          <a:xfrm>
            <a:off x="2949575" y="2532063"/>
            <a:ext cx="842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FF0000"/>
                </a:solidFill>
              </a:rPr>
              <a:t>criticizing</a:t>
            </a:r>
          </a:p>
        </p:txBody>
      </p:sp>
      <p:sp>
        <p:nvSpPr>
          <p:cNvPr id="138251" name="TextBox 12">
            <a:extLst>
              <a:ext uri="{FF2B5EF4-FFF2-40B4-BE49-F238E27FC236}">
                <a16:creationId xmlns:a16="http://schemas.microsoft.com/office/drawing/2014/main" id="{61031D65-FF72-064B-189C-64742E510F84}"/>
              </a:ext>
            </a:extLst>
          </p:cNvPr>
          <p:cNvSpPr txBox="1">
            <a:spLocks noChangeArrowheads="1"/>
          </p:cNvSpPr>
          <p:nvPr/>
        </p:nvSpPr>
        <p:spPr bwMode="auto">
          <a:xfrm>
            <a:off x="800100" y="260350"/>
            <a:ext cx="7875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The pattern is </a:t>
            </a:r>
            <a:r>
              <a:rPr lang="en-US" altLang="en-US" sz="2400" dirty="0">
                <a:highlight>
                  <a:srgbClr val="FFFF00"/>
                </a:highlight>
              </a:rPr>
              <a:t>stabilized</a:t>
            </a:r>
            <a:r>
              <a:rPr lang="en-US" altLang="en-US" sz="2400" dirty="0"/>
              <a:t> with both outer and inner components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6" grpId="0"/>
      <p:bldP spid="17" grpId="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5" name="Rectangle 2">
            <a:extLst>
              <a:ext uri="{FF2B5EF4-FFF2-40B4-BE49-F238E27FC236}">
                <a16:creationId xmlns:a16="http://schemas.microsoft.com/office/drawing/2014/main" id="{5190CD17-7109-AC29-9547-FBA2122718A5}"/>
              </a:ext>
            </a:extLst>
          </p:cNvPr>
          <p:cNvSpPr>
            <a:spLocks noGrp="1" noChangeArrowheads="1"/>
          </p:cNvSpPr>
          <p:nvPr>
            <p:ph type="title"/>
          </p:nvPr>
        </p:nvSpPr>
        <p:spPr>
          <a:xfrm>
            <a:off x="444500" y="738188"/>
            <a:ext cx="7772400" cy="1143000"/>
          </a:xfrm>
        </p:spPr>
        <p:txBody>
          <a:bodyPr/>
          <a:lstStyle/>
          <a:p>
            <a:pPr eaLnBrk="1" hangingPunct="1"/>
            <a:r>
              <a:rPr lang="en-US" altLang="en-US" sz="3200" dirty="0">
                <a:ea typeface="ＭＳ Ｐゴシック" panose="020B0600070205080204" pitchFamily="34" charset="-128"/>
              </a:rPr>
              <a:t>Possible steps to </a:t>
            </a:r>
            <a:r>
              <a:rPr lang="en-US" altLang="en-US" sz="3200" dirty="0">
                <a:highlight>
                  <a:srgbClr val="FFFF00"/>
                </a:highlight>
                <a:ea typeface="ＭＳ Ｐゴシック" panose="020B0600070205080204" pitchFamily="34" charset="-128"/>
              </a:rPr>
              <a:t>generate a HIP </a:t>
            </a:r>
            <a:br>
              <a:rPr lang="en-US" altLang="en-US" sz="3200" dirty="0">
                <a:ea typeface="ＭＳ Ｐゴシック" panose="020B0600070205080204" pitchFamily="34" charset="-128"/>
              </a:rPr>
            </a:br>
            <a:r>
              <a:rPr lang="en-US" altLang="en-US" sz="3200" dirty="0">
                <a:ea typeface="ＭＳ Ｐゴシック" panose="020B0600070205080204" pitchFamily="34" charset="-128"/>
              </a:rPr>
              <a:t>(to counter or displace a PIP)</a:t>
            </a:r>
            <a:br>
              <a:rPr lang="en-US" altLang="en-US" sz="3200" dirty="0">
                <a:ea typeface="ＭＳ Ｐゴシック" panose="020B0600070205080204" pitchFamily="34" charset="-128"/>
              </a:rPr>
            </a:br>
            <a:endParaRPr lang="en-US" altLang="en-US" sz="3200" dirty="0">
              <a:ea typeface="ＭＳ Ｐゴシック" panose="020B0600070205080204" pitchFamily="34" charset="-128"/>
            </a:endParaRPr>
          </a:p>
        </p:txBody>
      </p:sp>
      <p:sp>
        <p:nvSpPr>
          <p:cNvPr id="274435" name="Rectangle 3">
            <a:extLst>
              <a:ext uri="{FF2B5EF4-FFF2-40B4-BE49-F238E27FC236}">
                <a16:creationId xmlns:a16="http://schemas.microsoft.com/office/drawing/2014/main" id="{565867C5-3E17-7CFA-EB42-84B13AF61387}"/>
              </a:ext>
            </a:extLst>
          </p:cNvPr>
          <p:cNvSpPr>
            <a:spLocks noGrp="1" noChangeArrowheads="1"/>
          </p:cNvSpPr>
          <p:nvPr>
            <p:ph type="body" idx="1"/>
          </p:nvPr>
        </p:nvSpPr>
        <p:spPr>
          <a:xfrm>
            <a:off x="685800" y="1943100"/>
            <a:ext cx="7772400" cy="3327400"/>
          </a:xfrm>
        </p:spPr>
        <p:txBody>
          <a:bodyPr/>
          <a:lstStyle/>
          <a:p>
            <a:pPr marL="457200" indent="-457200"/>
            <a:r>
              <a:rPr lang="en-US" altLang="en-US" sz="2000" dirty="0">
                <a:ea typeface="ＭＳ Ｐゴシック" panose="020B0600070205080204" pitchFamily="34" charset="-128"/>
              </a:rPr>
              <a:t>Imagine and look for </a:t>
            </a:r>
            <a:r>
              <a:rPr lang="en-US" altLang="en-US" sz="2000" dirty="0">
                <a:highlight>
                  <a:srgbClr val="FFFF00"/>
                </a:highlight>
                <a:ea typeface="ＭＳ Ｐゴシック" panose="020B0600070205080204" pitchFamily="34" charset="-128"/>
              </a:rPr>
              <a:t>positive or constructive behaviors that would contradict</a:t>
            </a:r>
            <a:r>
              <a:rPr lang="en-US" altLang="en-US" sz="2000" dirty="0">
                <a:ea typeface="ＭＳ Ｐゴシック" panose="020B0600070205080204" pitchFamily="34" charset="-128"/>
              </a:rPr>
              <a:t>, or are inconsistent with, specific behaviors within the PIP.</a:t>
            </a:r>
          </a:p>
          <a:p>
            <a:pPr marL="457200" indent="-457200" eaLnBrk="1" hangingPunct="1"/>
            <a:r>
              <a:rPr lang="en-US" altLang="en-US" sz="2000" dirty="0">
                <a:ea typeface="ＭＳ Ｐゴシック" panose="020B0600070205080204" pitchFamily="34" charset="-128"/>
              </a:rPr>
              <a:t>Take </a:t>
            </a:r>
            <a:r>
              <a:rPr lang="en-US" altLang="en-US" sz="2000" dirty="0">
                <a:highlight>
                  <a:srgbClr val="FFFF00"/>
                </a:highlight>
                <a:ea typeface="ＭＳ Ｐゴシック" panose="020B0600070205080204" pitchFamily="34" charset="-128"/>
              </a:rPr>
              <a:t>note</a:t>
            </a:r>
            <a:r>
              <a:rPr lang="en-US" altLang="en-US" sz="2000" dirty="0">
                <a:ea typeface="ＭＳ Ｐゴシック" panose="020B0600070205080204" pitchFamily="34" charset="-128"/>
              </a:rPr>
              <a:t> of any spontaneous initiatives in the session that have the </a:t>
            </a:r>
            <a:r>
              <a:rPr lang="en-US" altLang="en-US" sz="2000" dirty="0">
                <a:highlight>
                  <a:srgbClr val="FFFF00"/>
                </a:highlight>
                <a:ea typeface="ＭＳ Ｐゴシック" panose="020B0600070205080204" pitchFamily="34" charset="-128"/>
              </a:rPr>
              <a:t>potential</a:t>
            </a:r>
            <a:r>
              <a:rPr lang="en-US" altLang="en-US" sz="2000" dirty="0">
                <a:ea typeface="ＭＳ Ｐゴシック" panose="020B0600070205080204" pitchFamily="34" charset="-128"/>
              </a:rPr>
              <a:t> to displace the PIP, affirm them, and draw them out.</a:t>
            </a:r>
          </a:p>
          <a:p>
            <a:pPr marL="457200" indent="-457200" eaLnBrk="1" hangingPunct="1"/>
            <a:r>
              <a:rPr lang="en-US" altLang="en-US" sz="2000" dirty="0">
                <a:ea typeface="ＭＳ Ｐゴシック" panose="020B0600070205080204" pitchFamily="34" charset="-128"/>
              </a:rPr>
              <a:t>Select and support specific constructive behaviors that have the potential to become mutually </a:t>
            </a:r>
            <a:r>
              <a:rPr lang="en-US" altLang="en-US" sz="2000" dirty="0">
                <a:highlight>
                  <a:srgbClr val="FFFF00"/>
                </a:highlight>
                <a:ea typeface="ＭＳ Ｐゴシック" panose="020B0600070205080204" pitchFamily="34" charset="-128"/>
              </a:rPr>
              <a:t>reinforcing</a:t>
            </a:r>
            <a:r>
              <a:rPr lang="en-US" altLang="en-US" sz="2000" dirty="0">
                <a:ea typeface="ＭＳ Ｐゴシック" panose="020B0600070205080204" pitchFamily="34" charset="-128"/>
              </a:rPr>
              <a:t> and could become coupled in the interpersonal space to stabilize a preferred interaction pattern.</a:t>
            </a:r>
          </a:p>
          <a:p>
            <a:pPr marL="457200" indent="-457200" eaLnBrk="1" hangingPunct="1"/>
            <a:r>
              <a:rPr lang="en-US" altLang="en-US" sz="2000" dirty="0">
                <a:ea typeface="ＭＳ Ｐゴシック" panose="020B0600070205080204" pitchFamily="34" charset="-128"/>
              </a:rPr>
              <a:t>Refine the descriptor </a:t>
            </a:r>
            <a:r>
              <a:rPr lang="en-US" altLang="en-US" sz="2000" dirty="0">
                <a:highlight>
                  <a:srgbClr val="FFFF00"/>
                </a:highlight>
                <a:ea typeface="ＭＳ Ｐゴシック" panose="020B0600070205080204" pitchFamily="34" charset="-128"/>
              </a:rPr>
              <a:t>terminology</a:t>
            </a:r>
            <a:r>
              <a:rPr lang="en-US" altLang="en-US" sz="2000" dirty="0">
                <a:ea typeface="ＭＳ Ｐゴシック" panose="020B0600070205080204" pitchFamily="34" charset="-128"/>
              </a:rPr>
              <a:t> (using gerunds whenever possible) to reflect do-able behaviors for the participants in the interaction.</a:t>
            </a:r>
          </a:p>
          <a:p>
            <a:pPr marL="457200" indent="-457200" eaLnBrk="1" hangingPunct="1"/>
            <a:r>
              <a:rPr lang="en-US" altLang="en-US" sz="2000" dirty="0">
                <a:ea typeface="ＭＳ Ｐゴシック" panose="020B0600070205080204" pitchFamily="34" charset="-128"/>
              </a:rPr>
              <a:t>Visualize, describe, and/or </a:t>
            </a:r>
            <a:r>
              <a:rPr lang="en-US" altLang="en-US" sz="2000" dirty="0">
                <a:highlight>
                  <a:srgbClr val="FFFF00"/>
                </a:highlight>
                <a:ea typeface="ＭＳ Ｐゴシック" panose="020B0600070205080204" pitchFamily="34" charset="-128"/>
              </a:rPr>
              <a:t>draw</a:t>
            </a:r>
            <a:r>
              <a:rPr lang="en-US" altLang="en-US" sz="2000" dirty="0">
                <a:ea typeface="ＭＳ Ｐゴシック" panose="020B0600070205080204" pitchFamily="34" charset="-128"/>
              </a:rPr>
              <a:t> the potential healing pattern to give it more substance and ‘reality.’</a:t>
            </a:r>
          </a:p>
          <a:p>
            <a:pPr marL="457200" indent="-457200"/>
            <a:r>
              <a:rPr lang="en-US" altLang="en-US" sz="2000" dirty="0">
                <a:ea typeface="ＭＳ Ｐゴシック" panose="020B0600070205080204" pitchFamily="34" charset="-128"/>
              </a:rPr>
              <a:t>Ask </a:t>
            </a:r>
            <a:r>
              <a:rPr lang="en-US" altLang="en-US" sz="2000" dirty="0">
                <a:highlight>
                  <a:srgbClr val="FFFF00"/>
                </a:highlight>
                <a:ea typeface="ＭＳ Ｐゴシック" panose="020B0600070205080204" pitchFamily="34" charset="-128"/>
              </a:rPr>
              <a:t>specific questions </a:t>
            </a:r>
            <a:r>
              <a:rPr lang="en-US" altLang="en-US" sz="2000" dirty="0">
                <a:ea typeface="ＭＳ Ｐゴシック" panose="020B0600070205080204" pitchFamily="34" charset="-128"/>
              </a:rPr>
              <a:t>to bring forth each of the complementary components of the HIP to help realize the preferred pattern.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4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4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4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744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744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74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0289" name="Group 2">
            <a:extLst>
              <a:ext uri="{FF2B5EF4-FFF2-40B4-BE49-F238E27FC236}">
                <a16:creationId xmlns:a16="http://schemas.microsoft.com/office/drawing/2014/main" id="{C6A1EB7B-7152-B745-3A4F-6B38D20345EC}"/>
              </a:ext>
            </a:extLst>
          </p:cNvPr>
          <p:cNvGrpSpPr>
            <a:grpSpLocks/>
          </p:cNvGrpSpPr>
          <p:nvPr/>
        </p:nvGrpSpPr>
        <p:grpSpPr bwMode="auto">
          <a:xfrm>
            <a:off x="3457575" y="673100"/>
            <a:ext cx="2259013" cy="2259013"/>
            <a:chOff x="2480" y="352"/>
            <a:chExt cx="800" cy="800"/>
          </a:xfrm>
        </p:grpSpPr>
        <p:pic>
          <p:nvPicPr>
            <p:cNvPr id="140300" name="Picture 3" descr="Social Ostracism.pdf                                           0005C569Tom's G4                       BBACEF84:">
              <a:extLst>
                <a:ext uri="{FF2B5EF4-FFF2-40B4-BE49-F238E27FC236}">
                  <a16:creationId xmlns:a16="http://schemas.microsoft.com/office/drawing/2014/main" id="{75FD642A-1034-D673-CA96-F0F50E6746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301" name="Line 4">
              <a:extLst>
                <a:ext uri="{FF2B5EF4-FFF2-40B4-BE49-F238E27FC236}">
                  <a16:creationId xmlns:a16="http://schemas.microsoft.com/office/drawing/2014/main" id="{CE77B4C9-8A97-B067-D159-DDFCCB78DE1A}"/>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0290" name="Text Box 5">
            <a:extLst>
              <a:ext uri="{FF2B5EF4-FFF2-40B4-BE49-F238E27FC236}">
                <a16:creationId xmlns:a16="http://schemas.microsoft.com/office/drawing/2014/main" id="{999C8FCD-EE56-A93B-A13B-21B9DDC7D13C}"/>
              </a:ext>
            </a:extLst>
          </p:cNvPr>
          <p:cNvSpPr txBox="1">
            <a:spLocks noChangeArrowheads="1"/>
          </p:cNvSpPr>
          <p:nvPr/>
        </p:nvSpPr>
        <p:spPr bwMode="auto">
          <a:xfrm>
            <a:off x="2138363" y="1644650"/>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complaining </a:t>
            </a:r>
          </a:p>
          <a:p>
            <a:pPr algn="ctr">
              <a:spcBef>
                <a:spcPct val="0"/>
              </a:spcBef>
              <a:buFontTx/>
              <a:buNone/>
            </a:pPr>
            <a:endParaRPr lang="en-US" altLang="en-US" sz="1600" b="1"/>
          </a:p>
        </p:txBody>
      </p:sp>
      <p:sp>
        <p:nvSpPr>
          <p:cNvPr id="140291" name="Text Box 6">
            <a:extLst>
              <a:ext uri="{FF2B5EF4-FFF2-40B4-BE49-F238E27FC236}">
                <a16:creationId xmlns:a16="http://schemas.microsoft.com/office/drawing/2014/main" id="{5BE51181-BF6A-0192-EDBD-03FE9576C63D}"/>
              </a:ext>
            </a:extLst>
          </p:cNvPr>
          <p:cNvSpPr txBox="1">
            <a:spLocks noChangeArrowheads="1"/>
          </p:cNvSpPr>
          <p:nvPr/>
        </p:nvSpPr>
        <p:spPr bwMode="auto">
          <a:xfrm>
            <a:off x="4311650" y="1639888"/>
            <a:ext cx="2597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criticizing</a:t>
            </a:r>
          </a:p>
        </p:txBody>
      </p:sp>
      <p:grpSp>
        <p:nvGrpSpPr>
          <p:cNvPr id="140292" name="Group 7">
            <a:extLst>
              <a:ext uri="{FF2B5EF4-FFF2-40B4-BE49-F238E27FC236}">
                <a16:creationId xmlns:a16="http://schemas.microsoft.com/office/drawing/2014/main" id="{1FE727CF-826A-C4C0-50B6-53EA61DD32A7}"/>
              </a:ext>
            </a:extLst>
          </p:cNvPr>
          <p:cNvGrpSpPr>
            <a:grpSpLocks/>
          </p:cNvGrpSpPr>
          <p:nvPr/>
        </p:nvGrpSpPr>
        <p:grpSpPr bwMode="auto">
          <a:xfrm>
            <a:off x="3441700" y="3551238"/>
            <a:ext cx="2259013" cy="2259012"/>
            <a:chOff x="2480" y="352"/>
            <a:chExt cx="800" cy="800"/>
          </a:xfrm>
        </p:grpSpPr>
        <p:pic>
          <p:nvPicPr>
            <p:cNvPr id="140298" name="Picture 8" descr="Social Ostracism.pdf                                           0005C569Tom's G4                       BBACEF84:">
              <a:extLst>
                <a:ext uri="{FF2B5EF4-FFF2-40B4-BE49-F238E27FC236}">
                  <a16:creationId xmlns:a16="http://schemas.microsoft.com/office/drawing/2014/main" id="{22ADA9F9-9EA5-D107-C14C-74631A458C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299" name="Line 9">
              <a:extLst>
                <a:ext uri="{FF2B5EF4-FFF2-40B4-BE49-F238E27FC236}">
                  <a16:creationId xmlns:a16="http://schemas.microsoft.com/office/drawing/2014/main" id="{5DAA575E-D0A2-6DE6-D7FE-094BAB94BFB4}"/>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0293" name="Rectangle 12">
            <a:extLst>
              <a:ext uri="{FF2B5EF4-FFF2-40B4-BE49-F238E27FC236}">
                <a16:creationId xmlns:a16="http://schemas.microsoft.com/office/drawing/2014/main" id="{54CADE45-37F4-819B-E9EB-F5EDAB18F016}"/>
              </a:ext>
            </a:extLst>
          </p:cNvPr>
          <p:cNvSpPr>
            <a:spLocks noChangeArrowheads="1"/>
          </p:cNvSpPr>
          <p:nvPr/>
        </p:nvSpPr>
        <p:spPr bwMode="auto">
          <a:xfrm>
            <a:off x="1228725" y="1490663"/>
            <a:ext cx="625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40294" name="Rectangle 13">
            <a:extLst>
              <a:ext uri="{FF2B5EF4-FFF2-40B4-BE49-F238E27FC236}">
                <a16:creationId xmlns:a16="http://schemas.microsoft.com/office/drawing/2014/main" id="{BBA9B460-70A3-4763-666B-08DA76CB5FF4}"/>
              </a:ext>
            </a:extLst>
          </p:cNvPr>
          <p:cNvSpPr>
            <a:spLocks noChangeArrowheads="1"/>
          </p:cNvSpPr>
          <p:nvPr/>
        </p:nvSpPr>
        <p:spPr bwMode="auto">
          <a:xfrm>
            <a:off x="1085850" y="4459288"/>
            <a:ext cx="938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HIP-1</a:t>
            </a:r>
          </a:p>
        </p:txBody>
      </p:sp>
      <p:sp>
        <p:nvSpPr>
          <p:cNvPr id="109575" name="Text Box 15">
            <a:extLst>
              <a:ext uri="{FF2B5EF4-FFF2-40B4-BE49-F238E27FC236}">
                <a16:creationId xmlns:a16="http://schemas.microsoft.com/office/drawing/2014/main" id="{EC953930-9B07-A846-2A01-C52E4BBDEA06}"/>
              </a:ext>
            </a:extLst>
          </p:cNvPr>
          <p:cNvSpPr txBox="1">
            <a:spLocks noChangeArrowheads="1"/>
          </p:cNvSpPr>
          <p:nvPr/>
        </p:nvSpPr>
        <p:spPr bwMode="auto">
          <a:xfrm>
            <a:off x="2254250" y="4413250"/>
            <a:ext cx="2432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recognizing one’s own</a:t>
            </a:r>
          </a:p>
          <a:p>
            <a:pPr algn="ctr">
              <a:spcBef>
                <a:spcPct val="0"/>
              </a:spcBef>
              <a:buFontTx/>
              <a:buNone/>
            </a:pPr>
            <a:r>
              <a:rPr lang="en-US" altLang="en-US" sz="1600" b="1" dirty="0">
                <a:highlight>
                  <a:srgbClr val="FFFF00"/>
                </a:highlight>
              </a:rPr>
              <a:t>self centeredness</a:t>
            </a:r>
          </a:p>
        </p:txBody>
      </p:sp>
      <p:sp>
        <p:nvSpPr>
          <p:cNvPr id="109576" name="Text Box 16">
            <a:extLst>
              <a:ext uri="{FF2B5EF4-FFF2-40B4-BE49-F238E27FC236}">
                <a16:creationId xmlns:a16="http://schemas.microsoft.com/office/drawing/2014/main" id="{6F54B770-8EEC-B47A-3C8D-5595D2190937}"/>
              </a:ext>
            </a:extLst>
          </p:cNvPr>
          <p:cNvSpPr txBox="1">
            <a:spLocks noChangeArrowheads="1"/>
          </p:cNvSpPr>
          <p:nvPr/>
        </p:nvSpPr>
        <p:spPr bwMode="auto">
          <a:xfrm>
            <a:off x="4721225" y="4413250"/>
            <a:ext cx="2305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using </a:t>
            </a:r>
            <a:r>
              <a:rPr lang="en-US" altLang="en-US" sz="1600" b="1" dirty="0">
                <a:highlight>
                  <a:srgbClr val="00FFFF"/>
                </a:highlight>
              </a:rPr>
              <a:t>questions to hold the other accountable</a:t>
            </a:r>
          </a:p>
        </p:txBody>
      </p:sp>
      <p:sp>
        <p:nvSpPr>
          <p:cNvPr id="15" name="Down Arrow 14">
            <a:extLst>
              <a:ext uri="{FF2B5EF4-FFF2-40B4-BE49-F238E27FC236}">
                <a16:creationId xmlns:a16="http://schemas.microsoft.com/office/drawing/2014/main" id="{C18079AD-4865-F262-54A6-FC107128DD39}"/>
              </a:ext>
            </a:extLst>
          </p:cNvPr>
          <p:cNvSpPr>
            <a:spLocks noChangeArrowheads="1"/>
          </p:cNvSpPr>
          <p:nvPr/>
        </p:nvSpPr>
        <p:spPr bwMode="auto">
          <a:xfrm>
            <a:off x="5748338" y="2776538"/>
            <a:ext cx="485775" cy="979487"/>
          </a:xfrm>
          <a:prstGeom prst="downArrow">
            <a:avLst>
              <a:gd name="adj1" fmla="val 50000"/>
              <a:gd name="adj2" fmla="val 49942"/>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5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5" grpId="0"/>
      <p:bldP spid="109576" grpId="0"/>
      <p:bldP spid="15"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1313" name="Group 2">
            <a:extLst>
              <a:ext uri="{FF2B5EF4-FFF2-40B4-BE49-F238E27FC236}">
                <a16:creationId xmlns:a16="http://schemas.microsoft.com/office/drawing/2014/main" id="{03EB023F-D614-796F-E590-19977F8345C1}"/>
              </a:ext>
            </a:extLst>
          </p:cNvPr>
          <p:cNvGrpSpPr>
            <a:grpSpLocks/>
          </p:cNvGrpSpPr>
          <p:nvPr/>
        </p:nvGrpSpPr>
        <p:grpSpPr bwMode="auto">
          <a:xfrm>
            <a:off x="3457575" y="673100"/>
            <a:ext cx="2259013" cy="2259013"/>
            <a:chOff x="2480" y="352"/>
            <a:chExt cx="800" cy="800"/>
          </a:xfrm>
        </p:grpSpPr>
        <p:pic>
          <p:nvPicPr>
            <p:cNvPr id="141324" name="Picture 3" descr="Social Ostracism.pdf                                           0005C569Tom's G4                       BBACEF84:">
              <a:extLst>
                <a:ext uri="{FF2B5EF4-FFF2-40B4-BE49-F238E27FC236}">
                  <a16:creationId xmlns:a16="http://schemas.microsoft.com/office/drawing/2014/main" id="{1C819311-EC49-C291-CCB5-9B1BA39416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25" name="Line 4">
              <a:extLst>
                <a:ext uri="{FF2B5EF4-FFF2-40B4-BE49-F238E27FC236}">
                  <a16:creationId xmlns:a16="http://schemas.microsoft.com/office/drawing/2014/main" id="{DEF39171-E707-9042-8F13-62F85E523E22}"/>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1314" name="Text Box 5">
            <a:extLst>
              <a:ext uri="{FF2B5EF4-FFF2-40B4-BE49-F238E27FC236}">
                <a16:creationId xmlns:a16="http://schemas.microsoft.com/office/drawing/2014/main" id="{B41CE0AF-50E8-6B14-C185-676E20803B6D}"/>
              </a:ext>
            </a:extLst>
          </p:cNvPr>
          <p:cNvSpPr txBox="1">
            <a:spLocks noChangeArrowheads="1"/>
          </p:cNvSpPr>
          <p:nvPr/>
        </p:nvSpPr>
        <p:spPr bwMode="auto">
          <a:xfrm>
            <a:off x="2138363" y="1644650"/>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complaining </a:t>
            </a:r>
          </a:p>
          <a:p>
            <a:pPr algn="ctr">
              <a:spcBef>
                <a:spcPct val="0"/>
              </a:spcBef>
              <a:buFontTx/>
              <a:buNone/>
            </a:pPr>
            <a:endParaRPr lang="en-US" altLang="en-US" sz="1600" b="1"/>
          </a:p>
        </p:txBody>
      </p:sp>
      <p:sp>
        <p:nvSpPr>
          <p:cNvPr id="141315" name="Text Box 6">
            <a:extLst>
              <a:ext uri="{FF2B5EF4-FFF2-40B4-BE49-F238E27FC236}">
                <a16:creationId xmlns:a16="http://schemas.microsoft.com/office/drawing/2014/main" id="{DF06D5F2-76AE-16D0-BAC8-45F347C86513}"/>
              </a:ext>
            </a:extLst>
          </p:cNvPr>
          <p:cNvSpPr txBox="1">
            <a:spLocks noChangeArrowheads="1"/>
          </p:cNvSpPr>
          <p:nvPr/>
        </p:nvSpPr>
        <p:spPr bwMode="auto">
          <a:xfrm>
            <a:off x="4311650" y="1639888"/>
            <a:ext cx="2597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criticizing</a:t>
            </a:r>
          </a:p>
        </p:txBody>
      </p:sp>
      <p:grpSp>
        <p:nvGrpSpPr>
          <p:cNvPr id="119812" name="Group 7">
            <a:extLst>
              <a:ext uri="{FF2B5EF4-FFF2-40B4-BE49-F238E27FC236}">
                <a16:creationId xmlns:a16="http://schemas.microsoft.com/office/drawing/2014/main" id="{B96CD88B-D8A9-5FCE-2F4B-17D6E41FAAB4}"/>
              </a:ext>
            </a:extLst>
          </p:cNvPr>
          <p:cNvGrpSpPr>
            <a:grpSpLocks/>
          </p:cNvGrpSpPr>
          <p:nvPr/>
        </p:nvGrpSpPr>
        <p:grpSpPr bwMode="auto">
          <a:xfrm>
            <a:off x="3441700" y="3551238"/>
            <a:ext cx="2259013" cy="2259012"/>
            <a:chOff x="2480" y="352"/>
            <a:chExt cx="800" cy="800"/>
          </a:xfrm>
        </p:grpSpPr>
        <p:pic>
          <p:nvPicPr>
            <p:cNvPr id="141322" name="Picture 8" descr="Social Ostracism.pdf                                           0005C569Tom's G4                       BBACEF84:">
              <a:extLst>
                <a:ext uri="{FF2B5EF4-FFF2-40B4-BE49-F238E27FC236}">
                  <a16:creationId xmlns:a16="http://schemas.microsoft.com/office/drawing/2014/main" id="{63EB8937-D631-8F93-37D7-5402D063F2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23" name="Line 9">
              <a:extLst>
                <a:ext uri="{FF2B5EF4-FFF2-40B4-BE49-F238E27FC236}">
                  <a16:creationId xmlns:a16="http://schemas.microsoft.com/office/drawing/2014/main" id="{7300B467-8981-7B71-F748-E49354C57DA9}"/>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1317" name="Rectangle 12">
            <a:extLst>
              <a:ext uri="{FF2B5EF4-FFF2-40B4-BE49-F238E27FC236}">
                <a16:creationId xmlns:a16="http://schemas.microsoft.com/office/drawing/2014/main" id="{64EAAD5A-8A34-4401-AAEB-027B749F2D09}"/>
              </a:ext>
            </a:extLst>
          </p:cNvPr>
          <p:cNvSpPr>
            <a:spLocks noChangeArrowheads="1"/>
          </p:cNvSpPr>
          <p:nvPr/>
        </p:nvSpPr>
        <p:spPr bwMode="auto">
          <a:xfrm>
            <a:off x="1228725" y="1490663"/>
            <a:ext cx="625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19814" name="Rectangle 13">
            <a:extLst>
              <a:ext uri="{FF2B5EF4-FFF2-40B4-BE49-F238E27FC236}">
                <a16:creationId xmlns:a16="http://schemas.microsoft.com/office/drawing/2014/main" id="{A3971D94-B016-44AD-9CC5-2D43A671E8E3}"/>
              </a:ext>
            </a:extLst>
          </p:cNvPr>
          <p:cNvSpPr>
            <a:spLocks noChangeArrowheads="1"/>
          </p:cNvSpPr>
          <p:nvPr/>
        </p:nvSpPr>
        <p:spPr bwMode="auto">
          <a:xfrm>
            <a:off x="1085850" y="4459288"/>
            <a:ext cx="938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HIP-2</a:t>
            </a:r>
          </a:p>
        </p:txBody>
      </p:sp>
      <p:sp>
        <p:nvSpPr>
          <p:cNvPr id="119815" name="Text Box 15">
            <a:extLst>
              <a:ext uri="{FF2B5EF4-FFF2-40B4-BE49-F238E27FC236}">
                <a16:creationId xmlns:a16="http://schemas.microsoft.com/office/drawing/2014/main" id="{D2487567-76CD-2234-C793-4F83F0B0C181}"/>
              </a:ext>
            </a:extLst>
          </p:cNvPr>
          <p:cNvSpPr txBox="1">
            <a:spLocks noChangeArrowheads="1"/>
          </p:cNvSpPr>
          <p:nvPr/>
        </p:nvSpPr>
        <p:spPr bwMode="auto">
          <a:xfrm>
            <a:off x="2254250" y="4413250"/>
            <a:ext cx="2432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acknowledging</a:t>
            </a:r>
            <a:r>
              <a:rPr lang="en-US" altLang="en-US" sz="1600" b="1" dirty="0"/>
              <a:t> the </a:t>
            </a:r>
          </a:p>
          <a:p>
            <a:pPr algn="ctr">
              <a:spcBef>
                <a:spcPct val="0"/>
              </a:spcBef>
              <a:buFontTx/>
              <a:buNone/>
            </a:pPr>
            <a:r>
              <a:rPr lang="en-US" altLang="en-US" sz="1600" b="1" dirty="0"/>
              <a:t>other’s forbearance</a:t>
            </a:r>
          </a:p>
        </p:txBody>
      </p:sp>
      <p:sp>
        <p:nvSpPr>
          <p:cNvPr id="110600" name="Text Box 16">
            <a:extLst>
              <a:ext uri="{FF2B5EF4-FFF2-40B4-BE49-F238E27FC236}">
                <a16:creationId xmlns:a16="http://schemas.microsoft.com/office/drawing/2014/main" id="{7BDBDC94-D21C-24B7-FEB0-29B8CB207C20}"/>
              </a:ext>
            </a:extLst>
          </p:cNvPr>
          <p:cNvSpPr txBox="1">
            <a:spLocks noChangeArrowheads="1"/>
          </p:cNvSpPr>
          <p:nvPr/>
        </p:nvSpPr>
        <p:spPr bwMode="auto">
          <a:xfrm>
            <a:off x="4583113" y="44116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appreciating</a:t>
            </a:r>
            <a:r>
              <a:rPr lang="en-US" altLang="en-US" sz="1600" b="1" dirty="0"/>
              <a:t> the </a:t>
            </a:r>
          </a:p>
          <a:p>
            <a:pPr algn="ctr">
              <a:spcBef>
                <a:spcPct val="0"/>
              </a:spcBef>
              <a:buFontTx/>
              <a:buNone/>
            </a:pPr>
            <a:r>
              <a:rPr lang="en-US" altLang="en-US" sz="1600" b="1" dirty="0"/>
              <a:t>awareness and recognition</a:t>
            </a:r>
          </a:p>
        </p:txBody>
      </p:sp>
      <p:sp>
        <p:nvSpPr>
          <p:cNvPr id="14" name="Down Arrow 13">
            <a:extLst>
              <a:ext uri="{FF2B5EF4-FFF2-40B4-BE49-F238E27FC236}">
                <a16:creationId xmlns:a16="http://schemas.microsoft.com/office/drawing/2014/main" id="{D956C41B-99E3-A287-BD86-1F3C2DCB4D8B}"/>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98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98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06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4" grpId="0"/>
      <p:bldP spid="119815" grpId="0"/>
      <p:bldP spid="110600" grpId="0"/>
      <p:bldP spid="14"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2337" name="Group 2">
            <a:extLst>
              <a:ext uri="{FF2B5EF4-FFF2-40B4-BE49-F238E27FC236}">
                <a16:creationId xmlns:a16="http://schemas.microsoft.com/office/drawing/2014/main" id="{C82CBC50-C016-D9A9-2DDB-DD9BA27EEF85}"/>
              </a:ext>
            </a:extLst>
          </p:cNvPr>
          <p:cNvGrpSpPr>
            <a:grpSpLocks/>
          </p:cNvGrpSpPr>
          <p:nvPr/>
        </p:nvGrpSpPr>
        <p:grpSpPr bwMode="auto">
          <a:xfrm>
            <a:off x="3457575" y="673100"/>
            <a:ext cx="2259013" cy="2259013"/>
            <a:chOff x="2480" y="352"/>
            <a:chExt cx="800" cy="800"/>
          </a:xfrm>
        </p:grpSpPr>
        <p:pic>
          <p:nvPicPr>
            <p:cNvPr id="142348" name="Picture 3" descr="Social Ostracism.pdf                                           0005C569Tom's G4                       BBACEF84:">
              <a:extLst>
                <a:ext uri="{FF2B5EF4-FFF2-40B4-BE49-F238E27FC236}">
                  <a16:creationId xmlns:a16="http://schemas.microsoft.com/office/drawing/2014/main" id="{6E97B044-8C4C-B51A-8D3B-F6A599F230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2349" name="Line 4">
              <a:extLst>
                <a:ext uri="{FF2B5EF4-FFF2-40B4-BE49-F238E27FC236}">
                  <a16:creationId xmlns:a16="http://schemas.microsoft.com/office/drawing/2014/main" id="{54F09BC4-4EFB-A375-9F61-388A0DAB7BC0}"/>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2338" name="Text Box 5">
            <a:extLst>
              <a:ext uri="{FF2B5EF4-FFF2-40B4-BE49-F238E27FC236}">
                <a16:creationId xmlns:a16="http://schemas.microsoft.com/office/drawing/2014/main" id="{99C3D28A-361F-D862-FBC8-C99B316FA578}"/>
              </a:ext>
            </a:extLst>
          </p:cNvPr>
          <p:cNvSpPr txBox="1">
            <a:spLocks noChangeArrowheads="1"/>
          </p:cNvSpPr>
          <p:nvPr/>
        </p:nvSpPr>
        <p:spPr bwMode="auto">
          <a:xfrm>
            <a:off x="2138363" y="1644650"/>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complaining </a:t>
            </a:r>
          </a:p>
          <a:p>
            <a:pPr algn="ctr">
              <a:spcBef>
                <a:spcPct val="0"/>
              </a:spcBef>
              <a:buFontTx/>
              <a:buNone/>
            </a:pPr>
            <a:endParaRPr lang="en-US" altLang="en-US" sz="1600" b="1"/>
          </a:p>
        </p:txBody>
      </p:sp>
      <p:sp>
        <p:nvSpPr>
          <p:cNvPr id="142339" name="Text Box 6">
            <a:extLst>
              <a:ext uri="{FF2B5EF4-FFF2-40B4-BE49-F238E27FC236}">
                <a16:creationId xmlns:a16="http://schemas.microsoft.com/office/drawing/2014/main" id="{A65B8D47-FEB4-BF36-3745-B6F56DE3760D}"/>
              </a:ext>
            </a:extLst>
          </p:cNvPr>
          <p:cNvSpPr txBox="1">
            <a:spLocks noChangeArrowheads="1"/>
          </p:cNvSpPr>
          <p:nvPr/>
        </p:nvSpPr>
        <p:spPr bwMode="auto">
          <a:xfrm>
            <a:off x="4311650" y="1639888"/>
            <a:ext cx="2597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criticizing</a:t>
            </a:r>
          </a:p>
        </p:txBody>
      </p:sp>
      <p:grpSp>
        <p:nvGrpSpPr>
          <p:cNvPr id="121860" name="Group 7">
            <a:extLst>
              <a:ext uri="{FF2B5EF4-FFF2-40B4-BE49-F238E27FC236}">
                <a16:creationId xmlns:a16="http://schemas.microsoft.com/office/drawing/2014/main" id="{96225B69-A9A6-2024-00DE-F32385E899DB}"/>
              </a:ext>
            </a:extLst>
          </p:cNvPr>
          <p:cNvGrpSpPr>
            <a:grpSpLocks/>
          </p:cNvGrpSpPr>
          <p:nvPr/>
        </p:nvGrpSpPr>
        <p:grpSpPr bwMode="auto">
          <a:xfrm>
            <a:off x="3441700" y="3551238"/>
            <a:ext cx="2259013" cy="2259012"/>
            <a:chOff x="2480" y="352"/>
            <a:chExt cx="800" cy="800"/>
          </a:xfrm>
        </p:grpSpPr>
        <p:pic>
          <p:nvPicPr>
            <p:cNvPr id="142346" name="Picture 8" descr="Social Ostracism.pdf                                           0005C569Tom's G4                       BBACEF84:">
              <a:extLst>
                <a:ext uri="{FF2B5EF4-FFF2-40B4-BE49-F238E27FC236}">
                  <a16:creationId xmlns:a16="http://schemas.microsoft.com/office/drawing/2014/main" id="{EE27E25A-A5D2-DDAE-7970-F3F3817004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2347" name="Line 9">
              <a:extLst>
                <a:ext uri="{FF2B5EF4-FFF2-40B4-BE49-F238E27FC236}">
                  <a16:creationId xmlns:a16="http://schemas.microsoft.com/office/drawing/2014/main" id="{743CDAB4-CC87-A42C-8DD6-964E81687386}"/>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2341" name="Rectangle 12">
            <a:extLst>
              <a:ext uri="{FF2B5EF4-FFF2-40B4-BE49-F238E27FC236}">
                <a16:creationId xmlns:a16="http://schemas.microsoft.com/office/drawing/2014/main" id="{F3DC970D-7CD2-8CC3-8D17-B440B1A191C9}"/>
              </a:ext>
            </a:extLst>
          </p:cNvPr>
          <p:cNvSpPr>
            <a:spLocks noChangeArrowheads="1"/>
          </p:cNvSpPr>
          <p:nvPr/>
        </p:nvSpPr>
        <p:spPr bwMode="auto">
          <a:xfrm>
            <a:off x="1228725" y="1490663"/>
            <a:ext cx="625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21862" name="Rectangle 13">
            <a:extLst>
              <a:ext uri="{FF2B5EF4-FFF2-40B4-BE49-F238E27FC236}">
                <a16:creationId xmlns:a16="http://schemas.microsoft.com/office/drawing/2014/main" id="{40866784-AF49-EDB2-B060-CB200680444D}"/>
              </a:ext>
            </a:extLst>
          </p:cNvPr>
          <p:cNvSpPr>
            <a:spLocks noChangeArrowheads="1"/>
          </p:cNvSpPr>
          <p:nvPr/>
        </p:nvSpPr>
        <p:spPr bwMode="auto">
          <a:xfrm>
            <a:off x="1263650" y="4484688"/>
            <a:ext cx="938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HIP-3</a:t>
            </a:r>
          </a:p>
        </p:txBody>
      </p:sp>
      <p:sp>
        <p:nvSpPr>
          <p:cNvPr id="121863" name="Text Box 5">
            <a:extLst>
              <a:ext uri="{FF2B5EF4-FFF2-40B4-BE49-F238E27FC236}">
                <a16:creationId xmlns:a16="http://schemas.microsoft.com/office/drawing/2014/main" id="{7EBC67A2-A76E-D768-D01A-0CF5DF0636C5}"/>
              </a:ext>
            </a:extLst>
          </p:cNvPr>
          <p:cNvSpPr txBox="1">
            <a:spLocks noChangeArrowheads="1"/>
          </p:cNvSpPr>
          <p:nvPr/>
        </p:nvSpPr>
        <p:spPr bwMode="auto">
          <a:xfrm>
            <a:off x="2586038" y="4494213"/>
            <a:ext cx="21447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deliberately taking corrective action</a:t>
            </a:r>
          </a:p>
        </p:txBody>
      </p:sp>
      <p:sp>
        <p:nvSpPr>
          <p:cNvPr id="121864" name="Text Box 6">
            <a:extLst>
              <a:ext uri="{FF2B5EF4-FFF2-40B4-BE49-F238E27FC236}">
                <a16:creationId xmlns:a16="http://schemas.microsoft.com/office/drawing/2014/main" id="{2FE4A990-FF11-19DC-D5CE-60704E162C0E}"/>
              </a:ext>
            </a:extLst>
          </p:cNvPr>
          <p:cNvSpPr txBox="1">
            <a:spLocks noChangeArrowheads="1"/>
          </p:cNvSpPr>
          <p:nvPr/>
        </p:nvSpPr>
        <p:spPr bwMode="auto">
          <a:xfrm>
            <a:off x="4570413" y="449421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honoring the </a:t>
            </a:r>
          </a:p>
          <a:p>
            <a:pPr algn="ctr">
              <a:spcBef>
                <a:spcPct val="0"/>
              </a:spcBef>
              <a:buFontTx/>
              <a:buNone/>
            </a:pPr>
            <a:r>
              <a:rPr lang="en-US" altLang="en-US" sz="1600" b="1"/>
              <a:t>constructive initiatives</a:t>
            </a:r>
          </a:p>
        </p:txBody>
      </p:sp>
      <p:sp>
        <p:nvSpPr>
          <p:cNvPr id="14" name="Down Arrow 13">
            <a:extLst>
              <a:ext uri="{FF2B5EF4-FFF2-40B4-BE49-F238E27FC236}">
                <a16:creationId xmlns:a16="http://schemas.microsoft.com/office/drawing/2014/main" id="{2A7648C8-6B0D-1D8B-32EE-CAA83C15A66E}"/>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86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186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186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18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2" grpId="0"/>
      <p:bldP spid="121863" grpId="0"/>
      <p:bldP spid="121864" grpId="0"/>
      <p:bldP spid="14"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61" name="Group 2">
            <a:extLst>
              <a:ext uri="{FF2B5EF4-FFF2-40B4-BE49-F238E27FC236}">
                <a16:creationId xmlns:a16="http://schemas.microsoft.com/office/drawing/2014/main" id="{D80A1A8E-67E6-D84E-974B-03874573C192}"/>
              </a:ext>
            </a:extLst>
          </p:cNvPr>
          <p:cNvGrpSpPr>
            <a:grpSpLocks/>
          </p:cNvGrpSpPr>
          <p:nvPr/>
        </p:nvGrpSpPr>
        <p:grpSpPr bwMode="auto">
          <a:xfrm>
            <a:off x="3457575" y="673100"/>
            <a:ext cx="2259013" cy="2259013"/>
            <a:chOff x="2480" y="352"/>
            <a:chExt cx="800" cy="800"/>
          </a:xfrm>
        </p:grpSpPr>
        <p:pic>
          <p:nvPicPr>
            <p:cNvPr id="143373" name="Picture 3" descr="Social Ostracism.pdf                                           0005C569Tom's G4                       BBACEF84:">
              <a:extLst>
                <a:ext uri="{FF2B5EF4-FFF2-40B4-BE49-F238E27FC236}">
                  <a16:creationId xmlns:a16="http://schemas.microsoft.com/office/drawing/2014/main" id="{217D05D1-1E4B-4CEC-F969-7026029D02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74" name="Line 4">
              <a:extLst>
                <a:ext uri="{FF2B5EF4-FFF2-40B4-BE49-F238E27FC236}">
                  <a16:creationId xmlns:a16="http://schemas.microsoft.com/office/drawing/2014/main" id="{BFE41719-6DCA-5AF5-3AB8-C861C9653895}"/>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3362" name="Text Box 5">
            <a:extLst>
              <a:ext uri="{FF2B5EF4-FFF2-40B4-BE49-F238E27FC236}">
                <a16:creationId xmlns:a16="http://schemas.microsoft.com/office/drawing/2014/main" id="{E455B98A-1D3B-47AA-40AC-CD76DAD3423D}"/>
              </a:ext>
            </a:extLst>
          </p:cNvPr>
          <p:cNvSpPr txBox="1">
            <a:spLocks noChangeArrowheads="1"/>
          </p:cNvSpPr>
          <p:nvPr/>
        </p:nvSpPr>
        <p:spPr bwMode="auto">
          <a:xfrm>
            <a:off x="2138363" y="1644650"/>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complaining </a:t>
            </a:r>
          </a:p>
          <a:p>
            <a:pPr algn="ctr">
              <a:spcBef>
                <a:spcPct val="0"/>
              </a:spcBef>
              <a:buFontTx/>
              <a:buNone/>
            </a:pPr>
            <a:endParaRPr lang="en-US" altLang="en-US" sz="1600" b="1"/>
          </a:p>
        </p:txBody>
      </p:sp>
      <p:sp>
        <p:nvSpPr>
          <p:cNvPr id="143363" name="Text Box 6">
            <a:extLst>
              <a:ext uri="{FF2B5EF4-FFF2-40B4-BE49-F238E27FC236}">
                <a16:creationId xmlns:a16="http://schemas.microsoft.com/office/drawing/2014/main" id="{53984FFE-067C-CA8D-78F4-72C8AE59242E}"/>
              </a:ext>
            </a:extLst>
          </p:cNvPr>
          <p:cNvSpPr txBox="1">
            <a:spLocks noChangeArrowheads="1"/>
          </p:cNvSpPr>
          <p:nvPr/>
        </p:nvSpPr>
        <p:spPr bwMode="auto">
          <a:xfrm>
            <a:off x="4311650" y="1639888"/>
            <a:ext cx="2597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criticizing</a:t>
            </a:r>
          </a:p>
        </p:txBody>
      </p:sp>
      <p:grpSp>
        <p:nvGrpSpPr>
          <p:cNvPr id="120836" name="Group 7">
            <a:extLst>
              <a:ext uri="{FF2B5EF4-FFF2-40B4-BE49-F238E27FC236}">
                <a16:creationId xmlns:a16="http://schemas.microsoft.com/office/drawing/2014/main" id="{77D8A3FA-4BF5-F10E-4C64-D6341AF77758}"/>
              </a:ext>
            </a:extLst>
          </p:cNvPr>
          <p:cNvGrpSpPr>
            <a:grpSpLocks/>
          </p:cNvGrpSpPr>
          <p:nvPr/>
        </p:nvGrpSpPr>
        <p:grpSpPr bwMode="auto">
          <a:xfrm>
            <a:off x="3441700" y="3551238"/>
            <a:ext cx="2259013" cy="2259012"/>
            <a:chOff x="2480" y="352"/>
            <a:chExt cx="800" cy="800"/>
          </a:xfrm>
        </p:grpSpPr>
        <p:pic>
          <p:nvPicPr>
            <p:cNvPr id="143371" name="Picture 8" descr="Social Ostracism.pdf                                           0005C569Tom's G4                       BBACEF84:">
              <a:extLst>
                <a:ext uri="{FF2B5EF4-FFF2-40B4-BE49-F238E27FC236}">
                  <a16:creationId xmlns:a16="http://schemas.microsoft.com/office/drawing/2014/main" id="{8D71C3EA-2B10-B839-4962-3A58E72C1C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72" name="Line 9">
              <a:extLst>
                <a:ext uri="{FF2B5EF4-FFF2-40B4-BE49-F238E27FC236}">
                  <a16:creationId xmlns:a16="http://schemas.microsoft.com/office/drawing/2014/main" id="{72190376-0283-75C5-0961-AFD22104AE1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3365" name="Rectangle 12">
            <a:extLst>
              <a:ext uri="{FF2B5EF4-FFF2-40B4-BE49-F238E27FC236}">
                <a16:creationId xmlns:a16="http://schemas.microsoft.com/office/drawing/2014/main" id="{EFEC55B5-ED27-FBC4-E4C4-2561252CD59E}"/>
              </a:ext>
            </a:extLst>
          </p:cNvPr>
          <p:cNvSpPr>
            <a:spLocks noChangeArrowheads="1"/>
          </p:cNvSpPr>
          <p:nvPr/>
        </p:nvSpPr>
        <p:spPr bwMode="auto">
          <a:xfrm>
            <a:off x="1228725" y="1490663"/>
            <a:ext cx="625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43366" name="Rectangle 13">
            <a:extLst>
              <a:ext uri="{FF2B5EF4-FFF2-40B4-BE49-F238E27FC236}">
                <a16:creationId xmlns:a16="http://schemas.microsoft.com/office/drawing/2014/main" id="{4120466A-29B9-0F50-F2E3-1037BCAFDC73}"/>
              </a:ext>
            </a:extLst>
          </p:cNvPr>
          <p:cNvSpPr>
            <a:spLocks noChangeArrowheads="1"/>
          </p:cNvSpPr>
          <p:nvPr/>
        </p:nvSpPr>
        <p:spPr bwMode="auto">
          <a:xfrm>
            <a:off x="1263650" y="4484688"/>
            <a:ext cx="938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HIP-4</a:t>
            </a:r>
          </a:p>
        </p:txBody>
      </p:sp>
      <p:sp>
        <p:nvSpPr>
          <p:cNvPr id="120839" name="Text Box 5">
            <a:extLst>
              <a:ext uri="{FF2B5EF4-FFF2-40B4-BE49-F238E27FC236}">
                <a16:creationId xmlns:a16="http://schemas.microsoft.com/office/drawing/2014/main" id="{016C0BBC-8BC8-6C68-1312-C66F4D298F10}"/>
              </a:ext>
            </a:extLst>
          </p:cNvPr>
          <p:cNvSpPr txBox="1">
            <a:spLocks noChangeArrowheads="1"/>
          </p:cNvSpPr>
          <p:nvPr/>
        </p:nvSpPr>
        <p:spPr bwMode="auto">
          <a:xfrm>
            <a:off x="2266950" y="4494213"/>
            <a:ext cx="2597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apologizing</a:t>
            </a:r>
          </a:p>
        </p:txBody>
      </p:sp>
      <p:sp>
        <p:nvSpPr>
          <p:cNvPr id="120840" name="Text Box 6">
            <a:extLst>
              <a:ext uri="{FF2B5EF4-FFF2-40B4-BE49-F238E27FC236}">
                <a16:creationId xmlns:a16="http://schemas.microsoft.com/office/drawing/2014/main" id="{A248CE6B-363A-6971-9F6A-F2114D8318CB}"/>
              </a:ext>
            </a:extLst>
          </p:cNvPr>
          <p:cNvSpPr txBox="1">
            <a:spLocks noChangeArrowheads="1"/>
          </p:cNvSpPr>
          <p:nvPr/>
        </p:nvSpPr>
        <p:spPr bwMode="auto">
          <a:xfrm>
            <a:off x="4411663" y="4535488"/>
            <a:ext cx="2597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forgiving</a:t>
            </a:r>
          </a:p>
        </p:txBody>
      </p:sp>
      <p:sp>
        <p:nvSpPr>
          <p:cNvPr id="14" name="Down Arrow 13">
            <a:extLst>
              <a:ext uri="{FF2B5EF4-FFF2-40B4-BE49-F238E27FC236}">
                <a16:creationId xmlns:a16="http://schemas.microsoft.com/office/drawing/2014/main" id="{66EF389B-D49A-0E3C-5BB4-B55D86FE3B63}"/>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5" name="Down Arrow 14">
            <a:extLst>
              <a:ext uri="{FF2B5EF4-FFF2-40B4-BE49-F238E27FC236}">
                <a16:creationId xmlns:a16="http://schemas.microsoft.com/office/drawing/2014/main" id="{0CB78E4B-6C50-9C8E-17AB-D2A117354B41}"/>
              </a:ext>
            </a:extLst>
          </p:cNvPr>
          <p:cNvSpPr>
            <a:spLocks noChangeArrowheads="1"/>
          </p:cNvSpPr>
          <p:nvPr/>
        </p:nvSpPr>
        <p:spPr bwMode="auto">
          <a:xfrm>
            <a:off x="5634038" y="2776538"/>
            <a:ext cx="485775" cy="979487"/>
          </a:xfrm>
          <a:prstGeom prst="downArrow">
            <a:avLst>
              <a:gd name="adj1" fmla="val 50000"/>
              <a:gd name="adj2" fmla="val 49942"/>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083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08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08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9" grpId="0"/>
      <p:bldP spid="120840" grpId="0"/>
      <p:bldP spid="14" grpId="0" animBg="1"/>
      <p:bldP spid="15"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2">
            <a:extLst>
              <a:ext uri="{FF2B5EF4-FFF2-40B4-BE49-F238E27FC236}">
                <a16:creationId xmlns:a16="http://schemas.microsoft.com/office/drawing/2014/main" id="{B618B6E6-D031-1521-47D1-4D2C0922A88A}"/>
              </a:ext>
            </a:extLst>
          </p:cNvPr>
          <p:cNvSpPr>
            <a:spLocks noChangeArrowheads="1"/>
          </p:cNvSpPr>
          <p:nvPr/>
        </p:nvSpPr>
        <p:spPr bwMode="auto">
          <a:xfrm>
            <a:off x="2174875" y="2767013"/>
            <a:ext cx="1439863" cy="14398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44386" name="Oval 3">
            <a:extLst>
              <a:ext uri="{FF2B5EF4-FFF2-40B4-BE49-F238E27FC236}">
                <a16:creationId xmlns:a16="http://schemas.microsoft.com/office/drawing/2014/main" id="{6BC0CFB9-E866-2181-8CD0-22A59CA49E33}"/>
              </a:ext>
            </a:extLst>
          </p:cNvPr>
          <p:cNvSpPr>
            <a:spLocks noChangeArrowheads="1"/>
          </p:cNvSpPr>
          <p:nvPr/>
        </p:nvSpPr>
        <p:spPr bwMode="auto">
          <a:xfrm>
            <a:off x="5400675" y="2703513"/>
            <a:ext cx="1566863" cy="15668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44387" name="Group 25">
            <a:extLst>
              <a:ext uri="{FF2B5EF4-FFF2-40B4-BE49-F238E27FC236}">
                <a16:creationId xmlns:a16="http://schemas.microsoft.com/office/drawing/2014/main" id="{7EB7D1C0-826C-1CC9-F80D-3C6652C81BAE}"/>
              </a:ext>
            </a:extLst>
          </p:cNvPr>
          <p:cNvGrpSpPr>
            <a:grpSpLocks/>
          </p:cNvGrpSpPr>
          <p:nvPr/>
        </p:nvGrpSpPr>
        <p:grpSpPr bwMode="auto">
          <a:xfrm rot="-2700000">
            <a:off x="4154488" y="3071813"/>
            <a:ext cx="833437" cy="831850"/>
            <a:chOff x="1280" y="2302"/>
            <a:chExt cx="525" cy="524"/>
          </a:xfrm>
        </p:grpSpPr>
        <p:sp>
          <p:nvSpPr>
            <p:cNvPr id="144391" name="Arc 26">
              <a:extLst>
                <a:ext uri="{FF2B5EF4-FFF2-40B4-BE49-F238E27FC236}">
                  <a16:creationId xmlns:a16="http://schemas.microsoft.com/office/drawing/2014/main" id="{FAA9563C-1D33-CBCB-1BC4-78FF0D5B90D3}"/>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4392" name="Arc 27">
              <a:extLst>
                <a:ext uri="{FF2B5EF4-FFF2-40B4-BE49-F238E27FC236}">
                  <a16:creationId xmlns:a16="http://schemas.microsoft.com/office/drawing/2014/main" id="{152C9DB7-93CD-E6F9-645A-F0F90D7E053E}"/>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144388" name="Rectangle 80">
            <a:extLst>
              <a:ext uri="{FF2B5EF4-FFF2-40B4-BE49-F238E27FC236}">
                <a16:creationId xmlns:a16="http://schemas.microsoft.com/office/drawing/2014/main" id="{EA145794-A38B-0DF3-16E0-37D2A0DC6A2C}"/>
              </a:ext>
            </a:extLst>
          </p:cNvPr>
          <p:cNvSpPr>
            <a:spLocks noChangeArrowheads="1"/>
          </p:cNvSpPr>
          <p:nvPr/>
        </p:nvSpPr>
        <p:spPr bwMode="auto">
          <a:xfrm>
            <a:off x="1927225" y="1095375"/>
            <a:ext cx="55959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This HIP potentially could be brought forth </a:t>
            </a:r>
          </a:p>
          <a:p>
            <a:pPr algn="ctr">
              <a:spcBef>
                <a:spcPct val="0"/>
              </a:spcBef>
              <a:buFontTx/>
              <a:buNone/>
            </a:pPr>
            <a:r>
              <a:rPr lang="en-US" altLang="en-US" sz="2400" dirty="0"/>
              <a:t>through </a:t>
            </a:r>
            <a:r>
              <a:rPr lang="en-US" altLang="en-US" sz="2400" dirty="0">
                <a:highlight>
                  <a:srgbClr val="FFFF00"/>
                </a:highlight>
              </a:rPr>
              <a:t>reflexive questioning</a:t>
            </a:r>
          </a:p>
        </p:txBody>
      </p:sp>
      <p:sp>
        <p:nvSpPr>
          <p:cNvPr id="2" name="TextBox 1">
            <a:extLst>
              <a:ext uri="{FF2B5EF4-FFF2-40B4-BE49-F238E27FC236}">
                <a16:creationId xmlns:a16="http://schemas.microsoft.com/office/drawing/2014/main" id="{E203E51D-3054-134A-5BE9-174554E98EC9}"/>
              </a:ext>
            </a:extLst>
          </p:cNvPr>
          <p:cNvSpPr txBox="1">
            <a:spLocks noChangeArrowheads="1"/>
          </p:cNvSpPr>
          <p:nvPr/>
        </p:nvSpPr>
        <p:spPr bwMode="auto">
          <a:xfrm>
            <a:off x="3963988" y="2744788"/>
            <a:ext cx="1282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400">
                <a:solidFill>
                  <a:srgbClr val="00B050"/>
                </a:solidFill>
              </a:rPr>
              <a:t>acknowledging</a:t>
            </a:r>
          </a:p>
        </p:txBody>
      </p:sp>
      <p:sp>
        <p:nvSpPr>
          <p:cNvPr id="9" name="TextBox 8">
            <a:extLst>
              <a:ext uri="{FF2B5EF4-FFF2-40B4-BE49-F238E27FC236}">
                <a16:creationId xmlns:a16="http://schemas.microsoft.com/office/drawing/2014/main" id="{F4DE2D6F-709F-2E7A-A84F-77C879138C73}"/>
              </a:ext>
            </a:extLst>
          </p:cNvPr>
          <p:cNvSpPr txBox="1">
            <a:spLocks noChangeArrowheads="1"/>
          </p:cNvSpPr>
          <p:nvPr/>
        </p:nvSpPr>
        <p:spPr bwMode="auto">
          <a:xfrm>
            <a:off x="4059238" y="3911600"/>
            <a:ext cx="1073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400">
                <a:solidFill>
                  <a:srgbClr val="00B050"/>
                </a:solidFill>
              </a:rPr>
              <a:t>appreciating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3431C27C-87EF-B603-4158-E438C5BEE24C}"/>
              </a:ext>
            </a:extLst>
          </p:cNvPr>
          <p:cNvSpPr>
            <a:spLocks noChangeArrowheads="1"/>
          </p:cNvSpPr>
          <p:nvPr/>
        </p:nvSpPr>
        <p:spPr bwMode="auto">
          <a:xfrm>
            <a:off x="2174875" y="1651000"/>
            <a:ext cx="1439863" cy="1439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4578" name="Oval 3">
            <a:extLst>
              <a:ext uri="{FF2B5EF4-FFF2-40B4-BE49-F238E27FC236}">
                <a16:creationId xmlns:a16="http://schemas.microsoft.com/office/drawing/2014/main" id="{88CB8326-65F9-CE95-9290-EBE7A8494948}"/>
              </a:ext>
            </a:extLst>
          </p:cNvPr>
          <p:cNvSpPr>
            <a:spLocks noChangeArrowheads="1"/>
          </p:cNvSpPr>
          <p:nvPr/>
        </p:nvSpPr>
        <p:spPr bwMode="auto">
          <a:xfrm>
            <a:off x="5400675" y="1587500"/>
            <a:ext cx="1566863" cy="15668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4579" name="Oval 4">
            <a:extLst>
              <a:ext uri="{FF2B5EF4-FFF2-40B4-BE49-F238E27FC236}">
                <a16:creationId xmlns:a16="http://schemas.microsoft.com/office/drawing/2014/main" id="{E637B906-3090-44A7-5058-045F348F4741}"/>
              </a:ext>
            </a:extLst>
          </p:cNvPr>
          <p:cNvSpPr>
            <a:spLocks noChangeArrowheads="1"/>
          </p:cNvSpPr>
          <p:nvPr/>
        </p:nvSpPr>
        <p:spPr bwMode="auto">
          <a:xfrm>
            <a:off x="3787775" y="3986213"/>
            <a:ext cx="1566863" cy="15668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3" name="Picture 2">
            <a:extLst>
              <a:ext uri="{FF2B5EF4-FFF2-40B4-BE49-F238E27FC236}">
                <a16:creationId xmlns:a16="http://schemas.microsoft.com/office/drawing/2014/main" id="{897B37BA-58AC-469D-D72E-F3D16D056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888" y="695325"/>
            <a:ext cx="8124825" cy="523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6434" name="Group 2">
            <a:extLst>
              <a:ext uri="{FF2B5EF4-FFF2-40B4-BE49-F238E27FC236}">
                <a16:creationId xmlns:a16="http://schemas.microsoft.com/office/drawing/2014/main" id="{25B34F5C-C377-662F-5BB4-1767B341E6D6}"/>
              </a:ext>
            </a:extLst>
          </p:cNvPr>
          <p:cNvGrpSpPr>
            <a:grpSpLocks/>
          </p:cNvGrpSpPr>
          <p:nvPr/>
        </p:nvGrpSpPr>
        <p:grpSpPr bwMode="auto">
          <a:xfrm>
            <a:off x="4191000" y="384175"/>
            <a:ext cx="1270000" cy="1270000"/>
            <a:chOff x="2480" y="352"/>
            <a:chExt cx="800" cy="800"/>
          </a:xfrm>
        </p:grpSpPr>
        <p:pic>
          <p:nvPicPr>
            <p:cNvPr id="146437" name="Picture 3" descr="Social Ostracism.pdf                                           0005C569Tom's G4                       BBACEF84:">
              <a:extLst>
                <a:ext uri="{FF2B5EF4-FFF2-40B4-BE49-F238E27FC236}">
                  <a16:creationId xmlns:a16="http://schemas.microsoft.com/office/drawing/2014/main" id="{A042C231-254E-23B0-7D52-3F0FEDBE92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6438" name="Line 4">
              <a:extLst>
                <a:ext uri="{FF2B5EF4-FFF2-40B4-BE49-F238E27FC236}">
                  <a16:creationId xmlns:a16="http://schemas.microsoft.com/office/drawing/2014/main" id="{E22BB75A-141C-5B0B-7BFA-1B0F4AD8D639}"/>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6435" name="Text Box 8">
            <a:extLst>
              <a:ext uri="{FF2B5EF4-FFF2-40B4-BE49-F238E27FC236}">
                <a16:creationId xmlns:a16="http://schemas.microsoft.com/office/drawing/2014/main" id="{5266C073-9FE9-0A03-1DE6-60E702DB0B03}"/>
              </a:ext>
            </a:extLst>
          </p:cNvPr>
          <p:cNvSpPr txBox="1">
            <a:spLocks noChangeArrowheads="1"/>
          </p:cNvSpPr>
          <p:nvPr/>
        </p:nvSpPr>
        <p:spPr bwMode="auto">
          <a:xfrm>
            <a:off x="3616325" y="893763"/>
            <a:ext cx="12112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00B050"/>
                </a:solidFill>
              </a:rPr>
              <a:t>acknowledging</a:t>
            </a:r>
          </a:p>
        </p:txBody>
      </p:sp>
      <p:sp>
        <p:nvSpPr>
          <p:cNvPr id="146436" name="Text Box 10">
            <a:extLst>
              <a:ext uri="{FF2B5EF4-FFF2-40B4-BE49-F238E27FC236}">
                <a16:creationId xmlns:a16="http://schemas.microsoft.com/office/drawing/2014/main" id="{47D63B2A-80CA-89B8-DF20-4106E45B8CD0}"/>
              </a:ext>
            </a:extLst>
          </p:cNvPr>
          <p:cNvSpPr txBox="1">
            <a:spLocks noChangeArrowheads="1"/>
          </p:cNvSpPr>
          <p:nvPr/>
        </p:nvSpPr>
        <p:spPr bwMode="auto">
          <a:xfrm>
            <a:off x="4884738" y="893763"/>
            <a:ext cx="1011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00B050"/>
                </a:solidFill>
              </a:rPr>
              <a:t>appreciating</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a:extLst>
              <a:ext uri="{FF2B5EF4-FFF2-40B4-BE49-F238E27FC236}">
                <a16:creationId xmlns:a16="http://schemas.microsoft.com/office/drawing/2014/main" id="{3034EAA5-9070-C25E-6723-B2F9840A3B24}"/>
              </a:ext>
            </a:extLst>
          </p:cNvPr>
          <p:cNvSpPr>
            <a:spLocks noChangeArrowheads="1"/>
          </p:cNvSpPr>
          <p:nvPr/>
        </p:nvSpPr>
        <p:spPr bwMode="auto">
          <a:xfrm>
            <a:off x="2174875" y="2806700"/>
            <a:ext cx="1439863" cy="1439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47458" name="Oval 3">
            <a:extLst>
              <a:ext uri="{FF2B5EF4-FFF2-40B4-BE49-F238E27FC236}">
                <a16:creationId xmlns:a16="http://schemas.microsoft.com/office/drawing/2014/main" id="{90A63038-395A-3ECC-DDD2-20FE3ABE20B8}"/>
              </a:ext>
            </a:extLst>
          </p:cNvPr>
          <p:cNvSpPr>
            <a:spLocks noChangeArrowheads="1"/>
          </p:cNvSpPr>
          <p:nvPr/>
        </p:nvSpPr>
        <p:spPr bwMode="auto">
          <a:xfrm>
            <a:off x="5400675" y="2743200"/>
            <a:ext cx="1566863" cy="15668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47459" name="Group 25">
            <a:extLst>
              <a:ext uri="{FF2B5EF4-FFF2-40B4-BE49-F238E27FC236}">
                <a16:creationId xmlns:a16="http://schemas.microsoft.com/office/drawing/2014/main" id="{223F49FA-31DF-2514-6F34-EA6CE94BD02F}"/>
              </a:ext>
            </a:extLst>
          </p:cNvPr>
          <p:cNvGrpSpPr>
            <a:grpSpLocks/>
          </p:cNvGrpSpPr>
          <p:nvPr/>
        </p:nvGrpSpPr>
        <p:grpSpPr bwMode="auto">
          <a:xfrm rot="-2700000">
            <a:off x="4154488" y="3111500"/>
            <a:ext cx="833437" cy="831850"/>
            <a:chOff x="1280" y="2302"/>
            <a:chExt cx="525" cy="524"/>
          </a:xfrm>
        </p:grpSpPr>
        <p:sp>
          <p:nvSpPr>
            <p:cNvPr id="147487" name="Arc 26">
              <a:extLst>
                <a:ext uri="{FF2B5EF4-FFF2-40B4-BE49-F238E27FC236}">
                  <a16:creationId xmlns:a16="http://schemas.microsoft.com/office/drawing/2014/main" id="{49F9DDDE-CF2E-A03D-2AED-56756A6D41B6}"/>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7488" name="Arc 27">
              <a:extLst>
                <a:ext uri="{FF2B5EF4-FFF2-40B4-BE49-F238E27FC236}">
                  <a16:creationId xmlns:a16="http://schemas.microsoft.com/office/drawing/2014/main" id="{FE3E4496-6B6F-C567-62A0-6CC38EDF2681}"/>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47460" name="Group 38">
            <a:extLst>
              <a:ext uri="{FF2B5EF4-FFF2-40B4-BE49-F238E27FC236}">
                <a16:creationId xmlns:a16="http://schemas.microsoft.com/office/drawing/2014/main" id="{459382DB-CA55-9047-939C-8528DD4B0F27}"/>
              </a:ext>
            </a:extLst>
          </p:cNvPr>
          <p:cNvGrpSpPr>
            <a:grpSpLocks noChangeAspect="1"/>
          </p:cNvGrpSpPr>
          <p:nvPr/>
        </p:nvGrpSpPr>
        <p:grpSpPr bwMode="auto">
          <a:xfrm>
            <a:off x="2301875" y="3054350"/>
            <a:ext cx="1198563" cy="992188"/>
            <a:chOff x="1370" y="649"/>
            <a:chExt cx="3019" cy="2498"/>
          </a:xfrm>
        </p:grpSpPr>
        <p:sp>
          <p:nvSpPr>
            <p:cNvPr id="147475" name="Rectangle 39">
              <a:extLst>
                <a:ext uri="{FF2B5EF4-FFF2-40B4-BE49-F238E27FC236}">
                  <a16:creationId xmlns:a16="http://schemas.microsoft.com/office/drawing/2014/main" id="{D6CB81B4-DB12-8F80-B71A-A1BD113B0277}"/>
                </a:ext>
              </a:extLst>
            </p:cNvPr>
            <p:cNvSpPr>
              <a:spLocks noChangeAspect="1" noChangeArrowheads="1"/>
            </p:cNvSpPr>
            <p:nvPr/>
          </p:nvSpPr>
          <p:spPr bwMode="auto">
            <a:xfrm>
              <a:off x="1370" y="689"/>
              <a:ext cx="907" cy="9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47476" name="Oval 40">
              <a:extLst>
                <a:ext uri="{FF2B5EF4-FFF2-40B4-BE49-F238E27FC236}">
                  <a16:creationId xmlns:a16="http://schemas.microsoft.com/office/drawing/2014/main" id="{02B91273-CF36-1DC8-25BE-67D7842AFD86}"/>
                </a:ext>
              </a:extLst>
            </p:cNvPr>
            <p:cNvSpPr>
              <a:spLocks noChangeAspect="1" noChangeArrowheads="1"/>
            </p:cNvSpPr>
            <p:nvPr/>
          </p:nvSpPr>
          <p:spPr bwMode="auto">
            <a:xfrm>
              <a:off x="3402" y="649"/>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47477" name="Oval 41">
              <a:extLst>
                <a:ext uri="{FF2B5EF4-FFF2-40B4-BE49-F238E27FC236}">
                  <a16:creationId xmlns:a16="http://schemas.microsoft.com/office/drawing/2014/main" id="{6AB3A13A-0627-5DE8-554A-D381C5F45996}"/>
                </a:ext>
              </a:extLst>
            </p:cNvPr>
            <p:cNvSpPr>
              <a:spLocks noChangeAspect="1" noChangeArrowheads="1"/>
            </p:cNvSpPr>
            <p:nvPr/>
          </p:nvSpPr>
          <p:spPr bwMode="auto">
            <a:xfrm>
              <a:off x="2386" y="2160"/>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47478" name="Group 42">
              <a:extLst>
                <a:ext uri="{FF2B5EF4-FFF2-40B4-BE49-F238E27FC236}">
                  <a16:creationId xmlns:a16="http://schemas.microsoft.com/office/drawing/2014/main" id="{BA9D9F20-4CA9-E709-9979-361AF505AB99}"/>
                </a:ext>
              </a:extLst>
            </p:cNvPr>
            <p:cNvGrpSpPr>
              <a:grpSpLocks noChangeAspect="1"/>
            </p:cNvGrpSpPr>
            <p:nvPr/>
          </p:nvGrpSpPr>
          <p:grpSpPr bwMode="auto">
            <a:xfrm>
              <a:off x="1920" y="1738"/>
              <a:ext cx="525" cy="524"/>
              <a:chOff x="1280" y="2302"/>
              <a:chExt cx="525" cy="524"/>
            </a:xfrm>
          </p:grpSpPr>
          <p:sp>
            <p:nvSpPr>
              <p:cNvPr id="147485" name="Arc 43">
                <a:extLst>
                  <a:ext uri="{FF2B5EF4-FFF2-40B4-BE49-F238E27FC236}">
                    <a16:creationId xmlns:a16="http://schemas.microsoft.com/office/drawing/2014/main" id="{C9C00CE1-6C2A-6B9F-2674-C0E45313CBC5}"/>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7486" name="Arc 44">
                <a:extLst>
                  <a:ext uri="{FF2B5EF4-FFF2-40B4-BE49-F238E27FC236}">
                    <a16:creationId xmlns:a16="http://schemas.microsoft.com/office/drawing/2014/main" id="{7009416A-7DE6-4BAE-CE7C-1D2B63D34603}"/>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47479" name="Group 45">
              <a:extLst>
                <a:ext uri="{FF2B5EF4-FFF2-40B4-BE49-F238E27FC236}">
                  <a16:creationId xmlns:a16="http://schemas.microsoft.com/office/drawing/2014/main" id="{113E8840-2DD2-97CD-8B3A-4C017B015DD4}"/>
                </a:ext>
              </a:extLst>
            </p:cNvPr>
            <p:cNvGrpSpPr>
              <a:grpSpLocks noChangeAspect="1"/>
            </p:cNvGrpSpPr>
            <p:nvPr/>
          </p:nvGrpSpPr>
          <p:grpSpPr bwMode="auto">
            <a:xfrm rot="5400000">
              <a:off x="3279" y="1756"/>
              <a:ext cx="525" cy="524"/>
              <a:chOff x="1280" y="2302"/>
              <a:chExt cx="525" cy="524"/>
            </a:xfrm>
          </p:grpSpPr>
          <p:sp>
            <p:nvSpPr>
              <p:cNvPr id="147483" name="Arc 46">
                <a:extLst>
                  <a:ext uri="{FF2B5EF4-FFF2-40B4-BE49-F238E27FC236}">
                    <a16:creationId xmlns:a16="http://schemas.microsoft.com/office/drawing/2014/main" id="{705ADE15-B3EA-C84A-D32A-B6660A234262}"/>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7484" name="Arc 47">
                <a:extLst>
                  <a:ext uri="{FF2B5EF4-FFF2-40B4-BE49-F238E27FC236}">
                    <a16:creationId xmlns:a16="http://schemas.microsoft.com/office/drawing/2014/main" id="{94F92D18-C410-8A26-A919-66614B2EADD2}"/>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47480" name="Group 48">
              <a:extLst>
                <a:ext uri="{FF2B5EF4-FFF2-40B4-BE49-F238E27FC236}">
                  <a16:creationId xmlns:a16="http://schemas.microsoft.com/office/drawing/2014/main" id="{53A69489-BEBB-BBFD-473F-B26C9005058D}"/>
                </a:ext>
              </a:extLst>
            </p:cNvPr>
            <p:cNvGrpSpPr>
              <a:grpSpLocks noChangeAspect="1"/>
            </p:cNvGrpSpPr>
            <p:nvPr/>
          </p:nvGrpSpPr>
          <p:grpSpPr bwMode="auto">
            <a:xfrm rot="-2700000">
              <a:off x="2617" y="881"/>
              <a:ext cx="525" cy="524"/>
              <a:chOff x="1280" y="2302"/>
              <a:chExt cx="525" cy="524"/>
            </a:xfrm>
          </p:grpSpPr>
          <p:sp>
            <p:nvSpPr>
              <p:cNvPr id="147481" name="Arc 49">
                <a:extLst>
                  <a:ext uri="{FF2B5EF4-FFF2-40B4-BE49-F238E27FC236}">
                    <a16:creationId xmlns:a16="http://schemas.microsoft.com/office/drawing/2014/main" id="{6B774F3C-7E46-5806-BC5A-88685A5981D8}"/>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7482" name="Arc 50">
                <a:extLst>
                  <a:ext uri="{FF2B5EF4-FFF2-40B4-BE49-F238E27FC236}">
                    <a16:creationId xmlns:a16="http://schemas.microsoft.com/office/drawing/2014/main" id="{DA63A06E-A918-926E-DF03-F0FFC8A53765}"/>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147461" name="Group 51">
            <a:extLst>
              <a:ext uri="{FF2B5EF4-FFF2-40B4-BE49-F238E27FC236}">
                <a16:creationId xmlns:a16="http://schemas.microsoft.com/office/drawing/2014/main" id="{F689E3E1-637E-FE67-7A46-2A230AC6BBC9}"/>
              </a:ext>
            </a:extLst>
          </p:cNvPr>
          <p:cNvGrpSpPr>
            <a:grpSpLocks noChangeAspect="1"/>
          </p:cNvGrpSpPr>
          <p:nvPr/>
        </p:nvGrpSpPr>
        <p:grpSpPr bwMode="auto">
          <a:xfrm>
            <a:off x="5591175" y="3111500"/>
            <a:ext cx="1198563" cy="992188"/>
            <a:chOff x="1370" y="649"/>
            <a:chExt cx="3019" cy="2498"/>
          </a:xfrm>
        </p:grpSpPr>
        <p:sp>
          <p:nvSpPr>
            <p:cNvPr id="147463" name="Rectangle 52">
              <a:extLst>
                <a:ext uri="{FF2B5EF4-FFF2-40B4-BE49-F238E27FC236}">
                  <a16:creationId xmlns:a16="http://schemas.microsoft.com/office/drawing/2014/main" id="{8823BB60-C753-DFD7-9440-5EC52F577562}"/>
                </a:ext>
              </a:extLst>
            </p:cNvPr>
            <p:cNvSpPr>
              <a:spLocks noChangeAspect="1" noChangeArrowheads="1"/>
            </p:cNvSpPr>
            <p:nvPr/>
          </p:nvSpPr>
          <p:spPr bwMode="auto">
            <a:xfrm>
              <a:off x="1370" y="689"/>
              <a:ext cx="907" cy="9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47464" name="Oval 53">
              <a:extLst>
                <a:ext uri="{FF2B5EF4-FFF2-40B4-BE49-F238E27FC236}">
                  <a16:creationId xmlns:a16="http://schemas.microsoft.com/office/drawing/2014/main" id="{56761EC4-F559-EA81-F391-46A3DFB06E2D}"/>
                </a:ext>
              </a:extLst>
            </p:cNvPr>
            <p:cNvSpPr>
              <a:spLocks noChangeAspect="1" noChangeArrowheads="1"/>
            </p:cNvSpPr>
            <p:nvPr/>
          </p:nvSpPr>
          <p:spPr bwMode="auto">
            <a:xfrm>
              <a:off x="3402" y="649"/>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47465" name="Oval 54">
              <a:extLst>
                <a:ext uri="{FF2B5EF4-FFF2-40B4-BE49-F238E27FC236}">
                  <a16:creationId xmlns:a16="http://schemas.microsoft.com/office/drawing/2014/main" id="{B525223F-B1FC-A2C3-3D0A-A47030040C12}"/>
                </a:ext>
              </a:extLst>
            </p:cNvPr>
            <p:cNvSpPr>
              <a:spLocks noChangeAspect="1" noChangeArrowheads="1"/>
            </p:cNvSpPr>
            <p:nvPr/>
          </p:nvSpPr>
          <p:spPr bwMode="auto">
            <a:xfrm>
              <a:off x="2386" y="2160"/>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47466" name="Group 55">
              <a:extLst>
                <a:ext uri="{FF2B5EF4-FFF2-40B4-BE49-F238E27FC236}">
                  <a16:creationId xmlns:a16="http://schemas.microsoft.com/office/drawing/2014/main" id="{E14E4F2D-E5BE-F84F-7B33-FFD28AA1DD3A}"/>
                </a:ext>
              </a:extLst>
            </p:cNvPr>
            <p:cNvGrpSpPr>
              <a:grpSpLocks noChangeAspect="1"/>
            </p:cNvGrpSpPr>
            <p:nvPr/>
          </p:nvGrpSpPr>
          <p:grpSpPr bwMode="auto">
            <a:xfrm>
              <a:off x="1920" y="1738"/>
              <a:ext cx="525" cy="524"/>
              <a:chOff x="1280" y="2302"/>
              <a:chExt cx="525" cy="524"/>
            </a:xfrm>
          </p:grpSpPr>
          <p:sp>
            <p:nvSpPr>
              <p:cNvPr id="147473" name="Arc 56">
                <a:extLst>
                  <a:ext uri="{FF2B5EF4-FFF2-40B4-BE49-F238E27FC236}">
                    <a16:creationId xmlns:a16="http://schemas.microsoft.com/office/drawing/2014/main" id="{8D59458A-98B2-FA5F-6964-558D6B1093B5}"/>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7474" name="Arc 57">
                <a:extLst>
                  <a:ext uri="{FF2B5EF4-FFF2-40B4-BE49-F238E27FC236}">
                    <a16:creationId xmlns:a16="http://schemas.microsoft.com/office/drawing/2014/main" id="{D46324CA-58C4-D17B-9AF3-BBE84D10EE46}"/>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47467" name="Group 58">
              <a:extLst>
                <a:ext uri="{FF2B5EF4-FFF2-40B4-BE49-F238E27FC236}">
                  <a16:creationId xmlns:a16="http://schemas.microsoft.com/office/drawing/2014/main" id="{5C2E89E2-84E1-4C60-236E-FFD23BB0AA27}"/>
                </a:ext>
              </a:extLst>
            </p:cNvPr>
            <p:cNvGrpSpPr>
              <a:grpSpLocks noChangeAspect="1"/>
            </p:cNvGrpSpPr>
            <p:nvPr/>
          </p:nvGrpSpPr>
          <p:grpSpPr bwMode="auto">
            <a:xfrm rot="5400000">
              <a:off x="3279" y="1756"/>
              <a:ext cx="525" cy="524"/>
              <a:chOff x="1280" y="2302"/>
              <a:chExt cx="525" cy="524"/>
            </a:xfrm>
          </p:grpSpPr>
          <p:sp>
            <p:nvSpPr>
              <p:cNvPr id="147471" name="Arc 59">
                <a:extLst>
                  <a:ext uri="{FF2B5EF4-FFF2-40B4-BE49-F238E27FC236}">
                    <a16:creationId xmlns:a16="http://schemas.microsoft.com/office/drawing/2014/main" id="{60EE1AFB-D01F-9A3E-867D-D1B491CF8ED3}"/>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7472" name="Arc 60">
                <a:extLst>
                  <a:ext uri="{FF2B5EF4-FFF2-40B4-BE49-F238E27FC236}">
                    <a16:creationId xmlns:a16="http://schemas.microsoft.com/office/drawing/2014/main" id="{641F7BAB-1B15-1487-2C2D-96B3DE07DBA3}"/>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47468" name="Group 61">
              <a:extLst>
                <a:ext uri="{FF2B5EF4-FFF2-40B4-BE49-F238E27FC236}">
                  <a16:creationId xmlns:a16="http://schemas.microsoft.com/office/drawing/2014/main" id="{E4A36350-0A1D-71CD-63E4-DF9EFDECE71C}"/>
                </a:ext>
              </a:extLst>
            </p:cNvPr>
            <p:cNvGrpSpPr>
              <a:grpSpLocks noChangeAspect="1"/>
            </p:cNvGrpSpPr>
            <p:nvPr/>
          </p:nvGrpSpPr>
          <p:grpSpPr bwMode="auto">
            <a:xfrm rot="-2700000">
              <a:off x="2617" y="881"/>
              <a:ext cx="525" cy="524"/>
              <a:chOff x="1280" y="2302"/>
              <a:chExt cx="525" cy="524"/>
            </a:xfrm>
          </p:grpSpPr>
          <p:sp>
            <p:nvSpPr>
              <p:cNvPr id="147469" name="Arc 62">
                <a:extLst>
                  <a:ext uri="{FF2B5EF4-FFF2-40B4-BE49-F238E27FC236}">
                    <a16:creationId xmlns:a16="http://schemas.microsoft.com/office/drawing/2014/main" id="{15D183A2-010E-E68D-C818-ABCB171F852E}"/>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7470" name="Arc 63">
                <a:extLst>
                  <a:ext uri="{FF2B5EF4-FFF2-40B4-BE49-F238E27FC236}">
                    <a16:creationId xmlns:a16="http://schemas.microsoft.com/office/drawing/2014/main" id="{CD3EFAB7-F17A-DB79-5633-6BC82715C4DA}"/>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147462" name="Rectangle 80">
            <a:extLst>
              <a:ext uri="{FF2B5EF4-FFF2-40B4-BE49-F238E27FC236}">
                <a16:creationId xmlns:a16="http://schemas.microsoft.com/office/drawing/2014/main" id="{C115DD73-3F76-2B9A-E742-D082E2BB09F4}"/>
              </a:ext>
            </a:extLst>
          </p:cNvPr>
          <p:cNvSpPr>
            <a:spLocks noChangeArrowheads="1"/>
          </p:cNvSpPr>
          <p:nvPr/>
        </p:nvSpPr>
        <p:spPr bwMode="auto">
          <a:xfrm>
            <a:off x="1925638" y="1312863"/>
            <a:ext cx="55324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The HIP could be </a:t>
            </a:r>
            <a:r>
              <a:rPr lang="en-US" altLang="en-US" sz="2400" dirty="0">
                <a:highlight>
                  <a:srgbClr val="FFFF00"/>
                </a:highlight>
              </a:rPr>
              <a:t>stabilized</a:t>
            </a:r>
            <a:r>
              <a:rPr lang="en-US" altLang="en-US" sz="2400" dirty="0"/>
              <a:t> if it operated </a:t>
            </a:r>
          </a:p>
          <a:p>
            <a:pPr algn="ctr">
              <a:spcBef>
                <a:spcPct val="0"/>
              </a:spcBef>
              <a:buFontTx/>
              <a:buNone/>
            </a:pPr>
            <a:r>
              <a:rPr lang="en-US" altLang="en-US" sz="2400" dirty="0">
                <a:highlight>
                  <a:srgbClr val="FFFF00"/>
                </a:highlight>
              </a:rPr>
              <a:t>intra-personally</a:t>
            </a:r>
            <a:r>
              <a:rPr lang="en-US" altLang="en-US" sz="2400" dirty="0"/>
              <a:t> as well as inter-personally</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505" name="Picture 2">
            <a:extLst>
              <a:ext uri="{FF2B5EF4-FFF2-40B4-BE49-F238E27FC236}">
                <a16:creationId xmlns:a16="http://schemas.microsoft.com/office/drawing/2014/main" id="{EEABC1CF-9556-116A-E856-96C1C9D2EB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888" y="695325"/>
            <a:ext cx="8124825" cy="523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9506" name="Group 2">
            <a:extLst>
              <a:ext uri="{FF2B5EF4-FFF2-40B4-BE49-F238E27FC236}">
                <a16:creationId xmlns:a16="http://schemas.microsoft.com/office/drawing/2014/main" id="{C4B75B7A-A2E3-6C5C-0538-AE5422A30D19}"/>
              </a:ext>
            </a:extLst>
          </p:cNvPr>
          <p:cNvGrpSpPr>
            <a:grpSpLocks/>
          </p:cNvGrpSpPr>
          <p:nvPr/>
        </p:nvGrpSpPr>
        <p:grpSpPr bwMode="auto">
          <a:xfrm>
            <a:off x="4191000" y="384175"/>
            <a:ext cx="1270000" cy="1270000"/>
            <a:chOff x="2480" y="352"/>
            <a:chExt cx="800" cy="800"/>
          </a:xfrm>
        </p:grpSpPr>
        <p:pic>
          <p:nvPicPr>
            <p:cNvPr id="149519" name="Picture 3" descr="Social Ostracism.pdf                                           0005C569Tom's G4                       BBACEF84:">
              <a:extLst>
                <a:ext uri="{FF2B5EF4-FFF2-40B4-BE49-F238E27FC236}">
                  <a16:creationId xmlns:a16="http://schemas.microsoft.com/office/drawing/2014/main" id="{106B9A59-1B0B-CA59-9015-B8E7F95054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9520" name="Line 4">
              <a:extLst>
                <a:ext uri="{FF2B5EF4-FFF2-40B4-BE49-F238E27FC236}">
                  <a16:creationId xmlns:a16="http://schemas.microsoft.com/office/drawing/2014/main" id="{5A193D55-917D-EDBD-8C28-7BDCD2EA59A5}"/>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9507" name="Text Box 8">
            <a:extLst>
              <a:ext uri="{FF2B5EF4-FFF2-40B4-BE49-F238E27FC236}">
                <a16:creationId xmlns:a16="http://schemas.microsoft.com/office/drawing/2014/main" id="{8596F6DF-4C5F-D3BD-98E2-A06262D6B9F2}"/>
              </a:ext>
            </a:extLst>
          </p:cNvPr>
          <p:cNvSpPr txBox="1">
            <a:spLocks noChangeArrowheads="1"/>
          </p:cNvSpPr>
          <p:nvPr/>
        </p:nvSpPr>
        <p:spPr bwMode="auto">
          <a:xfrm>
            <a:off x="3616325" y="893763"/>
            <a:ext cx="12112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00B050"/>
                </a:solidFill>
              </a:rPr>
              <a:t>acknowledging</a:t>
            </a:r>
          </a:p>
        </p:txBody>
      </p:sp>
      <p:sp>
        <p:nvSpPr>
          <p:cNvPr id="149508" name="Text Box 10">
            <a:extLst>
              <a:ext uri="{FF2B5EF4-FFF2-40B4-BE49-F238E27FC236}">
                <a16:creationId xmlns:a16="http://schemas.microsoft.com/office/drawing/2014/main" id="{BBF0F509-539D-6682-E576-0406DE196308}"/>
              </a:ext>
            </a:extLst>
          </p:cNvPr>
          <p:cNvSpPr txBox="1">
            <a:spLocks noChangeArrowheads="1"/>
          </p:cNvSpPr>
          <p:nvPr/>
        </p:nvSpPr>
        <p:spPr bwMode="auto">
          <a:xfrm>
            <a:off x="4884738" y="893763"/>
            <a:ext cx="1011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00B050"/>
                </a:solidFill>
              </a:rPr>
              <a:t>appreciating</a:t>
            </a:r>
          </a:p>
        </p:txBody>
      </p:sp>
      <p:grpSp>
        <p:nvGrpSpPr>
          <p:cNvPr id="120837" name="Group 2">
            <a:extLst>
              <a:ext uri="{FF2B5EF4-FFF2-40B4-BE49-F238E27FC236}">
                <a16:creationId xmlns:a16="http://schemas.microsoft.com/office/drawing/2014/main" id="{B75612DE-1D12-85BB-E28E-32D622F273C9}"/>
              </a:ext>
            </a:extLst>
          </p:cNvPr>
          <p:cNvGrpSpPr>
            <a:grpSpLocks/>
          </p:cNvGrpSpPr>
          <p:nvPr/>
        </p:nvGrpSpPr>
        <p:grpSpPr bwMode="auto">
          <a:xfrm>
            <a:off x="6464300" y="1958975"/>
            <a:ext cx="1270000" cy="1270000"/>
            <a:chOff x="2480" y="352"/>
            <a:chExt cx="800" cy="800"/>
          </a:xfrm>
        </p:grpSpPr>
        <p:pic>
          <p:nvPicPr>
            <p:cNvPr id="149517" name="Picture 8" descr="Social Ostracism.pdf                                           0005C569Tom's G4                       BBACEF84:">
              <a:extLst>
                <a:ext uri="{FF2B5EF4-FFF2-40B4-BE49-F238E27FC236}">
                  <a16:creationId xmlns:a16="http://schemas.microsoft.com/office/drawing/2014/main" id="{F754AB72-3E49-F1F9-857A-A5F20ACD18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9518" name="Line 4">
              <a:extLst>
                <a:ext uri="{FF2B5EF4-FFF2-40B4-BE49-F238E27FC236}">
                  <a16:creationId xmlns:a16="http://schemas.microsoft.com/office/drawing/2014/main" id="{4F55EB53-E36D-2077-15BE-7D7A720D5B8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20838" name="Text Box 8">
            <a:extLst>
              <a:ext uri="{FF2B5EF4-FFF2-40B4-BE49-F238E27FC236}">
                <a16:creationId xmlns:a16="http://schemas.microsoft.com/office/drawing/2014/main" id="{0A908B6F-2C83-D934-E8AE-33479EC08826}"/>
              </a:ext>
            </a:extLst>
          </p:cNvPr>
          <p:cNvSpPr txBox="1">
            <a:spLocks noChangeArrowheads="1"/>
          </p:cNvSpPr>
          <p:nvPr/>
        </p:nvSpPr>
        <p:spPr bwMode="auto">
          <a:xfrm>
            <a:off x="5889625" y="2468563"/>
            <a:ext cx="12112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00B050"/>
                </a:solidFill>
              </a:rPr>
              <a:t>acknowledging</a:t>
            </a:r>
          </a:p>
        </p:txBody>
      </p:sp>
      <p:sp>
        <p:nvSpPr>
          <p:cNvPr id="120839" name="Text Box 10">
            <a:extLst>
              <a:ext uri="{FF2B5EF4-FFF2-40B4-BE49-F238E27FC236}">
                <a16:creationId xmlns:a16="http://schemas.microsoft.com/office/drawing/2014/main" id="{0F4A411C-0864-C845-2847-FA7A340FBD08}"/>
              </a:ext>
            </a:extLst>
          </p:cNvPr>
          <p:cNvSpPr txBox="1">
            <a:spLocks noChangeArrowheads="1"/>
          </p:cNvSpPr>
          <p:nvPr/>
        </p:nvSpPr>
        <p:spPr bwMode="auto">
          <a:xfrm>
            <a:off x="7158038" y="2468563"/>
            <a:ext cx="1011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00B050"/>
                </a:solidFill>
              </a:rPr>
              <a:t>appreciating</a:t>
            </a:r>
          </a:p>
        </p:txBody>
      </p:sp>
      <p:grpSp>
        <p:nvGrpSpPr>
          <p:cNvPr id="120840" name="Group 2">
            <a:extLst>
              <a:ext uri="{FF2B5EF4-FFF2-40B4-BE49-F238E27FC236}">
                <a16:creationId xmlns:a16="http://schemas.microsoft.com/office/drawing/2014/main" id="{9D6304A0-8189-5153-2918-49E3B6CE7420}"/>
              </a:ext>
            </a:extLst>
          </p:cNvPr>
          <p:cNvGrpSpPr>
            <a:grpSpLocks/>
          </p:cNvGrpSpPr>
          <p:nvPr/>
        </p:nvGrpSpPr>
        <p:grpSpPr bwMode="auto">
          <a:xfrm>
            <a:off x="1828800" y="1819275"/>
            <a:ext cx="1270000" cy="1270000"/>
            <a:chOff x="2480" y="352"/>
            <a:chExt cx="800" cy="800"/>
          </a:xfrm>
        </p:grpSpPr>
        <p:pic>
          <p:nvPicPr>
            <p:cNvPr id="149515" name="Picture 13" descr="Social Ostracism.pdf                                           0005C569Tom's G4                       BBACEF84:">
              <a:extLst>
                <a:ext uri="{FF2B5EF4-FFF2-40B4-BE49-F238E27FC236}">
                  <a16:creationId xmlns:a16="http://schemas.microsoft.com/office/drawing/2014/main" id="{7630CB43-CAE0-0C20-3E82-DAD72D0228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9516" name="Line 4">
              <a:extLst>
                <a:ext uri="{FF2B5EF4-FFF2-40B4-BE49-F238E27FC236}">
                  <a16:creationId xmlns:a16="http://schemas.microsoft.com/office/drawing/2014/main" id="{A827EA9E-6F34-E695-374B-08673BEAF216}"/>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20841" name="Text Box 8">
            <a:extLst>
              <a:ext uri="{FF2B5EF4-FFF2-40B4-BE49-F238E27FC236}">
                <a16:creationId xmlns:a16="http://schemas.microsoft.com/office/drawing/2014/main" id="{55A2ACBA-3E61-264A-E1C7-EFD7E38FA9D5}"/>
              </a:ext>
            </a:extLst>
          </p:cNvPr>
          <p:cNvSpPr txBox="1">
            <a:spLocks noChangeArrowheads="1"/>
          </p:cNvSpPr>
          <p:nvPr/>
        </p:nvSpPr>
        <p:spPr bwMode="auto">
          <a:xfrm>
            <a:off x="1254125" y="2328863"/>
            <a:ext cx="12112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00B050"/>
                </a:solidFill>
              </a:rPr>
              <a:t>acknowledging</a:t>
            </a:r>
          </a:p>
        </p:txBody>
      </p:sp>
      <p:sp>
        <p:nvSpPr>
          <p:cNvPr id="120842" name="Text Box 10">
            <a:extLst>
              <a:ext uri="{FF2B5EF4-FFF2-40B4-BE49-F238E27FC236}">
                <a16:creationId xmlns:a16="http://schemas.microsoft.com/office/drawing/2014/main" id="{3186D7D7-4C08-CB5E-0E91-BA041242FE59}"/>
              </a:ext>
            </a:extLst>
          </p:cNvPr>
          <p:cNvSpPr txBox="1">
            <a:spLocks noChangeArrowheads="1"/>
          </p:cNvSpPr>
          <p:nvPr/>
        </p:nvSpPr>
        <p:spPr bwMode="auto">
          <a:xfrm>
            <a:off x="2522538" y="2328863"/>
            <a:ext cx="1011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200" b="1">
                <a:solidFill>
                  <a:srgbClr val="00B050"/>
                </a:solidFill>
              </a:rPr>
              <a:t>appreciating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08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084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084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83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08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08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8" grpId="0"/>
      <p:bldP spid="120839" grpId="0"/>
      <p:bldP spid="120841" grpId="0"/>
      <p:bldP spid="120842" grpId="0"/>
    </p:bld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A9583CBA-C2DA-9756-3763-4D893668739A}"/>
              </a:ext>
            </a:extLst>
          </p:cNvPr>
          <p:cNvSpPr>
            <a:spLocks noGrp="1" noChangeArrowheads="1"/>
          </p:cNvSpPr>
          <p:nvPr>
            <p:ph type="body" idx="1"/>
          </p:nvPr>
        </p:nvSpPr>
        <p:spPr>
          <a:xfrm>
            <a:off x="1027113" y="1621841"/>
            <a:ext cx="7570787" cy="4800600"/>
          </a:xfrm>
        </p:spPr>
        <p:txBody>
          <a:bodyPr/>
          <a:lstStyle/>
          <a:p>
            <a:pPr eaLnBrk="1" hangingPunct="1">
              <a:buFontTx/>
              <a:buNone/>
            </a:pPr>
            <a:r>
              <a:rPr lang="en-US" altLang="en-US" sz="2000" dirty="0">
                <a:highlight>
                  <a:srgbClr val="00FFFF"/>
                </a:highlight>
                <a:ea typeface="ＭＳ Ｐゴシック" panose="020B0600070205080204" pitchFamily="34" charset="-128"/>
              </a:rPr>
              <a:t>It assumes relatively ‘normal’ biological functioning of the participants and overlooks limitations in the neuroplasticity of interacting brains.</a:t>
            </a:r>
          </a:p>
          <a:p>
            <a:pPr eaLnBrk="1" hangingPunct="1">
              <a:buFontTx/>
              <a:buNone/>
            </a:pPr>
            <a:r>
              <a:rPr lang="en-US" altLang="en-US" sz="2000" dirty="0">
                <a:ea typeface="ＭＳ Ｐゴシック" panose="020B0600070205080204" pitchFamily="34" charset="-128"/>
              </a:rPr>
              <a:t>The dyadic patterns are very basic and </a:t>
            </a:r>
            <a:r>
              <a:rPr lang="en-US" altLang="en-US" sz="2000" dirty="0">
                <a:highlight>
                  <a:srgbClr val="FFFF00"/>
                </a:highlight>
                <a:ea typeface="ＭＳ Ｐゴシック" panose="020B0600070205080204" pitchFamily="34" charset="-128"/>
              </a:rPr>
              <a:t>cannot begin to encompass the full complexity</a:t>
            </a:r>
            <a:r>
              <a:rPr lang="en-US" altLang="en-US" sz="2000" dirty="0">
                <a:ea typeface="ＭＳ Ｐゴシック" panose="020B0600070205080204" pitchFamily="34" charset="-128"/>
              </a:rPr>
              <a:t> of multi-person family systems </a:t>
            </a:r>
            <a:r>
              <a:rPr lang="en-US" altLang="en-US" sz="2000" dirty="0" err="1">
                <a:ea typeface="ＭＳ Ｐゴシック" panose="020B0600070205080204" pitchFamily="34" charset="-128"/>
              </a:rPr>
              <a:t>eg</a:t>
            </a:r>
            <a:r>
              <a:rPr lang="en-US" altLang="en-US" sz="2000" dirty="0">
                <a:ea typeface="ＭＳ Ｐゴシック" panose="020B0600070205080204" pitchFamily="34" charset="-128"/>
              </a:rPr>
              <a:t> triadic interaction </a:t>
            </a:r>
          </a:p>
          <a:p>
            <a:pPr eaLnBrk="1" hangingPunct="1">
              <a:buFontTx/>
              <a:buNone/>
            </a:pPr>
            <a:r>
              <a:rPr lang="en-US" altLang="en-US" sz="2000" dirty="0">
                <a:ea typeface="ＭＳ Ｐゴシック" panose="020B0600070205080204" pitchFamily="34" charset="-128"/>
              </a:rPr>
              <a:t>To some, the patterns may seem too abstract and intellectual; for others too behavioral, obscuring the significance of emotional dynamics. </a:t>
            </a:r>
          </a:p>
          <a:p>
            <a:pPr eaLnBrk="1" hangingPunct="1">
              <a:buFontTx/>
              <a:buNone/>
            </a:pPr>
            <a:r>
              <a:rPr lang="en-US" altLang="en-US" sz="2000" dirty="0">
                <a:highlight>
                  <a:srgbClr val="FF0000"/>
                </a:highlight>
                <a:ea typeface="ＭＳ Ｐゴシック" panose="020B0600070205080204" pitchFamily="34" charset="-128"/>
              </a:rPr>
              <a:t>The drawings could be interpreted as concrete first order descriptions of interpersonal interaction and promote a drift toward objective ‘truth.’ </a:t>
            </a:r>
          </a:p>
          <a:p>
            <a:pPr eaLnBrk="1" hangingPunct="1">
              <a:buFontTx/>
              <a:buNone/>
            </a:pPr>
            <a:r>
              <a:rPr lang="en-US" altLang="en-US" sz="2000" dirty="0">
                <a:ea typeface="ＭＳ Ｐゴシック" panose="020B0600070205080204" pitchFamily="34" charset="-128"/>
              </a:rPr>
              <a:t>There is a risk for users to become formulaic by applying ‘old’ patterns in their work (using </a:t>
            </a:r>
            <a:r>
              <a:rPr lang="en-US" altLang="en-US" sz="2000" dirty="0">
                <a:highlight>
                  <a:srgbClr val="FF0000"/>
                </a:highlight>
                <a:ea typeface="ＭＳ Ｐゴシック" panose="020B0600070205080204" pitchFamily="34" charset="-128"/>
              </a:rPr>
              <a:t>‘cook book’ IPs vs co-constructing unique IPs</a:t>
            </a:r>
            <a:r>
              <a:rPr lang="en-US" altLang="en-US" sz="2000" dirty="0">
                <a:ea typeface="ＭＳ Ｐゴシック" panose="020B0600070205080204" pitchFamily="34" charset="-128"/>
              </a:rPr>
              <a:t>). </a:t>
            </a:r>
          </a:p>
          <a:p>
            <a:pPr eaLnBrk="1" hangingPunct="1">
              <a:buFontTx/>
              <a:buNone/>
            </a:pPr>
            <a:r>
              <a:rPr lang="en-US" altLang="en-US" sz="2000" dirty="0">
                <a:highlight>
                  <a:srgbClr val="FF0000"/>
                </a:highlight>
                <a:ea typeface="ＭＳ Ｐゴシック" panose="020B0600070205080204" pitchFamily="34" charset="-128"/>
              </a:rPr>
              <a:t>Excess enthusiasm in applying the framework </a:t>
            </a:r>
            <a:r>
              <a:rPr lang="en-US" altLang="en-US" sz="2000" dirty="0">
                <a:ea typeface="ＭＳ Ｐゴシック" panose="020B0600070205080204" pitchFamily="34" charset="-128"/>
              </a:rPr>
              <a:t>could eclipse other useful descriptions of specific situations (the “Law of the Instrument”).</a:t>
            </a:r>
          </a:p>
          <a:p>
            <a:pPr eaLnBrk="1" hangingPunct="1">
              <a:buFontTx/>
              <a:buNone/>
            </a:pPr>
            <a:r>
              <a:rPr lang="en-US" altLang="en-US" sz="2000" dirty="0">
                <a:ea typeface="ＭＳ Ｐゴシック" panose="020B0600070205080204" pitchFamily="34" charset="-128"/>
              </a:rPr>
              <a:t>The </a:t>
            </a:r>
            <a:r>
              <a:rPr lang="en-US" altLang="en-US" sz="2000" dirty="0">
                <a:highlight>
                  <a:srgbClr val="00FFFF"/>
                </a:highlight>
                <a:ea typeface="ＭＳ Ｐゴシック" panose="020B0600070205080204" pitchFamily="34" charset="-128"/>
              </a:rPr>
              <a:t>feminist critique of systems theory</a:t>
            </a:r>
            <a:r>
              <a:rPr lang="en-US" altLang="en-US" sz="2000" dirty="0">
                <a:ea typeface="ＭＳ Ｐゴシック" panose="020B0600070205080204" pitchFamily="34" charset="-128"/>
              </a:rPr>
              <a:t> as unsuitable as a foundation for family therapy (however this issue can be addressed).</a:t>
            </a:r>
          </a:p>
          <a:p>
            <a:pPr eaLnBrk="1" hangingPunct="1">
              <a:buFontTx/>
              <a:buNone/>
            </a:pPr>
            <a:endParaRPr lang="en-US" altLang="en-US" sz="2000" dirty="0">
              <a:ea typeface="ＭＳ Ｐゴシック" panose="020B0600070205080204" pitchFamily="34" charset="-128"/>
            </a:endParaRPr>
          </a:p>
          <a:p>
            <a:pPr eaLnBrk="1" hangingPunct="1">
              <a:buFontTx/>
              <a:buNone/>
            </a:pPr>
            <a:endParaRPr lang="en-US" altLang="en-US" sz="2000" dirty="0">
              <a:ea typeface="ＭＳ Ｐゴシック" panose="020B0600070205080204" pitchFamily="34" charset="-128"/>
            </a:endParaRPr>
          </a:p>
        </p:txBody>
      </p:sp>
      <p:sp>
        <p:nvSpPr>
          <p:cNvPr id="5" name="Rectangle 2">
            <a:extLst>
              <a:ext uri="{FF2B5EF4-FFF2-40B4-BE49-F238E27FC236}">
                <a16:creationId xmlns:a16="http://schemas.microsoft.com/office/drawing/2014/main" id="{A42832DB-3EB9-103C-DF34-4DB09A7DF64F}"/>
              </a:ext>
            </a:extLst>
          </p:cNvPr>
          <p:cNvSpPr txBox="1">
            <a:spLocks noChangeArrowheads="1"/>
          </p:cNvSpPr>
          <p:nvPr/>
        </p:nvSpPr>
        <p:spPr bwMode="auto">
          <a:xfrm>
            <a:off x="655638" y="467729"/>
            <a:ext cx="7772400" cy="914400"/>
          </a:xfrm>
          <a:prstGeom prst="rect">
            <a:avLst/>
          </a:prstGeom>
          <a:noFill/>
          <a:ln w="9525">
            <a:noFill/>
            <a:miter lim="800000"/>
            <a:headEnd/>
            <a:tailEnd/>
          </a:ln>
        </p:spPr>
        <p:txBody>
          <a:bodyPr anchor="ctr"/>
          <a:lstStyle/>
          <a:p>
            <a:pPr algn="ctr" eaLnBrk="1" hangingPunct="1">
              <a:defRPr/>
            </a:pPr>
            <a:r>
              <a:rPr lang="en-US" sz="3200" kern="0" dirty="0">
                <a:solidFill>
                  <a:schemeClr val="tx2"/>
                </a:solidFill>
                <a:latin typeface="+mj-lt"/>
                <a:ea typeface="ＭＳ Ｐゴシック" pitchFamily="4" charset="-128"/>
                <a:cs typeface="ＭＳ Ｐゴシック" pitchFamily="4" charset="-128"/>
              </a:rPr>
              <a:t>Some </a:t>
            </a:r>
            <a:r>
              <a:rPr lang="en-US" sz="3200" kern="0" dirty="0">
                <a:solidFill>
                  <a:schemeClr val="tx2"/>
                </a:solidFill>
                <a:highlight>
                  <a:srgbClr val="FFFF00"/>
                </a:highlight>
                <a:latin typeface="+mj-lt"/>
                <a:ea typeface="ＭＳ Ｐゴシック" pitchFamily="4" charset="-128"/>
                <a:cs typeface="ＭＳ Ｐゴシック" pitchFamily="4" charset="-128"/>
              </a:rPr>
              <a:t>limitations</a:t>
            </a:r>
            <a:r>
              <a:rPr lang="en-US" sz="3200" kern="0" dirty="0">
                <a:solidFill>
                  <a:schemeClr val="tx2"/>
                </a:solidFill>
                <a:latin typeface="+mj-lt"/>
                <a:ea typeface="ＭＳ Ｐゴシック" pitchFamily="4" charset="-128"/>
                <a:cs typeface="ＭＳ Ｐゴシック" pitchFamily="4" charset="-128"/>
              </a:rPr>
              <a:t> of the </a:t>
            </a:r>
            <a:r>
              <a:rPr lang="en-US" sz="3200" kern="0" dirty="0" err="1">
                <a:solidFill>
                  <a:schemeClr val="tx2"/>
                </a:solidFill>
                <a:latin typeface="+mj-lt"/>
                <a:ea typeface="ＭＳ Ｐゴシック" pitchFamily="4" charset="-128"/>
                <a:cs typeface="ＭＳ Ｐゴシック" pitchFamily="4" charset="-128"/>
              </a:rPr>
              <a:t>IPscope</a:t>
            </a:r>
            <a:endParaRPr lang="en-US" sz="3200" kern="0" dirty="0">
              <a:solidFill>
                <a:schemeClr val="tx2"/>
              </a:solidFill>
              <a:latin typeface="+mj-lt"/>
              <a:ea typeface="ＭＳ Ｐゴシック" pitchFamily="4" charset="-128"/>
              <a:cs typeface="ＭＳ Ｐゴシック" pitchFamily="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3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3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39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39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9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3" name="Rectangle 2">
            <a:extLst>
              <a:ext uri="{FF2B5EF4-FFF2-40B4-BE49-F238E27FC236}">
                <a16:creationId xmlns:a16="http://schemas.microsoft.com/office/drawing/2014/main" id="{70E5EE3C-56F7-1CBC-C3D9-204363C25CB7}"/>
              </a:ext>
            </a:extLst>
          </p:cNvPr>
          <p:cNvSpPr>
            <a:spLocks noGrp="1" noChangeArrowheads="1"/>
          </p:cNvSpPr>
          <p:nvPr>
            <p:ph type="title"/>
          </p:nvPr>
        </p:nvSpPr>
        <p:spPr>
          <a:xfrm>
            <a:off x="241300" y="825500"/>
            <a:ext cx="8610600" cy="914400"/>
          </a:xfrm>
        </p:spPr>
        <p:txBody>
          <a:bodyPr/>
          <a:lstStyle/>
          <a:p>
            <a:pPr eaLnBrk="1" hangingPunct="1"/>
            <a:r>
              <a:rPr lang="en-US" altLang="en-US" sz="2800">
                <a:ea typeface="ＭＳ Ｐゴシック" panose="020B0600070205080204" pitchFamily="34" charset="-128"/>
              </a:rPr>
              <a:t>What is the feminist critique of systems theory?</a:t>
            </a:r>
          </a:p>
        </p:txBody>
      </p:sp>
      <p:sp>
        <p:nvSpPr>
          <p:cNvPr id="72707" name="Rectangle 3">
            <a:extLst>
              <a:ext uri="{FF2B5EF4-FFF2-40B4-BE49-F238E27FC236}">
                <a16:creationId xmlns:a16="http://schemas.microsoft.com/office/drawing/2014/main" id="{D049219F-D09A-A8BE-0C5D-E698ED234AA6}"/>
              </a:ext>
            </a:extLst>
          </p:cNvPr>
          <p:cNvSpPr>
            <a:spLocks noGrp="1" noChangeArrowheads="1"/>
          </p:cNvSpPr>
          <p:nvPr>
            <p:ph type="body" idx="1"/>
          </p:nvPr>
        </p:nvSpPr>
        <p:spPr>
          <a:xfrm>
            <a:off x="884238" y="1946275"/>
            <a:ext cx="7323137" cy="4178078"/>
          </a:xfrm>
        </p:spPr>
        <p:txBody>
          <a:bodyPr/>
          <a:lstStyle/>
          <a:p>
            <a:pPr>
              <a:buFontTx/>
              <a:buNone/>
            </a:pPr>
            <a:r>
              <a:rPr lang="en-US" altLang="en-US" sz="2000" dirty="0">
                <a:ea typeface="ＭＳ Ｐゴシック" panose="020B0600070205080204" pitchFamily="34" charset="-128"/>
              </a:rPr>
              <a:t>	The circularity at the core of systemic descriptions of interaction implies </a:t>
            </a:r>
            <a:r>
              <a:rPr lang="en-US" altLang="en-US" sz="2000" dirty="0">
                <a:highlight>
                  <a:srgbClr val="FFFF00"/>
                </a:highlight>
                <a:ea typeface="ＭＳ Ｐゴシック" panose="020B0600070205080204" pitchFamily="34" charset="-128"/>
              </a:rPr>
              <a:t>equal influence and responsibility of the participants </a:t>
            </a:r>
            <a:r>
              <a:rPr lang="en-US" altLang="en-US" sz="2000" dirty="0">
                <a:ea typeface="ＭＳ Ｐゴシック" panose="020B0600070205080204" pitchFamily="34" charset="-128"/>
              </a:rPr>
              <a:t>in generating and maintaining pathologizing patterns of interaction. </a:t>
            </a:r>
          </a:p>
          <a:p>
            <a:pPr eaLnBrk="1" hangingPunct="1">
              <a:buFontTx/>
              <a:buNone/>
            </a:pPr>
            <a:endParaRPr lang="en-US" altLang="en-US" sz="2000" dirty="0">
              <a:ea typeface="ＭＳ Ｐゴシック" panose="020B0600070205080204" pitchFamily="34" charset="-128"/>
            </a:endParaRPr>
          </a:p>
          <a:p>
            <a:pPr>
              <a:buFontTx/>
              <a:buNone/>
            </a:pPr>
            <a:r>
              <a:rPr lang="en-US" altLang="en-US" sz="2000" dirty="0">
                <a:ea typeface="ＭＳ Ｐゴシック" panose="020B0600070205080204" pitchFamily="34" charset="-128"/>
              </a:rPr>
              <a:t>	The assumption of equal influence obscures real </a:t>
            </a:r>
            <a:r>
              <a:rPr lang="en-US" altLang="en-US" sz="2000" dirty="0">
                <a:highlight>
                  <a:srgbClr val="FFFF00"/>
                </a:highlight>
                <a:ea typeface="ＭＳ Ｐゴシック" panose="020B0600070205080204" pitchFamily="34" charset="-128"/>
              </a:rPr>
              <a:t>differences in power</a:t>
            </a:r>
            <a:r>
              <a:rPr lang="en-US" altLang="en-US" sz="2000" dirty="0">
                <a:ea typeface="ＭＳ Ｐゴシック" panose="020B0600070205080204" pitchFamily="34" charset="-128"/>
              </a:rPr>
              <a:t> between males and females that perpetuates conditions for the gender injustices that arise from such power differentials.</a:t>
            </a:r>
          </a:p>
          <a:p>
            <a:pPr>
              <a:buFontTx/>
              <a:buNone/>
            </a:pPr>
            <a:endParaRPr lang="en-US" altLang="en-US" sz="2000" dirty="0">
              <a:ea typeface="ＭＳ Ｐゴシック" panose="020B0600070205080204" pitchFamily="34" charset="-128"/>
            </a:endParaRPr>
          </a:p>
          <a:p>
            <a:pPr>
              <a:buFontTx/>
              <a:buNone/>
            </a:pPr>
            <a:r>
              <a:rPr lang="en-US" altLang="en-US" sz="2000" dirty="0">
                <a:ea typeface="ＭＳ Ｐゴシック" panose="020B0600070205080204" pitchFamily="34" charset="-128"/>
              </a:rPr>
              <a:t>	Thus, </a:t>
            </a:r>
            <a:r>
              <a:rPr lang="en-US" altLang="en-US" sz="2000" dirty="0">
                <a:highlight>
                  <a:srgbClr val="FF0000"/>
                </a:highlight>
                <a:ea typeface="ＭＳ Ｐゴシック" panose="020B0600070205080204" pitchFamily="34" charset="-128"/>
              </a:rPr>
              <a:t>the use of systems theory to explain relationships in family systems could support this assumption of equal power </a:t>
            </a:r>
            <a:r>
              <a:rPr lang="en-US" altLang="en-US" sz="2000" dirty="0">
                <a:ea typeface="ＭＳ Ｐゴシック" panose="020B0600070205080204" pitchFamily="34" charset="-128"/>
              </a:rPr>
              <a:t>and inadvertently enable continuing gender injustices.</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2577" name="Group 2">
            <a:extLst>
              <a:ext uri="{FF2B5EF4-FFF2-40B4-BE49-F238E27FC236}">
                <a16:creationId xmlns:a16="http://schemas.microsoft.com/office/drawing/2014/main" id="{95204667-F876-30F3-1E7F-974C25D69018}"/>
              </a:ext>
            </a:extLst>
          </p:cNvPr>
          <p:cNvGrpSpPr>
            <a:grpSpLocks/>
          </p:cNvGrpSpPr>
          <p:nvPr/>
        </p:nvGrpSpPr>
        <p:grpSpPr bwMode="auto">
          <a:xfrm>
            <a:off x="3449638" y="531813"/>
            <a:ext cx="2259012" cy="2259012"/>
            <a:chOff x="2480" y="352"/>
            <a:chExt cx="800" cy="800"/>
          </a:xfrm>
        </p:grpSpPr>
        <p:pic>
          <p:nvPicPr>
            <p:cNvPr id="152585" name="Picture 3" descr="Social Ostracism.pdf                                           0005C569Tom's G4                       BBACEF84:">
              <a:extLst>
                <a:ext uri="{FF2B5EF4-FFF2-40B4-BE49-F238E27FC236}">
                  <a16:creationId xmlns:a16="http://schemas.microsoft.com/office/drawing/2014/main" id="{1C6C4C67-8B0E-88ED-1218-BF522685EB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2586" name="Line 4">
              <a:extLst>
                <a:ext uri="{FF2B5EF4-FFF2-40B4-BE49-F238E27FC236}">
                  <a16:creationId xmlns:a16="http://schemas.microsoft.com/office/drawing/2014/main" id="{B08F94B8-63D6-3B9D-40C7-7D6A1910914F}"/>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2578" name="TextBox 16">
            <a:extLst>
              <a:ext uri="{FF2B5EF4-FFF2-40B4-BE49-F238E27FC236}">
                <a16:creationId xmlns:a16="http://schemas.microsoft.com/office/drawing/2014/main" id="{C5F9D76F-C006-325C-1F79-EDA186C01C7C}"/>
              </a:ext>
            </a:extLst>
          </p:cNvPr>
          <p:cNvSpPr txBox="1">
            <a:spLocks noChangeArrowheads="1"/>
          </p:cNvSpPr>
          <p:nvPr/>
        </p:nvSpPr>
        <p:spPr bwMode="auto">
          <a:xfrm>
            <a:off x="2921000" y="1435100"/>
            <a:ext cx="1171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b="1"/>
              <a:t>criticizing</a:t>
            </a:r>
          </a:p>
        </p:txBody>
      </p:sp>
      <p:sp>
        <p:nvSpPr>
          <p:cNvPr id="152579" name="TextBox 17">
            <a:extLst>
              <a:ext uri="{FF2B5EF4-FFF2-40B4-BE49-F238E27FC236}">
                <a16:creationId xmlns:a16="http://schemas.microsoft.com/office/drawing/2014/main" id="{8381FDF3-9E64-86A8-5B0A-53AC0F2DE1F7}"/>
              </a:ext>
            </a:extLst>
          </p:cNvPr>
          <p:cNvSpPr txBox="1">
            <a:spLocks noChangeArrowheads="1"/>
          </p:cNvSpPr>
          <p:nvPr/>
        </p:nvSpPr>
        <p:spPr bwMode="auto">
          <a:xfrm>
            <a:off x="4919663" y="1435100"/>
            <a:ext cx="1158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b="1"/>
              <a:t>defending</a:t>
            </a:r>
          </a:p>
        </p:txBody>
      </p:sp>
      <p:grpSp>
        <p:nvGrpSpPr>
          <p:cNvPr id="145412" name="Group 2">
            <a:extLst>
              <a:ext uri="{FF2B5EF4-FFF2-40B4-BE49-F238E27FC236}">
                <a16:creationId xmlns:a16="http://schemas.microsoft.com/office/drawing/2014/main" id="{EE41BCD4-904C-AA8C-C00A-D9729CABA57E}"/>
              </a:ext>
            </a:extLst>
          </p:cNvPr>
          <p:cNvGrpSpPr>
            <a:grpSpLocks/>
          </p:cNvGrpSpPr>
          <p:nvPr/>
        </p:nvGrpSpPr>
        <p:grpSpPr bwMode="auto">
          <a:xfrm>
            <a:off x="3484563" y="3598863"/>
            <a:ext cx="2401887" cy="2249487"/>
            <a:chOff x="2123" y="1451"/>
            <a:chExt cx="1513" cy="1417"/>
          </a:xfrm>
        </p:grpSpPr>
        <p:pic>
          <p:nvPicPr>
            <p:cNvPr id="152583" name="Picture 3">
              <a:extLst>
                <a:ext uri="{FF2B5EF4-FFF2-40B4-BE49-F238E27FC236}">
                  <a16:creationId xmlns:a16="http://schemas.microsoft.com/office/drawing/2014/main" id="{50E4F34C-254E-4D22-3D18-E750998B6A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2584" name="Line 4">
              <a:extLst>
                <a:ext uri="{FF2B5EF4-FFF2-40B4-BE49-F238E27FC236}">
                  <a16:creationId xmlns:a16="http://schemas.microsoft.com/office/drawing/2014/main" id="{A1094442-8803-EB5C-F115-3FEE07704C3C}"/>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5413" name="Text Box 5">
            <a:extLst>
              <a:ext uri="{FF2B5EF4-FFF2-40B4-BE49-F238E27FC236}">
                <a16:creationId xmlns:a16="http://schemas.microsoft.com/office/drawing/2014/main" id="{E1ECAB22-0293-8F1F-1CDD-500A7F813A73}"/>
              </a:ext>
            </a:extLst>
          </p:cNvPr>
          <p:cNvSpPr txBox="1">
            <a:spLocks noChangeArrowheads="1"/>
          </p:cNvSpPr>
          <p:nvPr/>
        </p:nvSpPr>
        <p:spPr bwMode="auto">
          <a:xfrm>
            <a:off x="3959225" y="3251200"/>
            <a:ext cx="1368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criticizing</a:t>
            </a:r>
          </a:p>
        </p:txBody>
      </p:sp>
      <p:sp>
        <p:nvSpPr>
          <p:cNvPr id="145414" name="Text Box 5">
            <a:extLst>
              <a:ext uri="{FF2B5EF4-FFF2-40B4-BE49-F238E27FC236}">
                <a16:creationId xmlns:a16="http://schemas.microsoft.com/office/drawing/2014/main" id="{6E1FD6E0-71F4-69EB-63A9-E67134F3EF77}"/>
              </a:ext>
            </a:extLst>
          </p:cNvPr>
          <p:cNvSpPr txBox="1">
            <a:spLocks noChangeArrowheads="1"/>
          </p:cNvSpPr>
          <p:nvPr/>
        </p:nvSpPr>
        <p:spPr bwMode="auto">
          <a:xfrm>
            <a:off x="3959225" y="5803900"/>
            <a:ext cx="1368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defending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54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54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5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3" grpId="0"/>
      <p:bldP spid="145414"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01" name="Group 2">
            <a:extLst>
              <a:ext uri="{FF2B5EF4-FFF2-40B4-BE49-F238E27FC236}">
                <a16:creationId xmlns:a16="http://schemas.microsoft.com/office/drawing/2014/main" id="{5FD7F3BB-39C5-B475-1327-21BE067DF567}"/>
              </a:ext>
            </a:extLst>
          </p:cNvPr>
          <p:cNvGrpSpPr>
            <a:grpSpLocks/>
          </p:cNvGrpSpPr>
          <p:nvPr/>
        </p:nvGrpSpPr>
        <p:grpSpPr bwMode="auto">
          <a:xfrm>
            <a:off x="3449638" y="531813"/>
            <a:ext cx="2259012" cy="2259012"/>
            <a:chOff x="2480" y="352"/>
            <a:chExt cx="800" cy="800"/>
          </a:xfrm>
        </p:grpSpPr>
        <p:pic>
          <p:nvPicPr>
            <p:cNvPr id="153609" name="Picture 3" descr="Social Ostracism.pdf                                           0005C569Tom's G4                       BBACEF84:">
              <a:extLst>
                <a:ext uri="{FF2B5EF4-FFF2-40B4-BE49-F238E27FC236}">
                  <a16:creationId xmlns:a16="http://schemas.microsoft.com/office/drawing/2014/main" id="{B45780DE-D51D-1B53-95DC-51CB827F10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10" name="Line 4">
              <a:extLst>
                <a:ext uri="{FF2B5EF4-FFF2-40B4-BE49-F238E27FC236}">
                  <a16:creationId xmlns:a16="http://schemas.microsoft.com/office/drawing/2014/main" id="{A0E25979-9DC3-1BF1-2E21-FC14282FCFA5}"/>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3602" name="TextBox 16">
            <a:extLst>
              <a:ext uri="{FF2B5EF4-FFF2-40B4-BE49-F238E27FC236}">
                <a16:creationId xmlns:a16="http://schemas.microsoft.com/office/drawing/2014/main" id="{49F46FFA-2CE9-274B-D367-555E0662E7F5}"/>
              </a:ext>
            </a:extLst>
          </p:cNvPr>
          <p:cNvSpPr txBox="1">
            <a:spLocks noChangeArrowheads="1"/>
          </p:cNvSpPr>
          <p:nvPr/>
        </p:nvSpPr>
        <p:spPr bwMode="auto">
          <a:xfrm>
            <a:off x="2527300" y="1485900"/>
            <a:ext cx="1941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b="1" dirty="0">
                <a:highlight>
                  <a:srgbClr val="FFFF00"/>
                </a:highlight>
              </a:rPr>
              <a:t>blaming</a:t>
            </a:r>
            <a:r>
              <a:rPr lang="en-US" altLang="en-US" sz="1800" b="1" dirty="0"/>
              <a:t> the other</a:t>
            </a:r>
          </a:p>
        </p:txBody>
      </p:sp>
      <p:sp>
        <p:nvSpPr>
          <p:cNvPr id="153603" name="TextBox 17">
            <a:extLst>
              <a:ext uri="{FF2B5EF4-FFF2-40B4-BE49-F238E27FC236}">
                <a16:creationId xmlns:a16="http://schemas.microsoft.com/office/drawing/2014/main" id="{2C9C6592-65EF-2DA1-0BB6-356FE7C04B75}"/>
              </a:ext>
            </a:extLst>
          </p:cNvPr>
          <p:cNvSpPr txBox="1">
            <a:spLocks noChangeArrowheads="1"/>
          </p:cNvSpPr>
          <p:nvPr/>
        </p:nvSpPr>
        <p:spPr bwMode="auto">
          <a:xfrm>
            <a:off x="4957763" y="1498600"/>
            <a:ext cx="1762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b="1"/>
              <a:t>blaming the self</a:t>
            </a:r>
          </a:p>
        </p:txBody>
      </p:sp>
      <p:grpSp>
        <p:nvGrpSpPr>
          <p:cNvPr id="147460" name="Group 2">
            <a:extLst>
              <a:ext uri="{FF2B5EF4-FFF2-40B4-BE49-F238E27FC236}">
                <a16:creationId xmlns:a16="http://schemas.microsoft.com/office/drawing/2014/main" id="{543A8DF8-DE00-C144-347E-159F0D97C064}"/>
              </a:ext>
            </a:extLst>
          </p:cNvPr>
          <p:cNvGrpSpPr>
            <a:grpSpLocks/>
          </p:cNvGrpSpPr>
          <p:nvPr/>
        </p:nvGrpSpPr>
        <p:grpSpPr bwMode="auto">
          <a:xfrm>
            <a:off x="3484563" y="3598863"/>
            <a:ext cx="2401887" cy="2249487"/>
            <a:chOff x="2123" y="1451"/>
            <a:chExt cx="1513" cy="1417"/>
          </a:xfrm>
        </p:grpSpPr>
        <p:pic>
          <p:nvPicPr>
            <p:cNvPr id="153607" name="Picture 3">
              <a:extLst>
                <a:ext uri="{FF2B5EF4-FFF2-40B4-BE49-F238E27FC236}">
                  <a16:creationId xmlns:a16="http://schemas.microsoft.com/office/drawing/2014/main" id="{0905B4B5-E2B7-41FE-8B1A-C690271FEF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08" name="Line 4">
              <a:extLst>
                <a:ext uri="{FF2B5EF4-FFF2-40B4-BE49-F238E27FC236}">
                  <a16:creationId xmlns:a16="http://schemas.microsoft.com/office/drawing/2014/main" id="{69BF16B7-24C4-3309-0ECF-4253646701D6}"/>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7461" name="Text Box 5">
            <a:extLst>
              <a:ext uri="{FF2B5EF4-FFF2-40B4-BE49-F238E27FC236}">
                <a16:creationId xmlns:a16="http://schemas.microsoft.com/office/drawing/2014/main" id="{F8A00C48-7CBB-29E6-6918-5AE48261DF46}"/>
              </a:ext>
            </a:extLst>
          </p:cNvPr>
          <p:cNvSpPr txBox="1">
            <a:spLocks noChangeArrowheads="1"/>
          </p:cNvSpPr>
          <p:nvPr/>
        </p:nvSpPr>
        <p:spPr bwMode="auto">
          <a:xfrm>
            <a:off x="3565525" y="3251200"/>
            <a:ext cx="2136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blaming the other</a:t>
            </a:r>
          </a:p>
        </p:txBody>
      </p:sp>
      <p:sp>
        <p:nvSpPr>
          <p:cNvPr id="147462" name="Text Box 5">
            <a:extLst>
              <a:ext uri="{FF2B5EF4-FFF2-40B4-BE49-F238E27FC236}">
                <a16:creationId xmlns:a16="http://schemas.microsoft.com/office/drawing/2014/main" id="{90C48E1F-CEF2-3A9E-0601-4DCFAFD7B230}"/>
              </a:ext>
            </a:extLst>
          </p:cNvPr>
          <p:cNvSpPr txBox="1">
            <a:spLocks noChangeArrowheads="1"/>
          </p:cNvSpPr>
          <p:nvPr/>
        </p:nvSpPr>
        <p:spPr bwMode="auto">
          <a:xfrm>
            <a:off x="3844925" y="5829300"/>
            <a:ext cx="1768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blaming the self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746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7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1" grpId="0"/>
      <p:bldP spid="147462" grpId="0"/>
    </p:bld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0E74579B-7F5C-84E6-2EE8-83FDC6B5F84F}"/>
              </a:ext>
            </a:extLst>
          </p:cNvPr>
          <p:cNvSpPr>
            <a:spLocks noGrp="1" noChangeArrowheads="1"/>
          </p:cNvSpPr>
          <p:nvPr>
            <p:ph type="title"/>
          </p:nvPr>
        </p:nvSpPr>
        <p:spPr>
          <a:xfrm>
            <a:off x="241300" y="393700"/>
            <a:ext cx="8610600" cy="914400"/>
          </a:xfrm>
        </p:spPr>
        <p:txBody>
          <a:bodyPr/>
          <a:lstStyle/>
          <a:p>
            <a:pPr eaLnBrk="1" hangingPunct="1"/>
            <a:r>
              <a:rPr lang="en-US" altLang="en-US" sz="2800" dirty="0">
                <a:ea typeface="ＭＳ Ｐゴシック" panose="020B0600070205080204" pitchFamily="34" charset="-128"/>
              </a:rPr>
              <a:t>What are some advantages in </a:t>
            </a:r>
            <a:r>
              <a:rPr lang="en-US" altLang="en-US" sz="2800" dirty="0">
                <a:highlight>
                  <a:srgbClr val="FFFF00"/>
                </a:highlight>
                <a:ea typeface="ＭＳ Ｐゴシック" panose="020B0600070205080204" pitchFamily="34" charset="-128"/>
              </a:rPr>
              <a:t>drawing IPs vertically</a:t>
            </a:r>
            <a:r>
              <a:rPr lang="en-US" altLang="en-US" sz="2800" dirty="0">
                <a:ea typeface="ＭＳ Ｐゴシック" panose="020B0600070205080204" pitchFamily="34" charset="-128"/>
              </a:rPr>
              <a:t>?</a:t>
            </a:r>
          </a:p>
        </p:txBody>
      </p:sp>
      <p:sp>
        <p:nvSpPr>
          <p:cNvPr id="72707" name="Rectangle 3">
            <a:extLst>
              <a:ext uri="{FF2B5EF4-FFF2-40B4-BE49-F238E27FC236}">
                <a16:creationId xmlns:a16="http://schemas.microsoft.com/office/drawing/2014/main" id="{586AE175-CD15-AB55-DB73-407160F9CA4E}"/>
              </a:ext>
            </a:extLst>
          </p:cNvPr>
          <p:cNvSpPr>
            <a:spLocks noGrp="1" noChangeArrowheads="1"/>
          </p:cNvSpPr>
          <p:nvPr>
            <p:ph type="body" idx="1"/>
          </p:nvPr>
        </p:nvSpPr>
        <p:spPr>
          <a:xfrm>
            <a:off x="762000" y="1533525"/>
            <a:ext cx="7480300" cy="5218149"/>
          </a:xfrm>
        </p:spPr>
        <p:txBody>
          <a:bodyPr/>
          <a:lstStyle/>
          <a:p>
            <a:pPr>
              <a:buFontTx/>
              <a:buNone/>
            </a:pPr>
            <a:r>
              <a:rPr lang="en-US" altLang="en-US" sz="2000" dirty="0">
                <a:ea typeface="ＭＳ Ｐゴシック" panose="020B0600070205080204" pitchFamily="34" charset="-128"/>
              </a:rPr>
              <a:t>	The </a:t>
            </a:r>
            <a:r>
              <a:rPr lang="en-US" altLang="en-US" sz="2000" dirty="0">
                <a:highlight>
                  <a:srgbClr val="FFFF00"/>
                </a:highlight>
                <a:ea typeface="ＭＳ Ｐゴシック" panose="020B0600070205080204" pitchFamily="34" charset="-128"/>
              </a:rPr>
              <a:t>power differential between </a:t>
            </a:r>
            <a:r>
              <a:rPr lang="en-US" altLang="en-US" sz="2000" dirty="0">
                <a:ea typeface="ＭＳ Ｐゴシック" panose="020B0600070205080204" pitchFamily="34" charset="-128"/>
              </a:rPr>
              <a:t>the participant </a:t>
            </a:r>
            <a:r>
              <a:rPr lang="en-US" altLang="en-US" sz="2000" dirty="0">
                <a:highlight>
                  <a:srgbClr val="00FF00"/>
                </a:highlight>
                <a:ea typeface="ＭＳ Ｐゴシック" panose="020B0600070205080204" pitchFamily="34" charset="-128"/>
              </a:rPr>
              <a:t>behaviors</a:t>
            </a:r>
            <a:r>
              <a:rPr lang="en-US" altLang="en-US" sz="2000" dirty="0">
                <a:ea typeface="ＭＳ Ｐゴシック" panose="020B0600070205080204" pitchFamily="34" charset="-128"/>
              </a:rPr>
              <a:t> is disclosed and becomes more apparent. </a:t>
            </a:r>
          </a:p>
          <a:p>
            <a:pPr eaLnBrk="1" hangingPunct="1">
              <a:buFontTx/>
              <a:buNone/>
            </a:pPr>
            <a:endParaRPr lang="en-US" altLang="en-US" sz="2000" dirty="0">
              <a:ea typeface="ＭＳ Ｐゴシック" panose="020B0600070205080204" pitchFamily="34" charset="-128"/>
            </a:endParaRPr>
          </a:p>
          <a:p>
            <a:pPr>
              <a:buFontTx/>
              <a:buNone/>
            </a:pPr>
            <a:r>
              <a:rPr lang="en-US" altLang="en-US" sz="2000" dirty="0">
                <a:ea typeface="ＭＳ Ｐゴシック" panose="020B0600070205080204" pitchFamily="34" charset="-128"/>
              </a:rPr>
              <a:t>	With WIPs (including HIPs and TIPs) the </a:t>
            </a:r>
            <a:r>
              <a:rPr lang="en-US" altLang="en-US" sz="2000" dirty="0">
                <a:highlight>
                  <a:srgbClr val="FFFF00"/>
                </a:highlight>
                <a:ea typeface="ＭＳ Ｐゴシック" panose="020B0600070205080204" pitchFamily="34" charset="-128"/>
              </a:rPr>
              <a:t>opportunity to take initiative </a:t>
            </a:r>
            <a:r>
              <a:rPr lang="en-US" altLang="en-US" sz="2000" dirty="0">
                <a:ea typeface="ＭＳ Ｐゴシック" panose="020B0600070205080204" pitchFamily="34" charset="-128"/>
              </a:rPr>
              <a:t>and exercise more influence for constructive developments is highlighted.</a:t>
            </a:r>
          </a:p>
          <a:p>
            <a:pPr>
              <a:buFontTx/>
              <a:buNone/>
            </a:pPr>
            <a:endParaRPr lang="en-US" altLang="en-US" sz="2000" dirty="0">
              <a:ea typeface="ＭＳ Ｐゴシック" panose="020B0600070205080204" pitchFamily="34" charset="-128"/>
            </a:endParaRPr>
          </a:p>
          <a:p>
            <a:pPr>
              <a:buFontTx/>
              <a:buNone/>
            </a:pPr>
            <a:r>
              <a:rPr lang="en-US" altLang="en-US" sz="2000" dirty="0">
                <a:ea typeface="ＭＳ Ｐゴシック" panose="020B0600070205080204" pitchFamily="34" charset="-128"/>
              </a:rPr>
              <a:t>	With PIPs the hierarchy suggests a </a:t>
            </a:r>
            <a:r>
              <a:rPr lang="en-US" altLang="en-US" sz="2000" dirty="0">
                <a:highlight>
                  <a:srgbClr val="FFFF00"/>
                </a:highlight>
                <a:ea typeface="ＭＳ Ｐゴシック" panose="020B0600070205080204" pitchFamily="34" charset="-128"/>
              </a:rPr>
              <a:t>preferred point of entry </a:t>
            </a:r>
            <a:r>
              <a:rPr lang="en-US" altLang="en-US" sz="2000" dirty="0">
                <a:ea typeface="ＭＳ Ｐゴシック" panose="020B0600070205080204" pitchFamily="34" charset="-128"/>
              </a:rPr>
              <a:t>for therapist initiatives to begin deconstructing a PIP, namely with the </a:t>
            </a:r>
            <a:r>
              <a:rPr lang="en-US" altLang="en-US" sz="2000" dirty="0">
                <a:highlight>
                  <a:srgbClr val="FFFF00"/>
                </a:highlight>
                <a:ea typeface="ＭＳ Ｐゴシック" panose="020B0600070205080204" pitchFamily="34" charset="-128"/>
              </a:rPr>
              <a:t>dominant behavioral component</a:t>
            </a:r>
            <a:r>
              <a:rPr lang="en-US" altLang="en-US" sz="2000" dirty="0">
                <a:ea typeface="ＭＳ Ｐゴシック" panose="020B0600070205080204" pitchFamily="34" charset="-128"/>
              </a:rPr>
              <a:t> of the pattern.</a:t>
            </a:r>
          </a:p>
          <a:p>
            <a:pPr>
              <a:buFontTx/>
              <a:buNone/>
            </a:pPr>
            <a:endParaRPr lang="en-US" altLang="en-US" sz="2000" dirty="0">
              <a:ea typeface="ＭＳ Ｐゴシック" panose="020B0600070205080204" pitchFamily="34" charset="-128"/>
            </a:endParaRPr>
          </a:p>
          <a:p>
            <a:pPr>
              <a:buFontTx/>
              <a:buNone/>
            </a:pPr>
            <a:r>
              <a:rPr lang="en-US" altLang="en-US" sz="2000" dirty="0">
                <a:ea typeface="ＭＳ Ｐゴシック" panose="020B0600070205080204" pitchFamily="34" charset="-128"/>
              </a:rPr>
              <a:t>	Efforts by the </a:t>
            </a:r>
            <a:r>
              <a:rPr lang="en-US" altLang="en-US" sz="2000" dirty="0">
                <a:highlight>
                  <a:srgbClr val="FFFF00"/>
                </a:highlight>
                <a:ea typeface="ＭＳ Ｐゴシック" panose="020B0600070205080204" pitchFamily="34" charset="-128"/>
              </a:rPr>
              <a:t>disadvantaged party </a:t>
            </a:r>
            <a:r>
              <a:rPr lang="en-US" altLang="en-US" sz="2000" dirty="0">
                <a:ea typeface="ＭＳ Ｐゴシック" panose="020B0600070205080204" pitchFamily="34" charset="-128"/>
              </a:rPr>
              <a:t>to unilaterally implement change in the pattern may trigger escalation of the PIP, especially when the dominant position confers some gains to the </a:t>
            </a:r>
            <a:r>
              <a:rPr lang="en-US" altLang="en-US" sz="2000" dirty="0">
                <a:highlight>
                  <a:srgbClr val="FFFF00"/>
                </a:highlight>
                <a:ea typeface="ＭＳ Ｐゴシック" panose="020B0600070205080204" pitchFamily="34" charset="-128"/>
              </a:rPr>
              <a:t>privileged party </a:t>
            </a:r>
            <a:r>
              <a:rPr lang="en-US" altLang="en-US" sz="2000" dirty="0">
                <a:ea typeface="ＭＳ Ｐゴシック" panose="020B0600070205080204" pitchFamily="34" charset="-128"/>
              </a:rPr>
              <a:t>in the interaction. </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7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5649" name="Group 2">
            <a:extLst>
              <a:ext uri="{FF2B5EF4-FFF2-40B4-BE49-F238E27FC236}">
                <a16:creationId xmlns:a16="http://schemas.microsoft.com/office/drawing/2014/main" id="{9E315468-43A7-BEE1-8E5B-D75E4D7AE12D}"/>
              </a:ext>
            </a:extLst>
          </p:cNvPr>
          <p:cNvGrpSpPr>
            <a:grpSpLocks/>
          </p:cNvGrpSpPr>
          <p:nvPr/>
        </p:nvGrpSpPr>
        <p:grpSpPr bwMode="auto">
          <a:xfrm>
            <a:off x="3319463" y="2620963"/>
            <a:ext cx="2401887" cy="2249487"/>
            <a:chOff x="2123" y="1451"/>
            <a:chExt cx="1513" cy="1417"/>
          </a:xfrm>
        </p:grpSpPr>
        <p:pic>
          <p:nvPicPr>
            <p:cNvPr id="155653" name="Picture 3">
              <a:extLst>
                <a:ext uri="{FF2B5EF4-FFF2-40B4-BE49-F238E27FC236}">
                  <a16:creationId xmlns:a16="http://schemas.microsoft.com/office/drawing/2014/main" id="{BBE7D2ED-0D1D-3477-08FA-0A95D65B55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5654" name="Line 4">
              <a:extLst>
                <a:ext uri="{FF2B5EF4-FFF2-40B4-BE49-F238E27FC236}">
                  <a16:creationId xmlns:a16="http://schemas.microsoft.com/office/drawing/2014/main" id="{87B3F381-3FE0-4950-A83A-90A49FCD2CC5}"/>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5650" name="Text Box 5">
            <a:extLst>
              <a:ext uri="{FF2B5EF4-FFF2-40B4-BE49-F238E27FC236}">
                <a16:creationId xmlns:a16="http://schemas.microsoft.com/office/drawing/2014/main" id="{AA993ED5-1ADB-814A-DC93-3BE37D8963DC}"/>
              </a:ext>
            </a:extLst>
          </p:cNvPr>
          <p:cNvSpPr txBox="1">
            <a:spLocks noChangeArrowheads="1"/>
          </p:cNvSpPr>
          <p:nvPr/>
        </p:nvSpPr>
        <p:spPr bwMode="auto">
          <a:xfrm>
            <a:off x="3763963" y="2079625"/>
            <a:ext cx="1368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male</a:t>
            </a:r>
          </a:p>
          <a:p>
            <a:pPr algn="ctr">
              <a:spcBef>
                <a:spcPct val="0"/>
              </a:spcBef>
              <a:buFontTx/>
              <a:buNone/>
            </a:pPr>
            <a:r>
              <a:rPr lang="en-US" altLang="en-US" sz="1600" b="1" dirty="0">
                <a:highlight>
                  <a:srgbClr val="FFFF00"/>
                </a:highlight>
              </a:rPr>
              <a:t>dominating</a:t>
            </a:r>
          </a:p>
        </p:txBody>
      </p:sp>
      <p:sp>
        <p:nvSpPr>
          <p:cNvPr id="155651" name="Text Box 6">
            <a:extLst>
              <a:ext uri="{FF2B5EF4-FFF2-40B4-BE49-F238E27FC236}">
                <a16:creationId xmlns:a16="http://schemas.microsoft.com/office/drawing/2014/main" id="{82090C68-2A86-FEE3-0EE0-2B313C155B73}"/>
              </a:ext>
            </a:extLst>
          </p:cNvPr>
          <p:cNvSpPr txBox="1">
            <a:spLocks noChangeArrowheads="1"/>
          </p:cNvSpPr>
          <p:nvPr/>
        </p:nvSpPr>
        <p:spPr bwMode="auto">
          <a:xfrm>
            <a:off x="3436938" y="4721225"/>
            <a:ext cx="2130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female</a:t>
            </a:r>
          </a:p>
          <a:p>
            <a:pPr algn="ctr">
              <a:spcBef>
                <a:spcPct val="0"/>
              </a:spcBef>
              <a:buFontTx/>
              <a:buNone/>
            </a:pPr>
            <a:r>
              <a:rPr lang="en-US" altLang="en-US" sz="1600" b="1" dirty="0">
                <a:highlight>
                  <a:srgbClr val="FFFF00"/>
                </a:highlight>
              </a:rPr>
              <a:t>submitting</a:t>
            </a:r>
          </a:p>
        </p:txBody>
      </p:sp>
      <p:sp>
        <p:nvSpPr>
          <p:cNvPr id="155652" name="Rectangle 7">
            <a:extLst>
              <a:ext uri="{FF2B5EF4-FFF2-40B4-BE49-F238E27FC236}">
                <a16:creationId xmlns:a16="http://schemas.microsoft.com/office/drawing/2014/main" id="{F265E9BB-7777-CB68-A6CA-7B8F303ECC8D}"/>
              </a:ext>
            </a:extLst>
          </p:cNvPr>
          <p:cNvSpPr>
            <a:spLocks noChangeArrowheads="1"/>
          </p:cNvSpPr>
          <p:nvPr/>
        </p:nvSpPr>
        <p:spPr bwMode="auto">
          <a:xfrm>
            <a:off x="1638300" y="1182688"/>
            <a:ext cx="6057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A pervasive sexist PIP in our </a:t>
            </a:r>
            <a:r>
              <a:rPr lang="en-US" altLang="en-US" sz="2400" dirty="0">
                <a:highlight>
                  <a:srgbClr val="FFFF00"/>
                </a:highlight>
              </a:rPr>
              <a:t>patriarchal culture</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6673" name="Group 2">
            <a:extLst>
              <a:ext uri="{FF2B5EF4-FFF2-40B4-BE49-F238E27FC236}">
                <a16:creationId xmlns:a16="http://schemas.microsoft.com/office/drawing/2014/main" id="{99A97154-8FC7-9F5F-505B-817E8014B971}"/>
              </a:ext>
            </a:extLst>
          </p:cNvPr>
          <p:cNvGrpSpPr>
            <a:grpSpLocks/>
          </p:cNvGrpSpPr>
          <p:nvPr/>
        </p:nvGrpSpPr>
        <p:grpSpPr bwMode="auto">
          <a:xfrm>
            <a:off x="3319463" y="2620963"/>
            <a:ext cx="2401887" cy="2249487"/>
            <a:chOff x="2123" y="1451"/>
            <a:chExt cx="1513" cy="1417"/>
          </a:xfrm>
        </p:grpSpPr>
        <p:pic>
          <p:nvPicPr>
            <p:cNvPr id="156677" name="Picture 3">
              <a:extLst>
                <a:ext uri="{FF2B5EF4-FFF2-40B4-BE49-F238E27FC236}">
                  <a16:creationId xmlns:a16="http://schemas.microsoft.com/office/drawing/2014/main" id="{D73C7DDF-1389-76EB-6A62-18FDE5ACE9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6678" name="Line 4">
              <a:extLst>
                <a:ext uri="{FF2B5EF4-FFF2-40B4-BE49-F238E27FC236}">
                  <a16:creationId xmlns:a16="http://schemas.microsoft.com/office/drawing/2014/main" id="{BD9C9CE9-98ED-0924-A63B-8769D790C113}"/>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6674" name="Text Box 5">
            <a:extLst>
              <a:ext uri="{FF2B5EF4-FFF2-40B4-BE49-F238E27FC236}">
                <a16:creationId xmlns:a16="http://schemas.microsoft.com/office/drawing/2014/main" id="{02F5D599-3C3A-ED81-C410-D8C956E03724}"/>
              </a:ext>
            </a:extLst>
          </p:cNvPr>
          <p:cNvSpPr txBox="1">
            <a:spLocks noChangeArrowheads="1"/>
          </p:cNvSpPr>
          <p:nvPr/>
        </p:nvSpPr>
        <p:spPr bwMode="auto">
          <a:xfrm>
            <a:off x="3286125" y="2036763"/>
            <a:ext cx="2428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solidFill>
                  <a:srgbClr val="00B050"/>
                </a:solidFill>
                <a:highlight>
                  <a:srgbClr val="FFFF00"/>
                </a:highlight>
              </a:rPr>
              <a:t>exploring alternative </a:t>
            </a:r>
            <a:r>
              <a:rPr lang="en-US" altLang="en-US" sz="1600" b="1" dirty="0">
                <a:solidFill>
                  <a:srgbClr val="00B050"/>
                </a:solidFill>
              </a:rPr>
              <a:t>masculinities</a:t>
            </a:r>
          </a:p>
        </p:txBody>
      </p:sp>
      <p:sp>
        <p:nvSpPr>
          <p:cNvPr id="156675" name="Rectangle 7">
            <a:extLst>
              <a:ext uri="{FF2B5EF4-FFF2-40B4-BE49-F238E27FC236}">
                <a16:creationId xmlns:a16="http://schemas.microsoft.com/office/drawing/2014/main" id="{E6C52295-C6D1-5BBB-6544-9C9CDD9DB427}"/>
              </a:ext>
            </a:extLst>
          </p:cNvPr>
          <p:cNvSpPr>
            <a:spLocks noChangeArrowheads="1"/>
          </p:cNvSpPr>
          <p:nvPr/>
        </p:nvSpPr>
        <p:spPr bwMode="auto">
          <a:xfrm>
            <a:off x="1806575" y="1150938"/>
            <a:ext cx="5910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A relatively ‘safe’ process of change in sexism</a:t>
            </a:r>
          </a:p>
        </p:txBody>
      </p:sp>
      <p:sp>
        <p:nvSpPr>
          <p:cNvPr id="147460" name="Text Box 5">
            <a:extLst>
              <a:ext uri="{FF2B5EF4-FFF2-40B4-BE49-F238E27FC236}">
                <a16:creationId xmlns:a16="http://schemas.microsoft.com/office/drawing/2014/main" id="{6A415816-D5A1-602B-61F7-10193B8FEC08}"/>
              </a:ext>
            </a:extLst>
          </p:cNvPr>
          <p:cNvSpPr txBox="1">
            <a:spLocks noChangeArrowheads="1"/>
          </p:cNvSpPr>
          <p:nvPr/>
        </p:nvSpPr>
        <p:spPr bwMode="auto">
          <a:xfrm>
            <a:off x="3452813" y="4824413"/>
            <a:ext cx="2428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responding warmly to a preferred masculinity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5" name="Group 5">
            <a:extLst>
              <a:ext uri="{FF2B5EF4-FFF2-40B4-BE49-F238E27FC236}">
                <a16:creationId xmlns:a16="http://schemas.microsoft.com/office/drawing/2014/main" id="{B2A19591-B3AE-5EF1-3A5A-281A1DA9E4F8}"/>
              </a:ext>
            </a:extLst>
          </p:cNvPr>
          <p:cNvGrpSpPr>
            <a:grpSpLocks/>
          </p:cNvGrpSpPr>
          <p:nvPr/>
        </p:nvGrpSpPr>
        <p:grpSpPr bwMode="auto">
          <a:xfrm>
            <a:off x="3048000" y="1955800"/>
            <a:ext cx="2990850" cy="2220913"/>
            <a:chOff x="1920" y="1232"/>
            <a:chExt cx="1884" cy="1399"/>
          </a:xfrm>
        </p:grpSpPr>
        <p:grpSp>
          <p:nvGrpSpPr>
            <p:cNvPr id="26627" name="Group 6">
              <a:extLst>
                <a:ext uri="{FF2B5EF4-FFF2-40B4-BE49-F238E27FC236}">
                  <a16:creationId xmlns:a16="http://schemas.microsoft.com/office/drawing/2014/main" id="{6E521A50-AA51-3D92-C285-1342AF6D19BF}"/>
                </a:ext>
              </a:extLst>
            </p:cNvPr>
            <p:cNvGrpSpPr>
              <a:grpSpLocks/>
            </p:cNvGrpSpPr>
            <p:nvPr/>
          </p:nvGrpSpPr>
          <p:grpSpPr bwMode="auto">
            <a:xfrm>
              <a:off x="1920" y="2089"/>
              <a:ext cx="525" cy="524"/>
              <a:chOff x="1280" y="2302"/>
              <a:chExt cx="525" cy="524"/>
            </a:xfrm>
          </p:grpSpPr>
          <p:sp>
            <p:nvSpPr>
              <p:cNvPr id="26634" name="Arc 7">
                <a:extLst>
                  <a:ext uri="{FF2B5EF4-FFF2-40B4-BE49-F238E27FC236}">
                    <a16:creationId xmlns:a16="http://schemas.microsoft.com/office/drawing/2014/main" id="{4A7D0E5B-ADBF-3BAC-6404-8F29631FE93C}"/>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5" name="Arc 8">
                <a:extLst>
                  <a:ext uri="{FF2B5EF4-FFF2-40B4-BE49-F238E27FC236}">
                    <a16:creationId xmlns:a16="http://schemas.microsoft.com/office/drawing/2014/main" id="{4CF672FF-73AD-2D65-41C9-24B365AE9111}"/>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6628" name="Group 9">
              <a:extLst>
                <a:ext uri="{FF2B5EF4-FFF2-40B4-BE49-F238E27FC236}">
                  <a16:creationId xmlns:a16="http://schemas.microsoft.com/office/drawing/2014/main" id="{9A776D03-D1E5-BA2B-22DD-AE0E64A9EA91}"/>
                </a:ext>
              </a:extLst>
            </p:cNvPr>
            <p:cNvGrpSpPr>
              <a:grpSpLocks/>
            </p:cNvGrpSpPr>
            <p:nvPr/>
          </p:nvGrpSpPr>
          <p:grpSpPr bwMode="auto">
            <a:xfrm rot="5400000">
              <a:off x="3279" y="2107"/>
              <a:ext cx="525" cy="524"/>
              <a:chOff x="1280" y="2302"/>
              <a:chExt cx="525" cy="524"/>
            </a:xfrm>
          </p:grpSpPr>
          <p:sp>
            <p:nvSpPr>
              <p:cNvPr id="26632" name="Arc 10">
                <a:extLst>
                  <a:ext uri="{FF2B5EF4-FFF2-40B4-BE49-F238E27FC236}">
                    <a16:creationId xmlns:a16="http://schemas.microsoft.com/office/drawing/2014/main" id="{A9150647-55A1-1C88-8330-19A20148CF17}"/>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3" name="Arc 11">
                <a:extLst>
                  <a:ext uri="{FF2B5EF4-FFF2-40B4-BE49-F238E27FC236}">
                    <a16:creationId xmlns:a16="http://schemas.microsoft.com/office/drawing/2014/main" id="{4D6B7BA1-2A5C-63DA-0F19-8D74387BC636}"/>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6629" name="Group 12">
              <a:extLst>
                <a:ext uri="{FF2B5EF4-FFF2-40B4-BE49-F238E27FC236}">
                  <a16:creationId xmlns:a16="http://schemas.microsoft.com/office/drawing/2014/main" id="{4BDAB6B6-A3B0-1DEC-FF2C-8385190A480B}"/>
                </a:ext>
              </a:extLst>
            </p:cNvPr>
            <p:cNvGrpSpPr>
              <a:grpSpLocks/>
            </p:cNvGrpSpPr>
            <p:nvPr/>
          </p:nvGrpSpPr>
          <p:grpSpPr bwMode="auto">
            <a:xfrm rot="-2700000">
              <a:off x="2617" y="1232"/>
              <a:ext cx="525" cy="524"/>
              <a:chOff x="1280" y="2302"/>
              <a:chExt cx="525" cy="524"/>
            </a:xfrm>
          </p:grpSpPr>
          <p:sp>
            <p:nvSpPr>
              <p:cNvPr id="26630" name="Arc 13">
                <a:extLst>
                  <a:ext uri="{FF2B5EF4-FFF2-40B4-BE49-F238E27FC236}">
                    <a16:creationId xmlns:a16="http://schemas.microsoft.com/office/drawing/2014/main" id="{316F17FE-78EE-CDCD-A0B7-E73846A52885}"/>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1" name="Arc 14">
                <a:extLst>
                  <a:ext uri="{FF2B5EF4-FFF2-40B4-BE49-F238E27FC236}">
                    <a16:creationId xmlns:a16="http://schemas.microsoft.com/office/drawing/2014/main" id="{36C5429E-B3C8-A393-91E7-DA18991E2D15}"/>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26626" name="Rectangle 18">
            <a:extLst>
              <a:ext uri="{FF2B5EF4-FFF2-40B4-BE49-F238E27FC236}">
                <a16:creationId xmlns:a16="http://schemas.microsoft.com/office/drawing/2014/main" id="{E85B98D9-E0D0-68A8-453E-2660181B6B81}"/>
              </a:ext>
            </a:extLst>
          </p:cNvPr>
          <p:cNvSpPr>
            <a:spLocks noChangeArrowheads="1"/>
          </p:cNvSpPr>
          <p:nvPr/>
        </p:nvSpPr>
        <p:spPr bwMode="auto">
          <a:xfrm>
            <a:off x="4360863" y="55895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7697" name="Group 2">
            <a:extLst>
              <a:ext uri="{FF2B5EF4-FFF2-40B4-BE49-F238E27FC236}">
                <a16:creationId xmlns:a16="http://schemas.microsoft.com/office/drawing/2014/main" id="{C2F71A75-69F4-BF1C-C3A7-C8B3A324CE37}"/>
              </a:ext>
            </a:extLst>
          </p:cNvPr>
          <p:cNvGrpSpPr>
            <a:grpSpLocks/>
          </p:cNvGrpSpPr>
          <p:nvPr/>
        </p:nvGrpSpPr>
        <p:grpSpPr bwMode="auto">
          <a:xfrm>
            <a:off x="3319463" y="2620963"/>
            <a:ext cx="2401887" cy="2249487"/>
            <a:chOff x="2123" y="1451"/>
            <a:chExt cx="1513" cy="1417"/>
          </a:xfrm>
        </p:grpSpPr>
        <p:pic>
          <p:nvPicPr>
            <p:cNvPr id="157701" name="Picture 3">
              <a:extLst>
                <a:ext uri="{FF2B5EF4-FFF2-40B4-BE49-F238E27FC236}">
                  <a16:creationId xmlns:a16="http://schemas.microsoft.com/office/drawing/2014/main" id="{D20A2394-4461-E229-2E9E-6A7895194D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702" name="Line 4">
              <a:extLst>
                <a:ext uri="{FF2B5EF4-FFF2-40B4-BE49-F238E27FC236}">
                  <a16:creationId xmlns:a16="http://schemas.microsoft.com/office/drawing/2014/main" id="{2B624960-DDB2-D974-0EA0-A6DE022611D9}"/>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8482" name="Text Box 5">
            <a:extLst>
              <a:ext uri="{FF2B5EF4-FFF2-40B4-BE49-F238E27FC236}">
                <a16:creationId xmlns:a16="http://schemas.microsoft.com/office/drawing/2014/main" id="{27E6DD9A-BF9F-01F2-FA7E-E8FB69D784B4}"/>
              </a:ext>
            </a:extLst>
          </p:cNvPr>
          <p:cNvSpPr txBox="1">
            <a:spLocks noChangeArrowheads="1"/>
          </p:cNvSpPr>
          <p:nvPr/>
        </p:nvSpPr>
        <p:spPr bwMode="auto">
          <a:xfrm>
            <a:off x="2917825" y="2024063"/>
            <a:ext cx="32416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experiencing </a:t>
            </a:r>
            <a:r>
              <a:rPr lang="en-US" altLang="en-US" sz="1600" b="1" dirty="0">
                <a:highlight>
                  <a:srgbClr val="FFFF00"/>
                </a:highlight>
              </a:rPr>
              <a:t>insubordination</a:t>
            </a:r>
            <a:r>
              <a:rPr lang="en-US" altLang="en-US" sz="1600" b="1" dirty="0"/>
              <a:t> and asserting more male authority</a:t>
            </a:r>
          </a:p>
        </p:txBody>
      </p:sp>
      <p:sp>
        <p:nvSpPr>
          <p:cNvPr id="157699" name="Rectangle 7">
            <a:extLst>
              <a:ext uri="{FF2B5EF4-FFF2-40B4-BE49-F238E27FC236}">
                <a16:creationId xmlns:a16="http://schemas.microsoft.com/office/drawing/2014/main" id="{0F40F21C-99D2-E772-8B2D-DFC561DC890B}"/>
              </a:ext>
            </a:extLst>
          </p:cNvPr>
          <p:cNvSpPr>
            <a:spLocks noChangeArrowheads="1"/>
          </p:cNvSpPr>
          <p:nvPr/>
        </p:nvSpPr>
        <p:spPr bwMode="auto">
          <a:xfrm>
            <a:off x="2727325" y="1065213"/>
            <a:ext cx="3546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A ‘risky’ process of change</a:t>
            </a:r>
          </a:p>
        </p:txBody>
      </p:sp>
      <p:sp>
        <p:nvSpPr>
          <p:cNvPr id="157700" name="Text Box 5">
            <a:extLst>
              <a:ext uri="{FF2B5EF4-FFF2-40B4-BE49-F238E27FC236}">
                <a16:creationId xmlns:a16="http://schemas.microsoft.com/office/drawing/2014/main" id="{7B6E38AD-456B-72F0-933A-B70814F93787}"/>
              </a:ext>
            </a:extLst>
          </p:cNvPr>
          <p:cNvSpPr txBox="1">
            <a:spLocks noChangeArrowheads="1"/>
          </p:cNvSpPr>
          <p:nvPr/>
        </p:nvSpPr>
        <p:spPr bwMode="auto">
          <a:xfrm>
            <a:off x="3186113" y="4859338"/>
            <a:ext cx="28209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solidFill>
                  <a:srgbClr val="FF0000"/>
                </a:solidFill>
                <a:highlight>
                  <a:srgbClr val="FFFF00"/>
                </a:highlight>
              </a:rPr>
              <a:t>demanding more voice </a:t>
            </a:r>
            <a:r>
              <a:rPr lang="en-US" altLang="en-US" sz="1600" b="1" dirty="0">
                <a:solidFill>
                  <a:srgbClr val="FF0000"/>
                </a:solidFill>
              </a:rPr>
              <a:t>and taking personal authority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2"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721" name="Group 2">
            <a:extLst>
              <a:ext uri="{FF2B5EF4-FFF2-40B4-BE49-F238E27FC236}">
                <a16:creationId xmlns:a16="http://schemas.microsoft.com/office/drawing/2014/main" id="{A21A6393-A263-5289-7D89-33A6CD0C8E87}"/>
              </a:ext>
            </a:extLst>
          </p:cNvPr>
          <p:cNvGrpSpPr>
            <a:grpSpLocks/>
          </p:cNvGrpSpPr>
          <p:nvPr/>
        </p:nvGrpSpPr>
        <p:grpSpPr bwMode="auto">
          <a:xfrm>
            <a:off x="3319463" y="2620963"/>
            <a:ext cx="2401887" cy="2249487"/>
            <a:chOff x="2123" y="1451"/>
            <a:chExt cx="1513" cy="1417"/>
          </a:xfrm>
        </p:grpSpPr>
        <p:pic>
          <p:nvPicPr>
            <p:cNvPr id="158725" name="Picture 3">
              <a:extLst>
                <a:ext uri="{FF2B5EF4-FFF2-40B4-BE49-F238E27FC236}">
                  <a16:creationId xmlns:a16="http://schemas.microsoft.com/office/drawing/2014/main" id="{F2129BB2-AC57-411F-2DBB-1ED6CC0E81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6" name="Line 4">
              <a:extLst>
                <a:ext uri="{FF2B5EF4-FFF2-40B4-BE49-F238E27FC236}">
                  <a16:creationId xmlns:a16="http://schemas.microsoft.com/office/drawing/2014/main" id="{957B3570-67DB-63D4-2724-38DF6567F0BD}"/>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8722" name="Text Box 5">
            <a:extLst>
              <a:ext uri="{FF2B5EF4-FFF2-40B4-BE49-F238E27FC236}">
                <a16:creationId xmlns:a16="http://schemas.microsoft.com/office/drawing/2014/main" id="{6EDBC184-5E40-9284-7F0F-4D0DE44A2A57}"/>
              </a:ext>
            </a:extLst>
          </p:cNvPr>
          <p:cNvSpPr txBox="1">
            <a:spLocks noChangeArrowheads="1"/>
          </p:cNvSpPr>
          <p:nvPr/>
        </p:nvSpPr>
        <p:spPr bwMode="auto">
          <a:xfrm>
            <a:off x="3763963" y="2079625"/>
            <a:ext cx="1368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female</a:t>
            </a:r>
          </a:p>
          <a:p>
            <a:pPr algn="ctr">
              <a:spcBef>
                <a:spcPct val="0"/>
              </a:spcBef>
              <a:buFontTx/>
              <a:buNone/>
            </a:pPr>
            <a:r>
              <a:rPr lang="en-US" altLang="en-US" sz="1600" b="1" dirty="0">
                <a:highlight>
                  <a:srgbClr val="FFFF00"/>
                </a:highlight>
              </a:rPr>
              <a:t>dominating</a:t>
            </a:r>
          </a:p>
        </p:txBody>
      </p:sp>
      <p:sp>
        <p:nvSpPr>
          <p:cNvPr id="158723" name="Text Box 6">
            <a:extLst>
              <a:ext uri="{FF2B5EF4-FFF2-40B4-BE49-F238E27FC236}">
                <a16:creationId xmlns:a16="http://schemas.microsoft.com/office/drawing/2014/main" id="{1CB7D9E9-0D50-349B-0891-4A9147621A5F}"/>
              </a:ext>
            </a:extLst>
          </p:cNvPr>
          <p:cNvSpPr txBox="1">
            <a:spLocks noChangeArrowheads="1"/>
          </p:cNvSpPr>
          <p:nvPr/>
        </p:nvSpPr>
        <p:spPr bwMode="auto">
          <a:xfrm>
            <a:off x="3436938" y="4721225"/>
            <a:ext cx="2130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male</a:t>
            </a:r>
          </a:p>
          <a:p>
            <a:pPr algn="ctr">
              <a:spcBef>
                <a:spcPct val="0"/>
              </a:spcBef>
              <a:buFontTx/>
              <a:buNone/>
            </a:pPr>
            <a:r>
              <a:rPr lang="en-US" altLang="en-US" sz="1600" b="1" dirty="0">
                <a:highlight>
                  <a:srgbClr val="FFFF00"/>
                </a:highlight>
              </a:rPr>
              <a:t>submitting</a:t>
            </a:r>
          </a:p>
        </p:txBody>
      </p:sp>
      <p:sp>
        <p:nvSpPr>
          <p:cNvPr id="158724" name="Rectangle 7">
            <a:extLst>
              <a:ext uri="{FF2B5EF4-FFF2-40B4-BE49-F238E27FC236}">
                <a16:creationId xmlns:a16="http://schemas.microsoft.com/office/drawing/2014/main" id="{0BE96A3B-B397-0F0E-EC73-69D730C7D58E}"/>
              </a:ext>
            </a:extLst>
          </p:cNvPr>
          <p:cNvSpPr>
            <a:spLocks noChangeArrowheads="1"/>
          </p:cNvSpPr>
          <p:nvPr/>
        </p:nvSpPr>
        <p:spPr bwMode="auto">
          <a:xfrm>
            <a:off x="1131888" y="977900"/>
            <a:ext cx="67738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   Males are not always dominant: </a:t>
            </a:r>
            <a:r>
              <a:rPr lang="en-US" altLang="en-US" sz="2400" dirty="0">
                <a:highlight>
                  <a:srgbClr val="FFFF00"/>
                </a:highlight>
              </a:rPr>
              <a:t>females are</a:t>
            </a:r>
          </a:p>
          <a:p>
            <a:pPr algn="ctr">
              <a:spcBef>
                <a:spcPct val="0"/>
              </a:spcBef>
              <a:buFontTx/>
              <a:buNone/>
            </a:pPr>
            <a:r>
              <a:rPr lang="en-US" altLang="en-US" sz="2400" dirty="0">
                <a:highlight>
                  <a:srgbClr val="FFFF00"/>
                </a:highlight>
              </a:rPr>
              <a:t>   sometimes dominant</a:t>
            </a:r>
            <a:r>
              <a:rPr lang="en-US" altLang="en-US" sz="2400" dirty="0"/>
              <a:t>, especially in certain domains </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9745" name="Group 2">
            <a:extLst>
              <a:ext uri="{FF2B5EF4-FFF2-40B4-BE49-F238E27FC236}">
                <a16:creationId xmlns:a16="http://schemas.microsoft.com/office/drawing/2014/main" id="{0DD548A2-B0B5-8B61-DDEF-536C60DEE242}"/>
              </a:ext>
            </a:extLst>
          </p:cNvPr>
          <p:cNvGrpSpPr>
            <a:grpSpLocks/>
          </p:cNvGrpSpPr>
          <p:nvPr/>
        </p:nvGrpSpPr>
        <p:grpSpPr bwMode="auto">
          <a:xfrm>
            <a:off x="3370263" y="2303463"/>
            <a:ext cx="2401887" cy="2249487"/>
            <a:chOff x="2123" y="1451"/>
            <a:chExt cx="1513" cy="1417"/>
          </a:xfrm>
        </p:grpSpPr>
        <p:pic>
          <p:nvPicPr>
            <p:cNvPr id="159750" name="Picture 3">
              <a:extLst>
                <a:ext uri="{FF2B5EF4-FFF2-40B4-BE49-F238E27FC236}">
                  <a16:creationId xmlns:a16="http://schemas.microsoft.com/office/drawing/2014/main" id="{67AB29AA-AC2A-9B42-1C85-4C3BD906FF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9751" name="Line 4">
              <a:extLst>
                <a:ext uri="{FF2B5EF4-FFF2-40B4-BE49-F238E27FC236}">
                  <a16:creationId xmlns:a16="http://schemas.microsoft.com/office/drawing/2014/main" id="{214DC96C-E1B2-4A39-92C8-6BBAA7C3CEAE}"/>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9746" name="Text Box 5">
            <a:extLst>
              <a:ext uri="{FF2B5EF4-FFF2-40B4-BE49-F238E27FC236}">
                <a16:creationId xmlns:a16="http://schemas.microsoft.com/office/drawing/2014/main" id="{613BCE55-513F-9028-A2DD-86329A95039F}"/>
              </a:ext>
            </a:extLst>
          </p:cNvPr>
          <p:cNvSpPr txBox="1">
            <a:spLocks noChangeArrowheads="1"/>
          </p:cNvSpPr>
          <p:nvPr/>
        </p:nvSpPr>
        <p:spPr bwMode="auto">
          <a:xfrm>
            <a:off x="3808413" y="1917700"/>
            <a:ext cx="1368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dominating</a:t>
            </a:r>
          </a:p>
        </p:txBody>
      </p:sp>
      <p:sp>
        <p:nvSpPr>
          <p:cNvPr id="159747" name="Text Box 6">
            <a:extLst>
              <a:ext uri="{FF2B5EF4-FFF2-40B4-BE49-F238E27FC236}">
                <a16:creationId xmlns:a16="http://schemas.microsoft.com/office/drawing/2014/main" id="{8BE9E112-6A47-E38E-DF6E-E4E5B8E13F81}"/>
              </a:ext>
            </a:extLst>
          </p:cNvPr>
          <p:cNvSpPr txBox="1">
            <a:spLocks noChangeArrowheads="1"/>
          </p:cNvSpPr>
          <p:nvPr/>
        </p:nvSpPr>
        <p:spPr bwMode="auto">
          <a:xfrm>
            <a:off x="3473450" y="4579938"/>
            <a:ext cx="2130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submitting</a:t>
            </a:r>
          </a:p>
        </p:txBody>
      </p:sp>
      <p:sp>
        <p:nvSpPr>
          <p:cNvPr id="159748" name="Rectangle 7">
            <a:extLst>
              <a:ext uri="{FF2B5EF4-FFF2-40B4-BE49-F238E27FC236}">
                <a16:creationId xmlns:a16="http://schemas.microsoft.com/office/drawing/2014/main" id="{73E5D557-1E4B-BF3F-E340-E03477E04AC9}"/>
              </a:ext>
            </a:extLst>
          </p:cNvPr>
          <p:cNvSpPr>
            <a:spLocks noChangeArrowheads="1"/>
          </p:cNvSpPr>
          <p:nvPr/>
        </p:nvSpPr>
        <p:spPr bwMode="auto">
          <a:xfrm>
            <a:off x="2246313" y="806450"/>
            <a:ext cx="4543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The dominating/submitting </a:t>
            </a:r>
            <a:r>
              <a:rPr lang="en-US" altLang="en-US" sz="2400" dirty="0">
                <a:highlight>
                  <a:srgbClr val="FFFF00"/>
                </a:highlight>
              </a:rPr>
              <a:t>pattern</a:t>
            </a:r>
            <a:r>
              <a:rPr lang="en-US" altLang="en-US" sz="2400" dirty="0"/>
              <a:t> </a:t>
            </a:r>
          </a:p>
          <a:p>
            <a:pPr algn="ctr">
              <a:spcBef>
                <a:spcPct val="0"/>
              </a:spcBef>
              <a:buFontTx/>
              <a:buNone/>
            </a:pPr>
            <a:r>
              <a:rPr lang="en-US" altLang="en-US" sz="2400" dirty="0"/>
              <a:t>is </a:t>
            </a:r>
            <a:r>
              <a:rPr lang="en-US" altLang="en-US" sz="2400" dirty="0">
                <a:highlight>
                  <a:srgbClr val="FFFF00"/>
                </a:highlight>
              </a:rPr>
              <a:t>ubiquitous</a:t>
            </a:r>
            <a:r>
              <a:rPr lang="en-US" altLang="en-US" sz="2400" dirty="0"/>
              <a:t> in human relations</a:t>
            </a:r>
          </a:p>
        </p:txBody>
      </p:sp>
      <p:sp>
        <p:nvSpPr>
          <p:cNvPr id="2" name="TextBox 1">
            <a:extLst>
              <a:ext uri="{FF2B5EF4-FFF2-40B4-BE49-F238E27FC236}">
                <a16:creationId xmlns:a16="http://schemas.microsoft.com/office/drawing/2014/main" id="{F2DA9FD7-F787-3A92-E537-A2CB02903F14}"/>
              </a:ext>
            </a:extLst>
          </p:cNvPr>
          <p:cNvSpPr txBox="1">
            <a:spLocks noChangeArrowheads="1"/>
          </p:cNvSpPr>
          <p:nvPr/>
        </p:nvSpPr>
        <p:spPr bwMode="auto">
          <a:xfrm>
            <a:off x="1557338" y="5356225"/>
            <a:ext cx="62515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When this pattern is pervasive and persistent</a:t>
            </a:r>
          </a:p>
          <a:p>
            <a:pPr algn="ctr">
              <a:spcBef>
                <a:spcPct val="0"/>
              </a:spcBef>
              <a:buFontTx/>
              <a:buNone/>
            </a:pPr>
            <a:r>
              <a:rPr lang="en-US" altLang="en-US" sz="2400" dirty="0"/>
              <a:t>it can become </a:t>
            </a:r>
            <a:r>
              <a:rPr lang="en-US" altLang="en-US" sz="2400" dirty="0">
                <a:highlight>
                  <a:srgbClr val="FFFF00"/>
                </a:highlight>
              </a:rPr>
              <a:t>extremely toxic and pathologizing </a:t>
            </a:r>
          </a:p>
          <a:p>
            <a:pPr algn="ctr">
              <a:spcBef>
                <a:spcPct val="0"/>
              </a:spcBef>
              <a:buFontTx/>
              <a:buNone/>
            </a:pPr>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0769" name="Group 2">
            <a:extLst>
              <a:ext uri="{FF2B5EF4-FFF2-40B4-BE49-F238E27FC236}">
                <a16:creationId xmlns:a16="http://schemas.microsoft.com/office/drawing/2014/main" id="{F93B114D-2CC9-AAFD-578A-8B2A74605947}"/>
              </a:ext>
            </a:extLst>
          </p:cNvPr>
          <p:cNvGrpSpPr>
            <a:grpSpLocks/>
          </p:cNvGrpSpPr>
          <p:nvPr/>
        </p:nvGrpSpPr>
        <p:grpSpPr bwMode="auto">
          <a:xfrm>
            <a:off x="3378200" y="2603500"/>
            <a:ext cx="2401888" cy="2249488"/>
            <a:chOff x="2123" y="1451"/>
            <a:chExt cx="1513" cy="1417"/>
          </a:xfrm>
        </p:grpSpPr>
        <p:pic>
          <p:nvPicPr>
            <p:cNvPr id="160774" name="Picture 3">
              <a:extLst>
                <a:ext uri="{FF2B5EF4-FFF2-40B4-BE49-F238E27FC236}">
                  <a16:creationId xmlns:a16="http://schemas.microsoft.com/office/drawing/2014/main" id="{376F79C4-2B45-D02A-2420-B20B8C2086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0775" name="Line 4">
              <a:extLst>
                <a:ext uri="{FF2B5EF4-FFF2-40B4-BE49-F238E27FC236}">
                  <a16:creationId xmlns:a16="http://schemas.microsoft.com/office/drawing/2014/main" id="{C1808E83-A2C3-F3BA-B23A-AC271A3B0735}"/>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60770" name="Text Box 5">
            <a:extLst>
              <a:ext uri="{FF2B5EF4-FFF2-40B4-BE49-F238E27FC236}">
                <a16:creationId xmlns:a16="http://schemas.microsoft.com/office/drawing/2014/main" id="{6E4BE4F3-9E95-7B8A-890E-77761DD01B16}"/>
              </a:ext>
            </a:extLst>
          </p:cNvPr>
          <p:cNvSpPr txBox="1">
            <a:spLocks noChangeArrowheads="1"/>
          </p:cNvSpPr>
          <p:nvPr/>
        </p:nvSpPr>
        <p:spPr bwMode="auto">
          <a:xfrm>
            <a:off x="2611438" y="1762125"/>
            <a:ext cx="38655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acknowledging one’s own </a:t>
            </a:r>
            <a:r>
              <a:rPr lang="en-US" altLang="en-US" sz="1600" b="1" dirty="0">
                <a:highlight>
                  <a:srgbClr val="00FFFF"/>
                </a:highlight>
              </a:rPr>
              <a:t>privilege</a:t>
            </a:r>
            <a:r>
              <a:rPr lang="en-US" altLang="en-US" sz="1600" b="1" dirty="0"/>
              <a:t>,</a:t>
            </a:r>
          </a:p>
          <a:p>
            <a:pPr algn="ctr">
              <a:spcBef>
                <a:spcPct val="0"/>
              </a:spcBef>
              <a:buFontTx/>
              <a:buNone/>
            </a:pPr>
            <a:r>
              <a:rPr lang="en-US" altLang="en-US" sz="1600" b="1" dirty="0"/>
              <a:t>listening to the experiences of the other, </a:t>
            </a:r>
          </a:p>
          <a:p>
            <a:pPr algn="ctr">
              <a:spcBef>
                <a:spcPct val="0"/>
              </a:spcBef>
              <a:buFontTx/>
              <a:buNone/>
            </a:pPr>
            <a:r>
              <a:rPr lang="en-US" altLang="en-US" sz="1600" b="1" dirty="0"/>
              <a:t>and redressing injustices</a:t>
            </a:r>
          </a:p>
        </p:txBody>
      </p:sp>
      <p:sp>
        <p:nvSpPr>
          <p:cNvPr id="160771" name="Text Box 6">
            <a:extLst>
              <a:ext uri="{FF2B5EF4-FFF2-40B4-BE49-F238E27FC236}">
                <a16:creationId xmlns:a16="http://schemas.microsoft.com/office/drawing/2014/main" id="{87CE6F19-8EC4-6FA4-BFD4-1A38BE55C641}"/>
              </a:ext>
            </a:extLst>
          </p:cNvPr>
          <p:cNvSpPr txBox="1">
            <a:spLocks noChangeArrowheads="1"/>
          </p:cNvSpPr>
          <p:nvPr/>
        </p:nvSpPr>
        <p:spPr bwMode="auto">
          <a:xfrm>
            <a:off x="2513013" y="4838700"/>
            <a:ext cx="41989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describing experiences of marginalization, claiming more voice, </a:t>
            </a:r>
            <a:r>
              <a:rPr lang="en-US" altLang="en-US" sz="1600" b="1" dirty="0">
                <a:highlight>
                  <a:srgbClr val="FFFF00"/>
                </a:highlight>
              </a:rPr>
              <a:t>challenging </a:t>
            </a:r>
            <a:r>
              <a:rPr lang="en-US" altLang="en-US" sz="1600" b="1" dirty="0">
                <a:highlight>
                  <a:srgbClr val="00FFFF"/>
                </a:highlight>
              </a:rPr>
              <a:t>unfairness</a:t>
            </a:r>
            <a:r>
              <a:rPr lang="en-US" altLang="en-US" sz="1600" b="1" dirty="0">
                <a:highlight>
                  <a:srgbClr val="FFFF00"/>
                </a:highlight>
              </a:rPr>
              <a:t>, and/or assuming more privilege</a:t>
            </a:r>
          </a:p>
        </p:txBody>
      </p:sp>
      <p:sp>
        <p:nvSpPr>
          <p:cNvPr id="160772" name="Rectangle 7">
            <a:extLst>
              <a:ext uri="{FF2B5EF4-FFF2-40B4-BE49-F238E27FC236}">
                <a16:creationId xmlns:a16="http://schemas.microsoft.com/office/drawing/2014/main" id="{BD2A86E6-28F0-1B59-7ECB-F7AD69E167F1}"/>
              </a:ext>
            </a:extLst>
          </p:cNvPr>
          <p:cNvSpPr>
            <a:spLocks noChangeArrowheads="1"/>
          </p:cNvSpPr>
          <p:nvPr/>
        </p:nvSpPr>
        <p:spPr bwMode="auto">
          <a:xfrm>
            <a:off x="4302125" y="8255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60773" name="Rectangle 8">
            <a:extLst>
              <a:ext uri="{FF2B5EF4-FFF2-40B4-BE49-F238E27FC236}">
                <a16:creationId xmlns:a16="http://schemas.microsoft.com/office/drawing/2014/main" id="{5600FE95-3717-BD71-5009-86B24C95FFC4}"/>
              </a:ext>
            </a:extLst>
          </p:cNvPr>
          <p:cNvSpPr>
            <a:spLocks noChangeArrowheads="1"/>
          </p:cNvSpPr>
          <p:nvPr/>
        </p:nvSpPr>
        <p:spPr bwMode="auto">
          <a:xfrm>
            <a:off x="1303338" y="860425"/>
            <a:ext cx="6610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A generic healing antidote to dominating/submitting</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a:extLst>
              <a:ext uri="{FF2B5EF4-FFF2-40B4-BE49-F238E27FC236}">
                <a16:creationId xmlns:a16="http://schemas.microsoft.com/office/drawing/2014/main" id="{A6A195BF-FB26-10AF-620C-1741CCB9CCC3}"/>
              </a:ext>
            </a:extLst>
          </p:cNvPr>
          <p:cNvSpPr>
            <a:spLocks noGrp="1" noChangeArrowheads="1"/>
          </p:cNvSpPr>
          <p:nvPr>
            <p:ph type="ctrTitle"/>
          </p:nvPr>
        </p:nvSpPr>
        <p:spPr>
          <a:xfrm>
            <a:off x="517525" y="811213"/>
            <a:ext cx="8128000" cy="1143000"/>
          </a:xfrm>
        </p:spPr>
        <p:txBody>
          <a:bodyPr/>
          <a:lstStyle/>
          <a:p>
            <a:pPr eaLnBrk="1" hangingPunct="1"/>
            <a:r>
              <a:rPr lang="en-US" altLang="en-US">
                <a:ea typeface="ＭＳ Ｐゴシック" panose="020B0600070205080204" pitchFamily="34" charset="-128"/>
              </a:rPr>
              <a:t>References</a:t>
            </a:r>
          </a:p>
        </p:txBody>
      </p:sp>
      <p:sp>
        <p:nvSpPr>
          <p:cNvPr id="161794" name="Rectangle 3">
            <a:extLst>
              <a:ext uri="{FF2B5EF4-FFF2-40B4-BE49-F238E27FC236}">
                <a16:creationId xmlns:a16="http://schemas.microsoft.com/office/drawing/2014/main" id="{62D058E0-3321-19D0-39C0-82B455292255}"/>
              </a:ext>
            </a:extLst>
          </p:cNvPr>
          <p:cNvSpPr>
            <a:spLocks noGrp="1" noChangeArrowheads="1"/>
          </p:cNvSpPr>
          <p:nvPr>
            <p:ph type="subTitle" idx="1"/>
          </p:nvPr>
        </p:nvSpPr>
        <p:spPr>
          <a:xfrm>
            <a:off x="558800" y="2117725"/>
            <a:ext cx="8216900" cy="1752600"/>
          </a:xfrm>
        </p:spPr>
        <p:txBody>
          <a:bodyPr/>
          <a:lstStyle/>
          <a:p>
            <a:pPr algn="l" eaLnBrk="1" hangingPunct="1"/>
            <a:endParaRPr lang="en-US" altLang="en-US" sz="2000" dirty="0">
              <a:latin typeface="Geneva" panose="020B0503030404040204" pitchFamily="34" charset="0"/>
              <a:ea typeface="ＭＳ Ｐゴシック" panose="020B0600070205080204" pitchFamily="34" charset="-128"/>
            </a:endParaRPr>
          </a:p>
          <a:p>
            <a:pPr algn="l" eaLnBrk="1" hangingPunct="1"/>
            <a:r>
              <a:rPr lang="en-US" altLang="en-US" sz="2000" dirty="0" err="1">
                <a:ea typeface="ＭＳ Ｐゴシック" panose="020B0600070205080204" pitchFamily="34" charset="-128"/>
              </a:rPr>
              <a:t>Tomm</a:t>
            </a:r>
            <a:r>
              <a:rPr lang="en-US" altLang="en-US" sz="2000" dirty="0">
                <a:ea typeface="ＭＳ Ｐゴシック" panose="020B0600070205080204" pitchFamily="34" charset="-128"/>
              </a:rPr>
              <a:t>, K. “</a:t>
            </a:r>
            <a:r>
              <a:rPr lang="en-US" altLang="en-US" sz="2000" dirty="0">
                <a:highlight>
                  <a:srgbClr val="FFFF00"/>
                </a:highlight>
                <a:ea typeface="ＭＳ Ｐゴシック" panose="020B0600070205080204" pitchFamily="34" charset="-128"/>
              </a:rPr>
              <a:t>Beginnings</a:t>
            </a:r>
            <a:r>
              <a:rPr lang="en-US" altLang="en-US" sz="2000" dirty="0">
                <a:ea typeface="ＭＳ Ｐゴシック" panose="020B0600070205080204" pitchFamily="34" charset="-128"/>
              </a:rPr>
              <a:t> of a HIPs and PIPs Approach to Psychiatric Assessment” </a:t>
            </a:r>
            <a:r>
              <a:rPr lang="en-US" altLang="en-US" sz="2000" u="sng" dirty="0">
                <a:ea typeface="ＭＳ Ｐゴシック" panose="020B0600070205080204" pitchFamily="34" charset="-128"/>
              </a:rPr>
              <a:t>The Calgary Participator</a:t>
            </a:r>
            <a:r>
              <a:rPr lang="en-US" altLang="en-US" sz="2000" dirty="0">
                <a:ea typeface="ＭＳ Ｐゴシック" panose="020B0600070205080204" pitchFamily="34" charset="-128"/>
              </a:rPr>
              <a:t>, p21-24, </a:t>
            </a:r>
            <a:r>
              <a:rPr lang="en-US" altLang="en-US" sz="2000" dirty="0">
                <a:highlight>
                  <a:srgbClr val="FFFF00"/>
                </a:highlight>
                <a:ea typeface="ＭＳ Ｐゴシック" panose="020B0600070205080204" pitchFamily="34" charset="-128"/>
              </a:rPr>
              <a:t>1991</a:t>
            </a:r>
          </a:p>
          <a:p>
            <a:pPr algn="l" eaLnBrk="1" hangingPunct="1"/>
            <a:endParaRPr lang="en-US" altLang="en-US" sz="2000" dirty="0">
              <a:ea typeface="ＭＳ Ｐゴシック" panose="020B0600070205080204" pitchFamily="34" charset="-128"/>
            </a:endParaRPr>
          </a:p>
          <a:p>
            <a:pPr algn="l" eaLnBrk="1" hangingPunct="1"/>
            <a:r>
              <a:rPr lang="en-US" altLang="en-US" sz="2000" dirty="0" err="1">
                <a:ea typeface="ＭＳ Ｐゴシック" panose="020B0600070205080204" pitchFamily="34" charset="-128"/>
              </a:rPr>
              <a:t>Tomm</a:t>
            </a:r>
            <a:r>
              <a:rPr lang="en-US" altLang="en-US" sz="2000" dirty="0">
                <a:ea typeface="ＭＳ Ｐゴシック" panose="020B0600070205080204" pitchFamily="34" charset="-128"/>
              </a:rPr>
              <a:t>, K., St. George, S., Wulff, D., &amp; Strong, T., Chapter 1 in </a:t>
            </a:r>
            <a:r>
              <a:rPr lang="en-US" altLang="en-US" sz="2000" u="sng" dirty="0">
                <a:ea typeface="ＭＳ Ｐゴシック" panose="020B0600070205080204" pitchFamily="34" charset="-128"/>
              </a:rPr>
              <a:t>Patterns in Interpersonal Interactions: Inviting Relational Understandings for Therapeutic Change</a:t>
            </a:r>
            <a:r>
              <a:rPr lang="en-US" altLang="en-US" sz="2000" dirty="0">
                <a:ea typeface="ＭＳ Ｐゴシック" panose="020B0600070205080204" pitchFamily="34" charset="-128"/>
              </a:rPr>
              <a:t>, </a:t>
            </a:r>
            <a:r>
              <a:rPr lang="en-US" altLang="en-US" sz="2000" dirty="0">
                <a:highlight>
                  <a:srgbClr val="FFFF00"/>
                </a:highlight>
                <a:ea typeface="ＭＳ Ｐゴシック" panose="020B0600070205080204" pitchFamily="34" charset="-128"/>
              </a:rPr>
              <a:t>2014</a:t>
            </a:r>
            <a:r>
              <a:rPr lang="en-US" altLang="en-US" sz="2000" dirty="0">
                <a:ea typeface="ＭＳ Ｐゴシック" panose="020B0600070205080204" pitchFamily="34" charset="-128"/>
              </a:rPr>
              <a:t> Routledge Press NY</a:t>
            </a:r>
          </a:p>
          <a:p>
            <a:pPr algn="l" eaLnBrk="1" hangingPunct="1"/>
            <a:endParaRPr lang="en-US" altLang="en-US" sz="2000" dirty="0">
              <a:ea typeface="ＭＳ Ｐゴシック"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Rectangle 2">
            <a:extLst>
              <a:ext uri="{FF2B5EF4-FFF2-40B4-BE49-F238E27FC236}">
                <a16:creationId xmlns:a16="http://schemas.microsoft.com/office/drawing/2014/main" id="{3DAE1057-725A-6994-1C0C-3C760A547711}"/>
              </a:ext>
            </a:extLst>
          </p:cNvPr>
          <p:cNvSpPr>
            <a:spLocks noGrp="1" noChangeArrowheads="1"/>
          </p:cNvSpPr>
          <p:nvPr>
            <p:ph type="title"/>
          </p:nvPr>
        </p:nvSpPr>
        <p:spPr>
          <a:xfrm>
            <a:off x="503238" y="357188"/>
            <a:ext cx="7772400" cy="914400"/>
          </a:xfrm>
        </p:spPr>
        <p:txBody>
          <a:bodyPr/>
          <a:lstStyle/>
          <a:p>
            <a:pPr eaLnBrk="1" hangingPunct="1"/>
            <a:r>
              <a:rPr lang="en-US" altLang="en-US" sz="3200">
                <a:ea typeface="ＭＳ Ｐゴシック" panose="020B0600070205080204" pitchFamily="34" charset="-128"/>
              </a:rPr>
              <a:t>Some relevant concepts from Bringforthism</a:t>
            </a:r>
          </a:p>
        </p:txBody>
      </p:sp>
      <p:sp>
        <p:nvSpPr>
          <p:cNvPr id="59395" name="Rectangle 3">
            <a:extLst>
              <a:ext uri="{FF2B5EF4-FFF2-40B4-BE49-F238E27FC236}">
                <a16:creationId xmlns:a16="http://schemas.microsoft.com/office/drawing/2014/main" id="{618EFBD9-975C-94EF-F806-3453BA696762}"/>
              </a:ext>
            </a:extLst>
          </p:cNvPr>
          <p:cNvSpPr>
            <a:spLocks noGrp="1" noChangeArrowheads="1"/>
          </p:cNvSpPr>
          <p:nvPr>
            <p:ph type="body" idx="1"/>
          </p:nvPr>
        </p:nvSpPr>
        <p:spPr>
          <a:xfrm>
            <a:off x="671513" y="1444625"/>
            <a:ext cx="7772400" cy="4800600"/>
          </a:xfrm>
        </p:spPr>
        <p:txBody>
          <a:bodyPr/>
          <a:lstStyle/>
          <a:p>
            <a:pPr algn="just" eaLnBrk="1" hangingPunct="1">
              <a:buFontTx/>
              <a:buNone/>
            </a:pPr>
            <a:r>
              <a:rPr lang="en-US" altLang="en-US" sz="2200">
                <a:ea typeface="ＭＳ Ｐゴシック" panose="020B0600070205080204" pitchFamily="34" charset="-128"/>
              </a:rPr>
              <a:t>Humberto </a:t>
            </a:r>
            <a:r>
              <a:rPr lang="en-US" altLang="en-US" sz="2200" err="1">
                <a:ea typeface="ＭＳ Ｐゴシック" panose="020B0600070205080204" pitchFamily="34" charset="-128"/>
              </a:rPr>
              <a:t>Maturana’s</a:t>
            </a:r>
            <a:r>
              <a:rPr lang="en-US" altLang="en-US" sz="2200">
                <a:ea typeface="ＭＳ Ｐゴシック" panose="020B0600070205080204" pitchFamily="34" charset="-128"/>
              </a:rPr>
              <a:t> specific theory of knowledge provides an explanation of how we as human beings come to know what we know. </a:t>
            </a:r>
          </a:p>
          <a:p>
            <a:pPr eaLnBrk="1" hangingPunct="1">
              <a:buFontTx/>
              <a:buNone/>
            </a:pPr>
            <a:r>
              <a:rPr lang="en-US" altLang="en-US" sz="2200">
                <a:ea typeface="ＭＳ Ｐゴシック" panose="020B0600070205080204" pitchFamily="34" charset="-128"/>
              </a:rPr>
              <a:t>In our living, we interact within our niche and </a:t>
            </a:r>
            <a:r>
              <a:rPr lang="en-US" altLang="en-US" sz="2200">
                <a:solidFill>
                  <a:srgbClr val="FF0000"/>
                </a:solidFill>
                <a:ea typeface="ＭＳ Ｐゴシック" panose="020B0600070205080204" pitchFamily="34" charset="-128"/>
              </a:rPr>
              <a:t>'bring forth'</a:t>
            </a:r>
            <a:r>
              <a:rPr lang="en-US" altLang="en-US" sz="2200">
                <a:ea typeface="ＭＳ Ｐゴシック" panose="020B0600070205080204" pitchFamily="34" charset="-128"/>
              </a:rPr>
              <a:t> entities by drawing distinctions in our cognition.</a:t>
            </a:r>
          </a:p>
          <a:p>
            <a:pPr eaLnBrk="1" hangingPunct="1">
              <a:buFontTx/>
              <a:buNone/>
            </a:pPr>
            <a:r>
              <a:rPr lang="en-US" altLang="en-US" sz="2200">
                <a:ea typeface="ＭＳ Ｐゴシック" panose="020B0600070205080204" pitchFamily="34" charset="-128"/>
              </a:rPr>
              <a:t>Once distinguished, an entity can be seen as interacting with other entities, including with oneself. </a:t>
            </a:r>
          </a:p>
          <a:p>
            <a:pPr eaLnBrk="1" hangingPunct="1">
              <a:buFontTx/>
              <a:buNone/>
            </a:pPr>
            <a:r>
              <a:rPr lang="en-US" altLang="en-US" sz="2200">
                <a:ea typeface="ＭＳ Ｐゴシック" panose="020B0600070205080204" pitchFamily="34" charset="-128"/>
              </a:rPr>
              <a:t>The result of any interaction is always determined by the structures of the entities interacting (structure determinism).</a:t>
            </a:r>
          </a:p>
          <a:p>
            <a:pPr eaLnBrk="1" hangingPunct="1">
              <a:buFontTx/>
              <a:buNone/>
            </a:pPr>
            <a:r>
              <a:rPr lang="en-US" altLang="en-US" sz="2200">
                <a:solidFill>
                  <a:srgbClr val="FF0000"/>
                </a:solidFill>
                <a:ea typeface="ＭＳ Ｐゴシック" panose="020B0600070205080204" pitchFamily="34" charset="-128"/>
              </a:rPr>
              <a:t>‘Structural coupling’ </a:t>
            </a:r>
            <a:r>
              <a:rPr lang="en-US" altLang="en-US" sz="2200">
                <a:ea typeface="ＭＳ Ｐゴシック" panose="020B0600070205080204" pitchFamily="34" charset="-128"/>
              </a:rPr>
              <a:t>occurs when ongoing interactions between 2 or more entities become stabilized through</a:t>
            </a:r>
            <a:r>
              <a:rPr lang="en-US" altLang="en-US" sz="2200">
                <a:solidFill>
                  <a:srgbClr val="FF0000"/>
                </a:solidFill>
                <a:ea typeface="ＭＳ Ｐゴシック" panose="020B0600070205080204" pitchFamily="34" charset="-128"/>
              </a:rPr>
              <a:t> 'mutual invitations' </a:t>
            </a:r>
            <a:r>
              <a:rPr lang="en-US" altLang="en-US" sz="2200">
                <a:ea typeface="ＭＳ Ｐゴシック" panose="020B0600070205080204" pitchFamily="34" charset="-128"/>
              </a:rPr>
              <a:t>that</a:t>
            </a:r>
            <a:r>
              <a:rPr lang="en-US" altLang="en-US" sz="2200">
                <a:solidFill>
                  <a:srgbClr val="FF0000"/>
                </a:solidFill>
                <a:ea typeface="ＭＳ Ｐゴシック" panose="020B0600070205080204" pitchFamily="34" charset="-128"/>
              </a:rPr>
              <a:t> </a:t>
            </a:r>
            <a:r>
              <a:rPr lang="en-US" altLang="en-US" sz="2200">
                <a:ea typeface="ＭＳ Ｐゴシック" panose="020B0600070205080204" pitchFamily="34" charset="-128"/>
              </a:rPr>
              <a:t>have become habitual.</a:t>
            </a:r>
          </a:p>
          <a:p>
            <a:pPr eaLnBrk="1" hangingPunct="1">
              <a:buFontTx/>
              <a:buNone/>
            </a:pPr>
            <a:r>
              <a:rPr lang="en-US" altLang="en-US" sz="2200">
                <a:ea typeface="ＭＳ Ｐゴシック" panose="020B0600070205080204" pitchFamily="34" charset="-128"/>
              </a:rPr>
              <a:t>The coupling then presents as </a:t>
            </a:r>
            <a:r>
              <a:rPr lang="en-US" altLang="en-US" sz="2200">
                <a:solidFill>
                  <a:srgbClr val="FF0000"/>
                </a:solidFill>
                <a:ea typeface="ＭＳ Ｐゴシック" panose="020B0600070205080204" pitchFamily="34" charset="-128"/>
              </a:rPr>
              <a:t>a pattern within the relationship</a:t>
            </a:r>
            <a:r>
              <a:rPr lang="en-US" altLang="en-US" sz="2200">
                <a:ea typeface="ＭＳ Ｐゴシック" panose="020B0600070205080204"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3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3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3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3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2">
            <a:extLst>
              <a:ext uri="{FF2B5EF4-FFF2-40B4-BE49-F238E27FC236}">
                <a16:creationId xmlns:a16="http://schemas.microsoft.com/office/drawing/2014/main" id="{AFEC4521-0700-5EB3-C4B1-7CB05CBF33DD}"/>
              </a:ext>
            </a:extLst>
          </p:cNvPr>
          <p:cNvSpPr>
            <a:spLocks noGrp="1" noChangeArrowheads="1"/>
          </p:cNvSpPr>
          <p:nvPr>
            <p:ph type="title"/>
          </p:nvPr>
        </p:nvSpPr>
        <p:spPr>
          <a:xfrm>
            <a:off x="320675" y="490538"/>
            <a:ext cx="8416925" cy="914400"/>
          </a:xfrm>
        </p:spPr>
        <p:txBody>
          <a:bodyPr/>
          <a:lstStyle/>
          <a:p>
            <a:pPr eaLnBrk="1" hangingPunct="1"/>
            <a:r>
              <a:rPr lang="en-US" altLang="en-US" sz="2800">
                <a:ea typeface="ＭＳ Ｐゴシック" panose="020B0600070205080204" pitchFamily="34" charset="-128"/>
              </a:rPr>
              <a:t>The IPscope employs simple graphic diagrams to clarify the coupling of behaviors distinguished in the patterns</a:t>
            </a:r>
          </a:p>
        </p:txBody>
      </p:sp>
      <p:grpSp>
        <p:nvGrpSpPr>
          <p:cNvPr id="11" name="Group 2">
            <a:extLst>
              <a:ext uri="{FF2B5EF4-FFF2-40B4-BE49-F238E27FC236}">
                <a16:creationId xmlns:a16="http://schemas.microsoft.com/office/drawing/2014/main" id="{4C0D66A5-803B-2F67-5C31-EB9162A22668}"/>
              </a:ext>
            </a:extLst>
          </p:cNvPr>
          <p:cNvGrpSpPr>
            <a:grpSpLocks/>
          </p:cNvGrpSpPr>
          <p:nvPr/>
        </p:nvGrpSpPr>
        <p:grpSpPr bwMode="auto">
          <a:xfrm>
            <a:off x="1438275" y="2609850"/>
            <a:ext cx="2259013" cy="2259013"/>
            <a:chOff x="2480" y="352"/>
            <a:chExt cx="800" cy="800"/>
          </a:xfrm>
        </p:grpSpPr>
        <p:pic>
          <p:nvPicPr>
            <p:cNvPr id="34822" name="Picture 3" descr="Social Ostracism.pdf                                           0005C569Tom's G4                       BBACEF84:">
              <a:extLst>
                <a:ext uri="{FF2B5EF4-FFF2-40B4-BE49-F238E27FC236}">
                  <a16:creationId xmlns:a16="http://schemas.microsoft.com/office/drawing/2014/main" id="{11AF6CBE-65FC-DE00-5014-8C20D96ED2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3" name="Line 4">
              <a:extLst>
                <a:ext uri="{FF2B5EF4-FFF2-40B4-BE49-F238E27FC236}">
                  <a16:creationId xmlns:a16="http://schemas.microsoft.com/office/drawing/2014/main" id="{90445864-763F-28C7-A119-E04DE6A8726D}"/>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4" name="Text Box 8">
            <a:extLst>
              <a:ext uri="{FF2B5EF4-FFF2-40B4-BE49-F238E27FC236}">
                <a16:creationId xmlns:a16="http://schemas.microsoft.com/office/drawing/2014/main" id="{F5C11D27-F03C-2645-CFFD-9B042889B04A}"/>
              </a:ext>
            </a:extLst>
          </p:cNvPr>
          <p:cNvSpPr txBox="1">
            <a:spLocks noChangeArrowheads="1"/>
          </p:cNvSpPr>
          <p:nvPr/>
        </p:nvSpPr>
        <p:spPr bwMode="auto">
          <a:xfrm>
            <a:off x="220663" y="3527425"/>
            <a:ext cx="2597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b="1"/>
              <a:t>talking</a:t>
            </a:r>
          </a:p>
        </p:txBody>
      </p:sp>
      <p:sp>
        <p:nvSpPr>
          <p:cNvPr id="15" name="Text Box 9">
            <a:extLst>
              <a:ext uri="{FF2B5EF4-FFF2-40B4-BE49-F238E27FC236}">
                <a16:creationId xmlns:a16="http://schemas.microsoft.com/office/drawing/2014/main" id="{30C1A186-F173-4A6A-CCC5-408E0F073E6A}"/>
              </a:ext>
            </a:extLst>
          </p:cNvPr>
          <p:cNvSpPr txBox="1">
            <a:spLocks noChangeArrowheads="1"/>
          </p:cNvSpPr>
          <p:nvPr/>
        </p:nvSpPr>
        <p:spPr bwMode="auto">
          <a:xfrm>
            <a:off x="2336800" y="3524250"/>
            <a:ext cx="2597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b="1"/>
              <a:t>listening</a:t>
            </a:r>
          </a:p>
        </p:txBody>
      </p:sp>
      <p:sp>
        <p:nvSpPr>
          <p:cNvPr id="18" name="Rectangle 3">
            <a:extLst>
              <a:ext uri="{FF2B5EF4-FFF2-40B4-BE49-F238E27FC236}">
                <a16:creationId xmlns:a16="http://schemas.microsoft.com/office/drawing/2014/main" id="{7E8F6ACE-EBE0-6A79-CC93-B4CE8DB1A492}"/>
              </a:ext>
            </a:extLst>
          </p:cNvPr>
          <p:cNvSpPr txBox="1">
            <a:spLocks noChangeArrowheads="1"/>
          </p:cNvSpPr>
          <p:nvPr/>
        </p:nvSpPr>
        <p:spPr bwMode="auto">
          <a:xfrm>
            <a:off x="4330700" y="1524000"/>
            <a:ext cx="4448175" cy="4800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a:lstStyle>
          <a:p>
            <a:pPr eaLnBrk="1" hangingPunct="1">
              <a:buFontTx/>
              <a:buNone/>
              <a:defRPr/>
            </a:pPr>
            <a:r>
              <a:rPr lang="en-US" altLang="en-US" sz="1700" kern="0" dirty="0">
                <a:ea typeface="ＭＳ Ｐゴシック" panose="020B0600070205080204" pitchFamily="34" charset="-128"/>
              </a:rPr>
              <a:t>	</a:t>
            </a:r>
          </a:p>
          <a:p>
            <a:pPr eaLnBrk="1" hangingPunct="1">
              <a:buFontTx/>
              <a:buNone/>
              <a:defRPr/>
            </a:pPr>
            <a:r>
              <a:rPr lang="en-US" altLang="en-US" sz="1700" kern="0" dirty="0">
                <a:ea typeface="ＭＳ Ｐゴシック" panose="020B0600070205080204" pitchFamily="34" charset="-128"/>
              </a:rPr>
              <a:t>	The </a:t>
            </a:r>
            <a:r>
              <a:rPr lang="en-US" altLang="en-US" sz="1700" kern="0" dirty="0">
                <a:solidFill>
                  <a:srgbClr val="FF0000"/>
                </a:solidFill>
                <a:ea typeface="ＭＳ Ｐゴシック" panose="020B0600070205080204" pitchFamily="34" charset="-128"/>
              </a:rPr>
              <a:t>circularity</a:t>
            </a:r>
            <a:r>
              <a:rPr lang="en-US" altLang="en-US" sz="1700" kern="0" dirty="0">
                <a:ea typeface="ＭＳ Ｐゴシック" panose="020B0600070205080204" pitchFamily="34" charset="-128"/>
              </a:rPr>
              <a:t> of the graphic implies a pattern of interaction that repeats itself again and again, and which reflects an important aspect of an ongoing relationship.</a:t>
            </a:r>
          </a:p>
          <a:p>
            <a:pPr eaLnBrk="1" hangingPunct="1">
              <a:buFontTx/>
              <a:buNone/>
              <a:defRPr/>
            </a:pPr>
            <a:endParaRPr lang="en-US" altLang="en-US" sz="1700" kern="0" dirty="0">
              <a:ea typeface="ＭＳ Ｐゴシック" panose="020B0600070205080204" pitchFamily="34" charset="-128"/>
            </a:endParaRPr>
          </a:p>
          <a:p>
            <a:pPr eaLnBrk="1" hangingPunct="1">
              <a:buFontTx/>
              <a:buNone/>
              <a:defRPr/>
            </a:pPr>
            <a:r>
              <a:rPr lang="en-US" altLang="en-US" sz="1700" kern="0" dirty="0">
                <a:ea typeface="ＭＳ Ｐゴシック" panose="020B0600070205080204" pitchFamily="34" charset="-128"/>
              </a:rPr>
              <a:t>	Succinct </a:t>
            </a:r>
            <a:r>
              <a:rPr lang="en-US" altLang="en-US" sz="1700" kern="0" dirty="0">
                <a:solidFill>
                  <a:srgbClr val="FF0000"/>
                </a:solidFill>
                <a:ea typeface="ＭＳ Ｐゴシック" panose="020B0600070205080204" pitchFamily="34" charset="-128"/>
              </a:rPr>
              <a:t>text</a:t>
            </a:r>
            <a:r>
              <a:rPr lang="en-US" altLang="en-US" sz="1700" kern="0" dirty="0">
                <a:ea typeface="ＭＳ Ｐゴシック" panose="020B0600070205080204" pitchFamily="34" charset="-128"/>
              </a:rPr>
              <a:t> describes observable behaviors distinguished in the pattern (using gerunds).</a:t>
            </a:r>
          </a:p>
          <a:p>
            <a:pPr eaLnBrk="1" hangingPunct="1">
              <a:buFontTx/>
              <a:buNone/>
              <a:defRPr/>
            </a:pPr>
            <a:endParaRPr lang="en-US" altLang="en-US" sz="1700" kern="0" dirty="0">
              <a:ea typeface="ＭＳ Ｐゴシック" panose="020B0600070205080204" pitchFamily="34" charset="-128"/>
            </a:endParaRPr>
          </a:p>
          <a:p>
            <a:pPr eaLnBrk="1" hangingPunct="1">
              <a:buFontTx/>
              <a:buNone/>
              <a:defRPr/>
            </a:pPr>
            <a:r>
              <a:rPr lang="en-US" altLang="en-US" sz="1700" kern="0" dirty="0">
                <a:ea typeface="ＭＳ Ｐゴシック" panose="020B0600070205080204" pitchFamily="34" charset="-128"/>
              </a:rPr>
              <a:t>	The arched </a:t>
            </a:r>
            <a:r>
              <a:rPr lang="en-US" altLang="en-US" sz="1700" kern="0" dirty="0">
                <a:solidFill>
                  <a:srgbClr val="FF0000"/>
                </a:solidFill>
                <a:ea typeface="ＭＳ Ｐゴシック" panose="020B0600070205080204" pitchFamily="34" charset="-128"/>
              </a:rPr>
              <a:t>arrows</a:t>
            </a:r>
            <a:r>
              <a:rPr lang="en-US" altLang="en-US" sz="1700" kern="0" dirty="0">
                <a:ea typeface="ＭＳ Ｐゴシック" panose="020B0600070205080204" pitchFamily="34" charset="-128"/>
              </a:rPr>
              <a:t> imply ‘invitations’ that are mutual and recur </a:t>
            </a:r>
            <a:r>
              <a:rPr lang="en-US" altLang="en-US" sz="1700" kern="0" dirty="0">
                <a:highlight>
                  <a:srgbClr val="FFFF00"/>
                </a:highlight>
                <a:ea typeface="ＭＳ Ｐゴシック" panose="020B0600070205080204" pitchFamily="34" charset="-128"/>
              </a:rPr>
              <a:t>(the arrows should not be regarded as lineal, deterministic or causal connections).</a:t>
            </a:r>
          </a:p>
          <a:p>
            <a:pPr eaLnBrk="1" hangingPunct="1">
              <a:buFontTx/>
              <a:buNone/>
              <a:defRPr/>
            </a:pPr>
            <a:endParaRPr lang="en-US" altLang="en-US" sz="1700" kern="0" dirty="0">
              <a:ea typeface="ＭＳ Ｐゴシック" panose="020B0600070205080204" pitchFamily="34" charset="-128"/>
            </a:endParaRPr>
          </a:p>
          <a:p>
            <a:pPr eaLnBrk="1" hangingPunct="1">
              <a:buFontTx/>
              <a:buNone/>
              <a:defRPr/>
            </a:pPr>
            <a:r>
              <a:rPr lang="en-US" altLang="en-US" sz="1700" kern="0" dirty="0">
                <a:ea typeface="ＭＳ Ｐゴシック" panose="020B0600070205080204" pitchFamily="34" charset="-128"/>
              </a:rPr>
              <a:t>	The </a:t>
            </a:r>
            <a:r>
              <a:rPr lang="en-US" altLang="en-US" sz="1700" kern="0" dirty="0">
                <a:solidFill>
                  <a:srgbClr val="FF0000"/>
                </a:solidFill>
                <a:ea typeface="ＭＳ Ｐゴシック" panose="020B0600070205080204" pitchFamily="34" charset="-128"/>
              </a:rPr>
              <a:t>slash</a:t>
            </a:r>
            <a:r>
              <a:rPr lang="en-US" altLang="en-US" sz="1700" kern="0" dirty="0">
                <a:ea typeface="ＭＳ Ｐゴシック" panose="020B0600070205080204" pitchFamily="34" charset="-128"/>
              </a:rPr>
              <a:t> in the center implies </a:t>
            </a:r>
            <a:r>
              <a:rPr lang="en-US" altLang="en-US" sz="1700" kern="0" dirty="0">
                <a:highlight>
                  <a:srgbClr val="FFFF00"/>
                </a:highlight>
                <a:ea typeface="ＭＳ Ｐゴシック" panose="020B0600070205080204" pitchFamily="34" charset="-128"/>
              </a:rPr>
              <a:t>reciprocity</a:t>
            </a:r>
            <a:r>
              <a:rPr lang="en-US" altLang="en-US" sz="1700" kern="0" dirty="0">
                <a:ea typeface="ＭＳ Ｐゴシック" panose="020B0600070205080204" pitchFamily="34" charset="-128"/>
              </a:rPr>
              <a:t> in the ‘structural coupling’ of the behaviors that occur in the interpersonal space.</a:t>
            </a:r>
          </a:p>
          <a:p>
            <a:pPr eaLnBrk="1" hangingPunct="1">
              <a:buFontTx/>
              <a:buNone/>
              <a:defRPr/>
            </a:pPr>
            <a:endParaRPr lang="en-US" altLang="en-US" sz="1700" kern="0" dirty="0">
              <a:ea typeface="ＭＳ Ｐゴシック" panose="020B0600070205080204" pitchFamily="34" charset="-128"/>
            </a:endParaRPr>
          </a:p>
          <a:p>
            <a:pPr eaLnBrk="1" hangingPunct="1">
              <a:buFontTx/>
              <a:buNone/>
              <a:defRPr/>
            </a:pPr>
            <a:r>
              <a:rPr lang="en-US" altLang="en-US" sz="1700" kern="0" dirty="0">
                <a:ea typeface="ＭＳ Ｐゴシック" panose="020B0600070205080204" pitchFamily="34" charset="-128"/>
              </a:rPr>
              <a:t>	</a:t>
            </a:r>
          </a:p>
          <a:p>
            <a:pPr eaLnBrk="1" hangingPunct="1">
              <a:buFontTx/>
              <a:buNone/>
              <a:defRPr/>
            </a:pPr>
            <a:r>
              <a:rPr lang="en-US" altLang="en-US" sz="1700" kern="0" dirty="0">
                <a:ea typeface="ＭＳ Ｐゴシック" panose="020B0600070205080204" pitchFamily="34" charset="-128"/>
              </a:rPr>
              <a:t>	</a:t>
            </a:r>
          </a:p>
          <a:p>
            <a:pPr eaLnBrk="1" hangingPunct="1">
              <a:buFontTx/>
              <a:buNone/>
              <a:defRPr/>
            </a:pPr>
            <a:endParaRPr lang="en-US" altLang="en-US" sz="1700" kern="0" dirty="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8"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0659" name="Group 2">
            <a:extLst>
              <a:ext uri="{FF2B5EF4-FFF2-40B4-BE49-F238E27FC236}">
                <a16:creationId xmlns:a16="http://schemas.microsoft.com/office/drawing/2014/main" id="{4AD34282-4C42-4D72-1EE2-D2D9CDD2AC3D}"/>
              </a:ext>
            </a:extLst>
          </p:cNvPr>
          <p:cNvGrpSpPr>
            <a:grpSpLocks/>
          </p:cNvGrpSpPr>
          <p:nvPr/>
        </p:nvGrpSpPr>
        <p:grpSpPr bwMode="auto">
          <a:xfrm>
            <a:off x="5718175" y="2620963"/>
            <a:ext cx="2401888" cy="2247900"/>
            <a:chOff x="2123" y="1451"/>
            <a:chExt cx="1513" cy="1417"/>
          </a:xfrm>
        </p:grpSpPr>
        <p:pic>
          <p:nvPicPr>
            <p:cNvPr id="35851" name="Picture 3">
              <a:extLst>
                <a:ext uri="{FF2B5EF4-FFF2-40B4-BE49-F238E27FC236}">
                  <a16:creationId xmlns:a16="http://schemas.microsoft.com/office/drawing/2014/main" id="{2172B9F9-3900-AB1D-7932-CE59599196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2" name="Line 4">
              <a:extLst>
                <a:ext uri="{FF2B5EF4-FFF2-40B4-BE49-F238E27FC236}">
                  <a16:creationId xmlns:a16="http://schemas.microsoft.com/office/drawing/2014/main" id="{37C63ACC-93E3-016A-494F-887551D97230}"/>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5842" name="Group 2">
            <a:extLst>
              <a:ext uri="{FF2B5EF4-FFF2-40B4-BE49-F238E27FC236}">
                <a16:creationId xmlns:a16="http://schemas.microsoft.com/office/drawing/2014/main" id="{1A579059-9799-97BE-9129-3BAF4488208B}"/>
              </a:ext>
            </a:extLst>
          </p:cNvPr>
          <p:cNvGrpSpPr>
            <a:grpSpLocks/>
          </p:cNvGrpSpPr>
          <p:nvPr/>
        </p:nvGrpSpPr>
        <p:grpSpPr bwMode="auto">
          <a:xfrm>
            <a:off x="1438275" y="2609850"/>
            <a:ext cx="2259013" cy="2259013"/>
            <a:chOff x="2480" y="352"/>
            <a:chExt cx="800" cy="800"/>
          </a:xfrm>
        </p:grpSpPr>
        <p:pic>
          <p:nvPicPr>
            <p:cNvPr id="35849" name="Picture 3" descr="Social Ostracism.pdf                                           0005C569Tom's G4                       BBACEF84:">
              <a:extLst>
                <a:ext uri="{FF2B5EF4-FFF2-40B4-BE49-F238E27FC236}">
                  <a16:creationId xmlns:a16="http://schemas.microsoft.com/office/drawing/2014/main" id="{562AF12E-7A32-6115-F3B2-8FCF89D6BC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0" name="Line 4">
              <a:extLst>
                <a:ext uri="{FF2B5EF4-FFF2-40B4-BE49-F238E27FC236}">
                  <a16:creationId xmlns:a16="http://schemas.microsoft.com/office/drawing/2014/main" id="{1C18C78C-180F-284A-F565-5AF0C82846F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5843" name="Text Box 8">
            <a:extLst>
              <a:ext uri="{FF2B5EF4-FFF2-40B4-BE49-F238E27FC236}">
                <a16:creationId xmlns:a16="http://schemas.microsoft.com/office/drawing/2014/main" id="{F5A34E05-AF10-40EC-51F8-9B10D212F526}"/>
              </a:ext>
            </a:extLst>
          </p:cNvPr>
          <p:cNvSpPr txBox="1">
            <a:spLocks noChangeArrowheads="1"/>
          </p:cNvSpPr>
          <p:nvPr/>
        </p:nvSpPr>
        <p:spPr bwMode="auto">
          <a:xfrm>
            <a:off x="220663" y="3527425"/>
            <a:ext cx="2597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b="1"/>
              <a:t>suggesting</a:t>
            </a:r>
          </a:p>
        </p:txBody>
      </p:sp>
      <p:sp>
        <p:nvSpPr>
          <p:cNvPr id="35844" name="Text Box 9">
            <a:extLst>
              <a:ext uri="{FF2B5EF4-FFF2-40B4-BE49-F238E27FC236}">
                <a16:creationId xmlns:a16="http://schemas.microsoft.com/office/drawing/2014/main" id="{13A9CA99-1156-8120-A5E2-D45824549BDC}"/>
              </a:ext>
            </a:extLst>
          </p:cNvPr>
          <p:cNvSpPr txBox="1">
            <a:spLocks noChangeArrowheads="1"/>
          </p:cNvSpPr>
          <p:nvPr/>
        </p:nvSpPr>
        <p:spPr bwMode="auto">
          <a:xfrm>
            <a:off x="2336800" y="3524250"/>
            <a:ext cx="2597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b="1"/>
              <a:t>responding</a:t>
            </a:r>
          </a:p>
        </p:txBody>
      </p:sp>
      <p:sp>
        <p:nvSpPr>
          <p:cNvPr id="16" name="Text Box 9">
            <a:extLst>
              <a:ext uri="{FF2B5EF4-FFF2-40B4-BE49-F238E27FC236}">
                <a16:creationId xmlns:a16="http://schemas.microsoft.com/office/drawing/2014/main" id="{87B8332C-41A3-F426-7C8C-9D71840DC8E6}"/>
              </a:ext>
            </a:extLst>
          </p:cNvPr>
          <p:cNvSpPr txBox="1">
            <a:spLocks noChangeArrowheads="1"/>
          </p:cNvSpPr>
          <p:nvPr/>
        </p:nvSpPr>
        <p:spPr bwMode="auto">
          <a:xfrm>
            <a:off x="5599113" y="2209800"/>
            <a:ext cx="2597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b="1"/>
              <a:t>pressuring </a:t>
            </a:r>
          </a:p>
        </p:txBody>
      </p:sp>
      <p:sp>
        <p:nvSpPr>
          <p:cNvPr id="17" name="Text Box 9">
            <a:extLst>
              <a:ext uri="{FF2B5EF4-FFF2-40B4-BE49-F238E27FC236}">
                <a16:creationId xmlns:a16="http://schemas.microsoft.com/office/drawing/2014/main" id="{976389E2-4402-009A-501C-2CB925001193}"/>
              </a:ext>
            </a:extLst>
          </p:cNvPr>
          <p:cNvSpPr txBox="1">
            <a:spLocks noChangeArrowheads="1"/>
          </p:cNvSpPr>
          <p:nvPr/>
        </p:nvSpPr>
        <p:spPr bwMode="auto">
          <a:xfrm>
            <a:off x="5686425" y="4868863"/>
            <a:ext cx="2597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b="1" dirty="0"/>
              <a:t>resisting</a:t>
            </a:r>
          </a:p>
        </p:txBody>
      </p:sp>
      <p:sp>
        <p:nvSpPr>
          <p:cNvPr id="6" name="TextBox 5">
            <a:extLst>
              <a:ext uri="{FF2B5EF4-FFF2-40B4-BE49-F238E27FC236}">
                <a16:creationId xmlns:a16="http://schemas.microsoft.com/office/drawing/2014/main" id="{C5AD5776-EA76-ED90-2FB7-935E27CA6641}"/>
              </a:ext>
            </a:extLst>
          </p:cNvPr>
          <p:cNvSpPr txBox="1">
            <a:spLocks noChangeArrowheads="1"/>
          </p:cNvSpPr>
          <p:nvPr/>
        </p:nvSpPr>
        <p:spPr bwMode="auto">
          <a:xfrm>
            <a:off x="1387475" y="5507038"/>
            <a:ext cx="6283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Patterns drawn vertically imply a significant </a:t>
            </a:r>
          </a:p>
          <a:p>
            <a:pPr algn="ctr">
              <a:spcBef>
                <a:spcPct val="0"/>
              </a:spcBef>
              <a:buFontTx/>
              <a:buNone/>
            </a:pPr>
            <a:r>
              <a:rPr lang="en-US" altLang="en-US" sz="2400" dirty="0">
                <a:highlight>
                  <a:srgbClr val="FFFF00"/>
                </a:highlight>
              </a:rPr>
              <a:t>power</a:t>
            </a:r>
            <a:r>
              <a:rPr lang="en-US" altLang="en-US" sz="2400" dirty="0"/>
              <a:t> differential between the relevant behaviors</a:t>
            </a:r>
          </a:p>
        </p:txBody>
      </p:sp>
      <p:sp>
        <p:nvSpPr>
          <p:cNvPr id="35848" name="Rectangle 2">
            <a:extLst>
              <a:ext uri="{FF2B5EF4-FFF2-40B4-BE49-F238E27FC236}">
                <a16:creationId xmlns:a16="http://schemas.microsoft.com/office/drawing/2014/main" id="{73C5F3C8-FBCF-DD1E-39CD-643970FDCAC6}"/>
              </a:ext>
            </a:extLst>
          </p:cNvPr>
          <p:cNvSpPr>
            <a:spLocks noGrp="1" noChangeArrowheads="1"/>
          </p:cNvSpPr>
          <p:nvPr>
            <p:ph type="title"/>
          </p:nvPr>
        </p:nvSpPr>
        <p:spPr>
          <a:xfrm>
            <a:off x="752475" y="673100"/>
            <a:ext cx="7751763" cy="914400"/>
          </a:xfrm>
        </p:spPr>
        <p:txBody>
          <a:bodyPr/>
          <a:lstStyle/>
          <a:p>
            <a:pPr eaLnBrk="1" hangingPunct="1"/>
            <a:r>
              <a:rPr lang="en-US" altLang="en-US" sz="2800">
                <a:ea typeface="ＭＳ Ｐゴシック" panose="020B0600070205080204" pitchFamily="34" charset="-128"/>
              </a:rPr>
              <a:t>The diagram reflects a 'distillate' of recurrent interactions which foreground the coupling of the behaviors that are distinguished in the pattern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4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84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06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P spid="35844" grpId="0"/>
      <p:bldP spid="16" grpId="0"/>
      <p:bldP spid="17"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2">
            <a:extLst>
              <a:ext uri="{FF2B5EF4-FFF2-40B4-BE49-F238E27FC236}">
                <a16:creationId xmlns:a16="http://schemas.microsoft.com/office/drawing/2014/main" id="{C516CC46-742D-1752-9352-3D4E947DF006}"/>
              </a:ext>
            </a:extLst>
          </p:cNvPr>
          <p:cNvSpPr>
            <a:spLocks noGrp="1" noChangeArrowheads="1"/>
          </p:cNvSpPr>
          <p:nvPr>
            <p:ph type="title"/>
          </p:nvPr>
        </p:nvSpPr>
        <p:spPr>
          <a:xfrm>
            <a:off x="806450" y="223838"/>
            <a:ext cx="7772400" cy="1143000"/>
          </a:xfrm>
        </p:spPr>
        <p:txBody>
          <a:bodyPr/>
          <a:lstStyle/>
          <a:p>
            <a:pPr eaLnBrk="1" hangingPunct="1"/>
            <a:r>
              <a:rPr lang="en-US" altLang="en-US" sz="3200">
                <a:ea typeface="ＭＳ Ｐゴシック" panose="020B0600070205080204" pitchFamily="34" charset="-128"/>
              </a:rPr>
              <a:t>Several components of the ‘</a:t>
            </a:r>
            <a:r>
              <a:rPr lang="en-US" altLang="en-US" sz="3200" u="sng">
                <a:ea typeface="ＭＳ Ｐゴシック" panose="020B0600070205080204" pitchFamily="34" charset="-128"/>
              </a:rPr>
              <a:t>IP</a:t>
            </a:r>
            <a:r>
              <a:rPr lang="en-US" altLang="en-US" sz="3200">
                <a:ea typeface="ＭＳ Ｐゴシック" panose="020B0600070205080204" pitchFamily="34" charset="-128"/>
              </a:rPr>
              <a:t>scope’ </a:t>
            </a:r>
          </a:p>
        </p:txBody>
      </p:sp>
      <p:sp>
        <p:nvSpPr>
          <p:cNvPr id="60419" name="Rectangle 3">
            <a:extLst>
              <a:ext uri="{FF2B5EF4-FFF2-40B4-BE49-F238E27FC236}">
                <a16:creationId xmlns:a16="http://schemas.microsoft.com/office/drawing/2014/main" id="{8AD6370D-6269-8146-C9E9-DD61AF1AF56F}"/>
              </a:ext>
            </a:extLst>
          </p:cNvPr>
          <p:cNvSpPr>
            <a:spLocks noGrp="1" noChangeArrowheads="1"/>
          </p:cNvSpPr>
          <p:nvPr>
            <p:ph type="body" idx="1"/>
          </p:nvPr>
        </p:nvSpPr>
        <p:spPr>
          <a:xfrm>
            <a:off x="863600" y="1470025"/>
            <a:ext cx="7683500" cy="4267200"/>
          </a:xfrm>
        </p:spPr>
        <p:txBody>
          <a:bodyPr/>
          <a:lstStyle/>
          <a:p>
            <a:pPr eaLnBrk="1" hangingPunct="1">
              <a:buFontTx/>
              <a:buNone/>
            </a:pPr>
            <a:r>
              <a:rPr lang="en-US" altLang="en-US" sz="2400" dirty="0">
                <a:ea typeface="ＭＳ Ｐゴシック" panose="020B0600070205080204" pitchFamily="34" charset="-128"/>
              </a:rPr>
              <a:t>   The framework entails a typology of at least </a:t>
            </a:r>
            <a:r>
              <a:rPr lang="en-US" altLang="en-US" sz="2400" dirty="0">
                <a:highlight>
                  <a:srgbClr val="FFFF00"/>
                </a:highlight>
                <a:ea typeface="ＭＳ Ｐゴシック" panose="020B0600070205080204" pitchFamily="34" charset="-128"/>
              </a:rPr>
              <a:t>7 kinds </a:t>
            </a:r>
            <a:r>
              <a:rPr lang="en-US" altLang="en-US" sz="2400" dirty="0">
                <a:ea typeface="ＭＳ Ｐゴシック" panose="020B0600070205080204" pitchFamily="34" charset="-128"/>
              </a:rPr>
              <a:t>of IPs</a:t>
            </a:r>
          </a:p>
          <a:p>
            <a:pPr eaLnBrk="1" hangingPunct="1">
              <a:buFontTx/>
              <a:buNone/>
            </a:pPr>
            <a:r>
              <a:rPr lang="en-US" altLang="en-US" sz="2400" dirty="0">
                <a:ea typeface="ＭＳ Ｐゴシック" panose="020B0600070205080204" pitchFamily="34" charset="-128"/>
              </a:rPr>
              <a:t>		    which may be grouped in three clusters:</a:t>
            </a:r>
          </a:p>
          <a:p>
            <a:pPr eaLnBrk="1" hangingPunct="1">
              <a:buFontTx/>
              <a:buNone/>
            </a:pPr>
            <a:r>
              <a:rPr lang="en-US" altLang="en-US" dirty="0">
                <a:ea typeface="ＭＳ Ｐゴシック" panose="020B0600070205080204" pitchFamily="34" charset="-128"/>
              </a:rPr>
              <a:t>			</a:t>
            </a:r>
            <a:r>
              <a:rPr lang="en-US" altLang="en-US" sz="2000" b="1" dirty="0">
                <a:ea typeface="ＭＳ Ｐゴシック" panose="020B0600070205080204" pitchFamily="34" charset="-128"/>
              </a:rPr>
              <a:t>WIP</a:t>
            </a:r>
            <a:r>
              <a:rPr lang="en-US" altLang="en-US" sz="2000" dirty="0">
                <a:ea typeface="ＭＳ Ｐゴシック" panose="020B0600070205080204" pitchFamily="34" charset="-128"/>
              </a:rPr>
              <a:t>s = Wellness Interpersonal Patterns</a:t>
            </a:r>
          </a:p>
          <a:p>
            <a:pPr eaLnBrk="1" hangingPunct="1">
              <a:buFontTx/>
              <a:buNone/>
            </a:pPr>
            <a:r>
              <a:rPr lang="en-US" altLang="en-US" sz="2000" dirty="0">
                <a:ea typeface="ＭＳ Ｐゴシック" panose="020B0600070205080204" pitchFamily="34" charset="-128"/>
              </a:rPr>
              <a:t>			</a:t>
            </a:r>
            <a:r>
              <a:rPr lang="en-US" altLang="en-US" sz="2000" b="1" dirty="0">
                <a:ea typeface="ＭＳ Ｐゴシック" panose="020B0600070205080204" pitchFamily="34" charset="-128"/>
              </a:rPr>
              <a:t>PIP</a:t>
            </a:r>
            <a:r>
              <a:rPr lang="en-US" altLang="en-US" sz="2000" dirty="0">
                <a:ea typeface="ＭＳ Ｐゴシック" panose="020B0600070205080204" pitchFamily="34" charset="-128"/>
              </a:rPr>
              <a:t>s = Pathologizing Interpersonal Patterns</a:t>
            </a:r>
          </a:p>
          <a:p>
            <a:pPr eaLnBrk="1" hangingPunct="1">
              <a:buFontTx/>
              <a:buNone/>
            </a:pPr>
            <a:r>
              <a:rPr lang="en-US" altLang="en-US" sz="2000" dirty="0">
                <a:ea typeface="ＭＳ Ｐゴシック" panose="020B0600070205080204" pitchFamily="34" charset="-128"/>
              </a:rPr>
              <a:t>			</a:t>
            </a:r>
            <a:r>
              <a:rPr lang="en-US" altLang="en-US" sz="2000" b="1" dirty="0">
                <a:ea typeface="ＭＳ Ｐゴシック" panose="020B0600070205080204" pitchFamily="34" charset="-128"/>
              </a:rPr>
              <a:t>HIP</a:t>
            </a:r>
            <a:r>
              <a:rPr lang="en-US" altLang="en-US" sz="2000" dirty="0">
                <a:ea typeface="ＭＳ Ｐゴシック" panose="020B0600070205080204" pitchFamily="34" charset="-128"/>
              </a:rPr>
              <a:t>s = Healing Interpersonal Patterns</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i="1" dirty="0">
                <a:ea typeface="ＭＳ Ｐゴシック" panose="020B0600070205080204" pitchFamily="34" charset="-128"/>
              </a:rPr>
              <a:t>			</a:t>
            </a:r>
            <a:r>
              <a:rPr lang="en-US" altLang="en-US" sz="2000" b="1" i="1" dirty="0">
                <a:ea typeface="ＭＳ Ｐゴシック" panose="020B0600070205080204" pitchFamily="34" charset="-128"/>
              </a:rPr>
              <a:t>TIPs</a:t>
            </a:r>
            <a:r>
              <a:rPr lang="en-US" altLang="en-US" sz="2000" i="1" dirty="0">
                <a:ea typeface="ＭＳ Ｐゴシック" panose="020B0600070205080204" pitchFamily="34" charset="-128"/>
              </a:rPr>
              <a:t>  = Transforming Interpersonal Patterns</a:t>
            </a:r>
          </a:p>
          <a:p>
            <a:pPr eaLnBrk="1" hangingPunct="1">
              <a:buFontTx/>
              <a:buNone/>
            </a:pPr>
            <a:r>
              <a:rPr lang="en-US" altLang="en-US" sz="2000" i="1" dirty="0">
                <a:ea typeface="ＭＳ Ｐゴシック" panose="020B0600070205080204" pitchFamily="34" charset="-128"/>
              </a:rPr>
              <a:t>			</a:t>
            </a:r>
            <a:r>
              <a:rPr lang="en-US" altLang="en-US" sz="2000" b="1" i="1" dirty="0">
                <a:ea typeface="ＭＳ Ｐゴシック" panose="020B0600070205080204" pitchFamily="34" charset="-128"/>
              </a:rPr>
              <a:t>DIPs</a:t>
            </a:r>
            <a:r>
              <a:rPr lang="en-US" altLang="en-US" sz="2000" i="1" dirty="0">
                <a:ea typeface="ＭＳ Ｐゴシック" panose="020B0600070205080204" pitchFamily="34" charset="-128"/>
              </a:rPr>
              <a:t> = Deteriorating Interpersonal Patterns</a:t>
            </a:r>
          </a:p>
          <a:p>
            <a:pPr eaLnBrk="1" hangingPunct="1">
              <a:buFontTx/>
              <a:buNone/>
            </a:pPr>
            <a:r>
              <a:rPr lang="en-US" altLang="en-US" sz="2000" i="1" dirty="0">
                <a:ea typeface="ＭＳ Ｐゴシック" panose="020B0600070205080204" pitchFamily="34" charset="-128"/>
              </a:rPr>
              <a:t>			</a:t>
            </a:r>
            <a:endParaRPr lang="en-US" altLang="en-US" sz="2000" b="1" dirty="0">
              <a:ea typeface="ＭＳ Ｐゴシック" panose="020B0600070205080204" pitchFamily="34" charset="-128"/>
            </a:endParaRPr>
          </a:p>
          <a:p>
            <a:pPr eaLnBrk="1" hangingPunct="1">
              <a:buFontTx/>
              <a:buNone/>
            </a:pPr>
            <a:r>
              <a:rPr lang="en-US" altLang="en-US" sz="2000" b="1" dirty="0">
                <a:ea typeface="ＭＳ Ｐゴシック" panose="020B0600070205080204" pitchFamily="34" charset="-128"/>
              </a:rPr>
              <a:t>			SCIP</a:t>
            </a:r>
            <a:r>
              <a:rPr lang="en-US" altLang="en-US" sz="2000" dirty="0">
                <a:ea typeface="ＭＳ Ｐゴシック" panose="020B0600070205080204" pitchFamily="34" charset="-128"/>
              </a:rPr>
              <a:t>s = Socio-Cultural Influencing Patterns</a:t>
            </a:r>
          </a:p>
          <a:p>
            <a:pPr eaLnBrk="1" hangingPunct="1">
              <a:buFontTx/>
              <a:buNone/>
            </a:pPr>
            <a:r>
              <a:rPr lang="en-US" altLang="en-US" sz="2000" dirty="0">
                <a:ea typeface="ＭＳ Ｐゴシック" panose="020B0600070205080204" pitchFamily="34" charset="-128"/>
              </a:rPr>
              <a:t>			</a:t>
            </a:r>
            <a:r>
              <a:rPr lang="en-US" altLang="en-US" sz="2000" b="1" dirty="0">
                <a:ea typeface="ＭＳ Ｐゴシック" panose="020B0600070205080204" pitchFamily="34" charset="-128"/>
              </a:rPr>
              <a:t>SNIPs</a:t>
            </a:r>
            <a:r>
              <a:rPr lang="en-US" altLang="en-US" sz="2000" dirty="0">
                <a:ea typeface="ＭＳ Ｐゴシック" panose="020B0600070205080204" pitchFamily="34" charset="-128"/>
              </a:rPr>
              <a:t> = Social Network Interactional Patterns</a:t>
            </a:r>
          </a:p>
          <a:p>
            <a:pPr eaLnBrk="1" hangingPunct="1">
              <a:buFontTx/>
              <a:buNone/>
            </a:pPr>
            <a:r>
              <a:rPr lang="en-US" altLang="en-US" sz="2000" dirty="0">
                <a:ea typeface="ＭＳ Ｐゴシック" panose="020B0600070205080204" pitchFamily="34" charset="-128"/>
              </a:rPr>
              <a:t>			</a:t>
            </a:r>
            <a:r>
              <a:rPr lang="en-US" altLang="en-US" dirty="0">
                <a:ea typeface="ＭＳ Ｐゴシック" panose="020B0600070205080204" pitchFamily="34" charset="-128"/>
              </a:rPr>
              <a:t>	</a:t>
            </a:r>
          </a:p>
        </p:txBody>
      </p:sp>
      <p:sp>
        <p:nvSpPr>
          <p:cNvPr id="10" name="Left Brace 1">
            <a:extLst>
              <a:ext uri="{FF2B5EF4-FFF2-40B4-BE49-F238E27FC236}">
                <a16:creationId xmlns:a16="http://schemas.microsoft.com/office/drawing/2014/main" id="{5F6DC327-0602-9881-DDE7-AED7E71C6444}"/>
              </a:ext>
            </a:extLst>
          </p:cNvPr>
          <p:cNvSpPr>
            <a:spLocks/>
          </p:cNvSpPr>
          <p:nvPr/>
        </p:nvSpPr>
        <p:spPr bwMode="auto">
          <a:xfrm>
            <a:off x="2100263" y="2660650"/>
            <a:ext cx="431800" cy="846138"/>
          </a:xfrm>
          <a:prstGeom prst="leftBrace">
            <a:avLst>
              <a:gd name="adj1" fmla="val 8310"/>
              <a:gd name="adj2" fmla="val 50000"/>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11" name="Left Brace 4">
            <a:extLst>
              <a:ext uri="{FF2B5EF4-FFF2-40B4-BE49-F238E27FC236}">
                <a16:creationId xmlns:a16="http://schemas.microsoft.com/office/drawing/2014/main" id="{4CE89907-65E9-AC6C-F977-13601A26AAE5}"/>
              </a:ext>
            </a:extLst>
          </p:cNvPr>
          <p:cNvSpPr>
            <a:spLocks/>
          </p:cNvSpPr>
          <p:nvPr/>
        </p:nvSpPr>
        <p:spPr bwMode="auto">
          <a:xfrm>
            <a:off x="2100263" y="4194175"/>
            <a:ext cx="431800" cy="454025"/>
          </a:xfrm>
          <a:prstGeom prst="leftBrace">
            <a:avLst>
              <a:gd name="adj1" fmla="val 8295"/>
              <a:gd name="adj2" fmla="val 50000"/>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12" name="Left Brace 6">
            <a:extLst>
              <a:ext uri="{FF2B5EF4-FFF2-40B4-BE49-F238E27FC236}">
                <a16:creationId xmlns:a16="http://schemas.microsoft.com/office/drawing/2014/main" id="{7B82E4AB-449C-4C44-AD36-B4CEB1D6274E}"/>
              </a:ext>
            </a:extLst>
          </p:cNvPr>
          <p:cNvSpPr>
            <a:spLocks/>
          </p:cNvSpPr>
          <p:nvPr/>
        </p:nvSpPr>
        <p:spPr bwMode="auto">
          <a:xfrm>
            <a:off x="2100263" y="5265738"/>
            <a:ext cx="431800" cy="455612"/>
          </a:xfrm>
          <a:prstGeom prst="leftBrace">
            <a:avLst>
              <a:gd name="adj1" fmla="val 8324"/>
              <a:gd name="adj2" fmla="val 50000"/>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13" name="TextBox 2">
            <a:extLst>
              <a:ext uri="{FF2B5EF4-FFF2-40B4-BE49-F238E27FC236}">
                <a16:creationId xmlns:a16="http://schemas.microsoft.com/office/drawing/2014/main" id="{0BE25DEC-751C-FF71-6A74-3DEFC9A0F57E}"/>
              </a:ext>
            </a:extLst>
          </p:cNvPr>
          <p:cNvSpPr txBox="1">
            <a:spLocks noChangeArrowheads="1"/>
          </p:cNvSpPr>
          <p:nvPr/>
        </p:nvSpPr>
        <p:spPr bwMode="auto">
          <a:xfrm>
            <a:off x="1309688" y="2895600"/>
            <a:ext cx="733425" cy="5080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350"/>
              <a:t>Core</a:t>
            </a:r>
          </a:p>
          <a:p>
            <a:pPr algn="ctr">
              <a:spcBef>
                <a:spcPct val="0"/>
              </a:spcBef>
              <a:buFontTx/>
              <a:buNone/>
              <a:defRPr/>
            </a:pPr>
            <a:r>
              <a:rPr lang="en-US" altLang="en-US" sz="1350"/>
              <a:t>patterns</a:t>
            </a:r>
          </a:p>
        </p:txBody>
      </p:sp>
      <p:sp>
        <p:nvSpPr>
          <p:cNvPr id="14" name="TextBox 8">
            <a:extLst>
              <a:ext uri="{FF2B5EF4-FFF2-40B4-BE49-F238E27FC236}">
                <a16:creationId xmlns:a16="http://schemas.microsoft.com/office/drawing/2014/main" id="{D6924B17-76FF-0772-B1E0-FF8387CA7834}"/>
              </a:ext>
            </a:extLst>
          </p:cNvPr>
          <p:cNvSpPr txBox="1">
            <a:spLocks noChangeArrowheads="1"/>
          </p:cNvSpPr>
          <p:nvPr/>
        </p:nvSpPr>
        <p:spPr bwMode="auto">
          <a:xfrm>
            <a:off x="1230313" y="4194175"/>
            <a:ext cx="890587" cy="5080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350"/>
              <a:t>Transition</a:t>
            </a:r>
          </a:p>
          <a:p>
            <a:pPr algn="ctr">
              <a:spcBef>
                <a:spcPct val="0"/>
              </a:spcBef>
              <a:buFontTx/>
              <a:buNone/>
              <a:defRPr/>
            </a:pPr>
            <a:r>
              <a:rPr lang="en-US" altLang="en-US" sz="1350"/>
              <a:t>patterns</a:t>
            </a:r>
          </a:p>
        </p:txBody>
      </p:sp>
      <p:sp>
        <p:nvSpPr>
          <p:cNvPr id="15" name="TextBox 9">
            <a:extLst>
              <a:ext uri="{FF2B5EF4-FFF2-40B4-BE49-F238E27FC236}">
                <a16:creationId xmlns:a16="http://schemas.microsoft.com/office/drawing/2014/main" id="{B2507B12-39B8-D1ED-C2A7-CC092248D7E3}"/>
              </a:ext>
            </a:extLst>
          </p:cNvPr>
          <p:cNvSpPr txBox="1">
            <a:spLocks noChangeArrowheads="1"/>
          </p:cNvSpPr>
          <p:nvPr/>
        </p:nvSpPr>
        <p:spPr bwMode="auto">
          <a:xfrm>
            <a:off x="1317625" y="5253038"/>
            <a:ext cx="771525" cy="5080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350"/>
              <a:t>External</a:t>
            </a:r>
          </a:p>
          <a:p>
            <a:pPr algn="ctr">
              <a:spcBef>
                <a:spcPct val="0"/>
              </a:spcBef>
              <a:buFontTx/>
              <a:buNone/>
              <a:defRPr/>
            </a:pPr>
            <a:r>
              <a:rPr lang="en-US" altLang="en-US" sz="1350"/>
              <a:t>patterns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04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60419">
                                            <p:txEl>
                                              <p:pRg st="2" end="2"/>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60419">
                                            <p:txEl>
                                              <p:pRg st="3" end="3"/>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60419">
                                            <p:txEl>
                                              <p:pRg st="4" end="4"/>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60419">
                                            <p:txEl>
                                              <p:pRg st="6" end="6"/>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60419">
                                            <p:txEl>
                                              <p:pRg st="7" end="7"/>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60419">
                                            <p:txEl>
                                              <p:pRg st="9" end="9"/>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604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uiExpand="1" build="p" autoUpdateAnimBg="0"/>
      <p:bldP spid="10" grpId="0" animBg="1"/>
      <p:bldP spid="11" grpId="0" animBg="1"/>
      <p:bldP spid="12" grpId="0" animBg="1"/>
      <p:bldP spid="13" grpId="0"/>
      <p:bldP spid="14"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5">
            <a:extLst>
              <a:ext uri="{FF2B5EF4-FFF2-40B4-BE49-F238E27FC236}">
                <a16:creationId xmlns:a16="http://schemas.microsoft.com/office/drawing/2014/main" id="{CB5376FA-FA64-6A19-70F3-B34192B195B2}"/>
              </a:ext>
            </a:extLst>
          </p:cNvPr>
          <p:cNvSpPr txBox="1">
            <a:spLocks noChangeArrowheads="1"/>
          </p:cNvSpPr>
          <p:nvPr/>
        </p:nvSpPr>
        <p:spPr bwMode="auto">
          <a:xfrm>
            <a:off x="2157413" y="35655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37890" name="Text Box 6">
            <a:extLst>
              <a:ext uri="{FF2B5EF4-FFF2-40B4-BE49-F238E27FC236}">
                <a16:creationId xmlns:a16="http://schemas.microsoft.com/office/drawing/2014/main" id="{D32EEA4C-40B7-2555-6C1B-DA296EE0F670}"/>
              </a:ext>
            </a:extLst>
          </p:cNvPr>
          <p:cNvSpPr txBox="1">
            <a:spLocks noChangeArrowheads="1"/>
          </p:cNvSpPr>
          <p:nvPr/>
        </p:nvSpPr>
        <p:spPr bwMode="auto">
          <a:xfrm>
            <a:off x="1077913" y="763588"/>
            <a:ext cx="718978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WIP</a:t>
            </a:r>
            <a:r>
              <a:rPr lang="en-US" altLang="en-US" sz="2000"/>
              <a:t>’ or </a:t>
            </a:r>
            <a:r>
              <a:rPr lang="en-US" altLang="en-US" sz="2000" i="1"/>
              <a:t>Wellness Interpersonal Pattern</a:t>
            </a:r>
            <a:r>
              <a:rPr lang="en-US" altLang="en-US" sz="2000"/>
              <a:t> is defined as a recurrent interpersonal interaction that enables generativity, competence, and/or effectiveness of one or both participants and/or that sustains or enhances health in the relationship.</a:t>
            </a:r>
          </a:p>
        </p:txBody>
      </p:sp>
      <p:sp>
        <p:nvSpPr>
          <p:cNvPr id="35843" name="Text Box 7">
            <a:extLst>
              <a:ext uri="{FF2B5EF4-FFF2-40B4-BE49-F238E27FC236}">
                <a16:creationId xmlns:a16="http://schemas.microsoft.com/office/drawing/2014/main" id="{FCB4B75B-87B2-8498-0D1C-8FDEDA9F59A3}"/>
              </a:ext>
            </a:extLst>
          </p:cNvPr>
          <p:cNvSpPr txBox="1">
            <a:spLocks noChangeArrowheads="1"/>
          </p:cNvSpPr>
          <p:nvPr/>
        </p:nvSpPr>
        <p:spPr bwMode="auto">
          <a:xfrm>
            <a:off x="781050" y="2797175"/>
            <a:ext cx="17478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i="1"/>
              <a:t>Sample</a:t>
            </a:r>
            <a:r>
              <a:rPr lang="en-US" altLang="en-US" sz="1800"/>
              <a:t> </a:t>
            </a:r>
            <a:r>
              <a:rPr lang="en-US" altLang="en-US" sz="1800" b="1"/>
              <a:t>WIP-1</a:t>
            </a:r>
            <a:r>
              <a:rPr lang="en-US" altLang="en-US" sz="1800"/>
              <a:t>            </a:t>
            </a:r>
          </a:p>
        </p:txBody>
      </p:sp>
      <p:sp>
        <p:nvSpPr>
          <p:cNvPr id="37892" name="Text Box 10">
            <a:extLst>
              <a:ext uri="{FF2B5EF4-FFF2-40B4-BE49-F238E27FC236}">
                <a16:creationId xmlns:a16="http://schemas.microsoft.com/office/drawing/2014/main" id="{C20ABE8E-BF2E-11AA-8ECD-43EC8036817D}"/>
              </a:ext>
            </a:extLst>
          </p:cNvPr>
          <p:cNvSpPr txBox="1">
            <a:spLocks noChangeArrowheads="1"/>
          </p:cNvSpPr>
          <p:nvPr/>
        </p:nvSpPr>
        <p:spPr bwMode="auto">
          <a:xfrm>
            <a:off x="3998913" y="4635500"/>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grpSp>
        <p:nvGrpSpPr>
          <p:cNvPr id="35845" name="Group 2">
            <a:extLst>
              <a:ext uri="{FF2B5EF4-FFF2-40B4-BE49-F238E27FC236}">
                <a16:creationId xmlns:a16="http://schemas.microsoft.com/office/drawing/2014/main" id="{5148747A-9A54-FCEC-84EB-5DA2959BB4A3}"/>
              </a:ext>
            </a:extLst>
          </p:cNvPr>
          <p:cNvGrpSpPr>
            <a:grpSpLocks/>
          </p:cNvGrpSpPr>
          <p:nvPr/>
        </p:nvGrpSpPr>
        <p:grpSpPr bwMode="auto">
          <a:xfrm>
            <a:off x="3314700" y="2776538"/>
            <a:ext cx="2259013" cy="2259012"/>
            <a:chOff x="2480" y="352"/>
            <a:chExt cx="800" cy="800"/>
          </a:xfrm>
        </p:grpSpPr>
        <p:pic>
          <p:nvPicPr>
            <p:cNvPr id="37896" name="Picture 3" descr="Social Ostracism.pdf                                           0005C569Tom's G4                       BBACEF84:">
              <a:extLst>
                <a:ext uri="{FF2B5EF4-FFF2-40B4-BE49-F238E27FC236}">
                  <a16:creationId xmlns:a16="http://schemas.microsoft.com/office/drawing/2014/main" id="{2C927595-B7BC-6990-DCF2-0F4F0CB5F3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7" name="Line 4">
              <a:extLst>
                <a:ext uri="{FF2B5EF4-FFF2-40B4-BE49-F238E27FC236}">
                  <a16:creationId xmlns:a16="http://schemas.microsoft.com/office/drawing/2014/main" id="{81CF5A37-E6D7-A3C9-9FFB-4FD31E4DA5D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5846" name="Text Box 8">
            <a:extLst>
              <a:ext uri="{FF2B5EF4-FFF2-40B4-BE49-F238E27FC236}">
                <a16:creationId xmlns:a16="http://schemas.microsoft.com/office/drawing/2014/main" id="{DE9DA824-6D7B-13FC-A0AD-88A61CF648CF}"/>
              </a:ext>
            </a:extLst>
          </p:cNvPr>
          <p:cNvSpPr txBox="1">
            <a:spLocks noChangeArrowheads="1"/>
          </p:cNvSpPr>
          <p:nvPr/>
        </p:nvSpPr>
        <p:spPr bwMode="auto">
          <a:xfrm>
            <a:off x="2097088" y="3694113"/>
            <a:ext cx="2597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b="1"/>
              <a:t>speaking</a:t>
            </a:r>
          </a:p>
        </p:txBody>
      </p:sp>
      <p:sp>
        <p:nvSpPr>
          <p:cNvPr id="35847" name="Text Box 9">
            <a:extLst>
              <a:ext uri="{FF2B5EF4-FFF2-40B4-BE49-F238E27FC236}">
                <a16:creationId xmlns:a16="http://schemas.microsoft.com/office/drawing/2014/main" id="{5267BA66-0300-1EA1-D173-8C0B249EF2AD}"/>
              </a:ext>
            </a:extLst>
          </p:cNvPr>
          <p:cNvSpPr txBox="1">
            <a:spLocks noChangeArrowheads="1"/>
          </p:cNvSpPr>
          <p:nvPr/>
        </p:nvSpPr>
        <p:spPr bwMode="auto">
          <a:xfrm>
            <a:off x="4213225" y="3690938"/>
            <a:ext cx="2597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b="1"/>
              <a:t>listening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4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8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8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P spid="35846" grpId="0"/>
      <p:bldP spid="3584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5">
            <a:extLst>
              <a:ext uri="{FF2B5EF4-FFF2-40B4-BE49-F238E27FC236}">
                <a16:creationId xmlns:a16="http://schemas.microsoft.com/office/drawing/2014/main" id="{D90B1C8B-9C85-2F89-EEAE-74B59BC688DF}"/>
              </a:ext>
            </a:extLst>
          </p:cNvPr>
          <p:cNvSpPr txBox="1">
            <a:spLocks noChangeArrowheads="1"/>
          </p:cNvSpPr>
          <p:nvPr/>
        </p:nvSpPr>
        <p:spPr bwMode="auto">
          <a:xfrm>
            <a:off x="2170113" y="35020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38914" name="Text Box 6">
            <a:extLst>
              <a:ext uri="{FF2B5EF4-FFF2-40B4-BE49-F238E27FC236}">
                <a16:creationId xmlns:a16="http://schemas.microsoft.com/office/drawing/2014/main" id="{2A7D2702-D75A-62FF-B932-44A2AAB65BAB}"/>
              </a:ext>
            </a:extLst>
          </p:cNvPr>
          <p:cNvSpPr txBox="1">
            <a:spLocks noChangeArrowheads="1"/>
          </p:cNvSpPr>
          <p:nvPr/>
        </p:nvSpPr>
        <p:spPr bwMode="auto">
          <a:xfrm>
            <a:off x="1077913" y="763588"/>
            <a:ext cx="718978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WIP</a:t>
            </a:r>
            <a:r>
              <a:rPr lang="en-US" altLang="en-US" sz="2000"/>
              <a:t>’ or </a:t>
            </a:r>
            <a:r>
              <a:rPr lang="en-US" altLang="en-US" sz="2000" i="1"/>
              <a:t>Wellness Interpersonal Pattern</a:t>
            </a:r>
            <a:r>
              <a:rPr lang="en-US" altLang="en-US" sz="2000"/>
              <a:t> is defined as a recurrent interpersonal interaction that enables generativity, competence, and/or effectiveness of one or both participants and/or that sustains or enhances health in the relationship.</a:t>
            </a:r>
          </a:p>
        </p:txBody>
      </p:sp>
      <p:sp>
        <p:nvSpPr>
          <p:cNvPr id="38915" name="Text Box 7">
            <a:extLst>
              <a:ext uri="{FF2B5EF4-FFF2-40B4-BE49-F238E27FC236}">
                <a16:creationId xmlns:a16="http://schemas.microsoft.com/office/drawing/2014/main" id="{77A97AE6-DEA8-158D-E3A5-DFC669CA76E6}"/>
              </a:ext>
            </a:extLst>
          </p:cNvPr>
          <p:cNvSpPr txBox="1">
            <a:spLocks noChangeArrowheads="1"/>
          </p:cNvSpPr>
          <p:nvPr/>
        </p:nvSpPr>
        <p:spPr bwMode="auto">
          <a:xfrm>
            <a:off x="781050" y="2797175"/>
            <a:ext cx="17478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i="1"/>
              <a:t>Sample</a:t>
            </a:r>
            <a:r>
              <a:rPr lang="en-US" altLang="en-US" sz="1800"/>
              <a:t> </a:t>
            </a:r>
            <a:r>
              <a:rPr lang="en-US" altLang="en-US" sz="1800" b="1"/>
              <a:t>WIP-2</a:t>
            </a:r>
            <a:r>
              <a:rPr lang="en-US" altLang="en-US" sz="1800"/>
              <a:t>            </a:t>
            </a:r>
          </a:p>
        </p:txBody>
      </p:sp>
      <p:sp>
        <p:nvSpPr>
          <p:cNvPr id="38916" name="Text Box 10">
            <a:extLst>
              <a:ext uri="{FF2B5EF4-FFF2-40B4-BE49-F238E27FC236}">
                <a16:creationId xmlns:a16="http://schemas.microsoft.com/office/drawing/2014/main" id="{F1E61CAA-E130-D0E5-368E-BDEBBA3EE514}"/>
              </a:ext>
            </a:extLst>
          </p:cNvPr>
          <p:cNvSpPr txBox="1">
            <a:spLocks noChangeArrowheads="1"/>
          </p:cNvSpPr>
          <p:nvPr/>
        </p:nvSpPr>
        <p:spPr bwMode="auto">
          <a:xfrm>
            <a:off x="3998913" y="4635500"/>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grpSp>
        <p:nvGrpSpPr>
          <p:cNvPr id="38917" name="Group 2">
            <a:extLst>
              <a:ext uri="{FF2B5EF4-FFF2-40B4-BE49-F238E27FC236}">
                <a16:creationId xmlns:a16="http://schemas.microsoft.com/office/drawing/2014/main" id="{106F284D-8DBE-D2AD-728F-32CF954CD9CC}"/>
              </a:ext>
            </a:extLst>
          </p:cNvPr>
          <p:cNvGrpSpPr>
            <a:grpSpLocks/>
          </p:cNvGrpSpPr>
          <p:nvPr/>
        </p:nvGrpSpPr>
        <p:grpSpPr bwMode="auto">
          <a:xfrm>
            <a:off x="3314700" y="2776538"/>
            <a:ext cx="2259013" cy="2259012"/>
            <a:chOff x="2480" y="352"/>
            <a:chExt cx="800" cy="800"/>
          </a:xfrm>
        </p:grpSpPr>
        <p:pic>
          <p:nvPicPr>
            <p:cNvPr id="38920" name="Picture 3" descr="Social Ostracism.pdf                                           0005C569Tom's G4                       BBACEF84:">
              <a:extLst>
                <a:ext uri="{FF2B5EF4-FFF2-40B4-BE49-F238E27FC236}">
                  <a16:creationId xmlns:a16="http://schemas.microsoft.com/office/drawing/2014/main" id="{D72FC5F0-9A1C-8E30-02B9-94467AC51A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1" name="Line 4">
              <a:extLst>
                <a:ext uri="{FF2B5EF4-FFF2-40B4-BE49-F238E27FC236}">
                  <a16:creationId xmlns:a16="http://schemas.microsoft.com/office/drawing/2014/main" id="{C32E91B9-F0A3-53E1-7CAA-EBCDB3701981}"/>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8918" name="Text Box 8">
            <a:extLst>
              <a:ext uri="{FF2B5EF4-FFF2-40B4-BE49-F238E27FC236}">
                <a16:creationId xmlns:a16="http://schemas.microsoft.com/office/drawing/2014/main" id="{15C0D1FE-9D32-79CA-CAEC-0F3DD6F8A7BC}"/>
              </a:ext>
            </a:extLst>
          </p:cNvPr>
          <p:cNvSpPr txBox="1">
            <a:spLocks noChangeArrowheads="1"/>
          </p:cNvSpPr>
          <p:nvPr/>
        </p:nvSpPr>
        <p:spPr bwMode="auto">
          <a:xfrm>
            <a:off x="2097088" y="3605213"/>
            <a:ext cx="25971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acknowledging</a:t>
            </a:r>
          </a:p>
          <a:p>
            <a:pPr algn="ctr">
              <a:spcBef>
                <a:spcPct val="0"/>
              </a:spcBef>
              <a:buFontTx/>
              <a:buNone/>
            </a:pPr>
            <a:r>
              <a:rPr lang="en-US" altLang="en-US" sz="1800" b="1"/>
              <a:t>the other</a:t>
            </a:r>
          </a:p>
        </p:txBody>
      </p:sp>
      <p:sp>
        <p:nvSpPr>
          <p:cNvPr id="38919" name="Text Box 9">
            <a:extLst>
              <a:ext uri="{FF2B5EF4-FFF2-40B4-BE49-F238E27FC236}">
                <a16:creationId xmlns:a16="http://schemas.microsoft.com/office/drawing/2014/main" id="{2196837E-E6CD-3BD7-EA2A-4043F4C32852}"/>
              </a:ext>
            </a:extLst>
          </p:cNvPr>
          <p:cNvSpPr txBox="1">
            <a:spLocks noChangeArrowheads="1"/>
          </p:cNvSpPr>
          <p:nvPr/>
        </p:nvSpPr>
        <p:spPr bwMode="auto">
          <a:xfrm>
            <a:off x="4606925" y="3589338"/>
            <a:ext cx="25971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acknowledging the </a:t>
            </a:r>
          </a:p>
          <a:p>
            <a:pPr algn="ctr">
              <a:spcBef>
                <a:spcPct val="0"/>
              </a:spcBef>
              <a:buFontTx/>
              <a:buNone/>
            </a:pPr>
            <a:r>
              <a:rPr lang="en-US" altLang="en-US" sz="1800" b="1"/>
              <a:t>acknowledgement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5">
            <a:extLst>
              <a:ext uri="{FF2B5EF4-FFF2-40B4-BE49-F238E27FC236}">
                <a16:creationId xmlns:a16="http://schemas.microsoft.com/office/drawing/2014/main" id="{D12D91E1-14AF-AD9A-6824-1F93B6C773C7}"/>
              </a:ext>
            </a:extLst>
          </p:cNvPr>
          <p:cNvSpPr txBox="1">
            <a:spLocks noChangeArrowheads="1"/>
          </p:cNvSpPr>
          <p:nvPr/>
        </p:nvSpPr>
        <p:spPr bwMode="auto">
          <a:xfrm>
            <a:off x="2170113" y="35020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39938" name="Text Box 6">
            <a:extLst>
              <a:ext uri="{FF2B5EF4-FFF2-40B4-BE49-F238E27FC236}">
                <a16:creationId xmlns:a16="http://schemas.microsoft.com/office/drawing/2014/main" id="{2A847FE9-4928-2CAB-C6BF-95A3338E5494}"/>
              </a:ext>
            </a:extLst>
          </p:cNvPr>
          <p:cNvSpPr txBox="1">
            <a:spLocks noChangeArrowheads="1"/>
          </p:cNvSpPr>
          <p:nvPr/>
        </p:nvSpPr>
        <p:spPr bwMode="auto">
          <a:xfrm>
            <a:off x="1077913" y="763588"/>
            <a:ext cx="718978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WIP</a:t>
            </a:r>
            <a:r>
              <a:rPr lang="en-US" altLang="en-US" sz="2000"/>
              <a:t>’ or </a:t>
            </a:r>
            <a:r>
              <a:rPr lang="en-US" altLang="en-US" sz="2000" i="1"/>
              <a:t>Wellness Interpersonal Pattern</a:t>
            </a:r>
            <a:r>
              <a:rPr lang="en-US" altLang="en-US" sz="2000"/>
              <a:t> is defined as a recurrent interpersonal interaction that enables generativity, competence, and/or effectiveness of one or both participants and/or that sustains or enhances health in the relationship.</a:t>
            </a:r>
          </a:p>
        </p:txBody>
      </p:sp>
      <p:sp>
        <p:nvSpPr>
          <p:cNvPr id="39939" name="Text Box 7">
            <a:extLst>
              <a:ext uri="{FF2B5EF4-FFF2-40B4-BE49-F238E27FC236}">
                <a16:creationId xmlns:a16="http://schemas.microsoft.com/office/drawing/2014/main" id="{C932DF96-743E-5A1B-C445-F694811D2715}"/>
              </a:ext>
            </a:extLst>
          </p:cNvPr>
          <p:cNvSpPr txBox="1">
            <a:spLocks noChangeArrowheads="1"/>
          </p:cNvSpPr>
          <p:nvPr/>
        </p:nvSpPr>
        <p:spPr bwMode="auto">
          <a:xfrm>
            <a:off x="781050" y="2797175"/>
            <a:ext cx="17478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i="1"/>
              <a:t>Sample</a:t>
            </a:r>
            <a:r>
              <a:rPr lang="en-US" altLang="en-US" sz="1800"/>
              <a:t> </a:t>
            </a:r>
            <a:r>
              <a:rPr lang="en-US" altLang="en-US" sz="1800" b="1"/>
              <a:t>WIP-3</a:t>
            </a:r>
            <a:r>
              <a:rPr lang="en-US" altLang="en-US" sz="1800"/>
              <a:t>            </a:t>
            </a:r>
          </a:p>
        </p:txBody>
      </p:sp>
      <p:sp>
        <p:nvSpPr>
          <p:cNvPr id="39940" name="Text Box 10">
            <a:extLst>
              <a:ext uri="{FF2B5EF4-FFF2-40B4-BE49-F238E27FC236}">
                <a16:creationId xmlns:a16="http://schemas.microsoft.com/office/drawing/2014/main" id="{5233E977-4B7D-239D-52EF-B1B51E3E9E91}"/>
              </a:ext>
            </a:extLst>
          </p:cNvPr>
          <p:cNvSpPr txBox="1">
            <a:spLocks noChangeArrowheads="1"/>
          </p:cNvSpPr>
          <p:nvPr/>
        </p:nvSpPr>
        <p:spPr bwMode="auto">
          <a:xfrm>
            <a:off x="3998913" y="4635500"/>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grpSp>
        <p:nvGrpSpPr>
          <p:cNvPr id="39941" name="Group 2">
            <a:extLst>
              <a:ext uri="{FF2B5EF4-FFF2-40B4-BE49-F238E27FC236}">
                <a16:creationId xmlns:a16="http://schemas.microsoft.com/office/drawing/2014/main" id="{F065120E-C10A-E429-FE1B-FCBDC4196ABB}"/>
              </a:ext>
            </a:extLst>
          </p:cNvPr>
          <p:cNvGrpSpPr>
            <a:grpSpLocks/>
          </p:cNvGrpSpPr>
          <p:nvPr/>
        </p:nvGrpSpPr>
        <p:grpSpPr bwMode="auto">
          <a:xfrm>
            <a:off x="3314700" y="2776538"/>
            <a:ext cx="2259013" cy="2259012"/>
            <a:chOff x="2480" y="352"/>
            <a:chExt cx="800" cy="800"/>
          </a:xfrm>
        </p:grpSpPr>
        <p:pic>
          <p:nvPicPr>
            <p:cNvPr id="39944" name="Picture 3" descr="Social Ostracism.pdf                                           0005C569Tom's G4                       BBACEF84:">
              <a:extLst>
                <a:ext uri="{FF2B5EF4-FFF2-40B4-BE49-F238E27FC236}">
                  <a16:creationId xmlns:a16="http://schemas.microsoft.com/office/drawing/2014/main" id="{BE074CFB-6531-41C7-C2DF-3D6333D09E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Line 4">
              <a:extLst>
                <a:ext uri="{FF2B5EF4-FFF2-40B4-BE49-F238E27FC236}">
                  <a16:creationId xmlns:a16="http://schemas.microsoft.com/office/drawing/2014/main" id="{81BD632F-A71E-5E71-56DC-337707532570}"/>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9942" name="Text Box 8">
            <a:extLst>
              <a:ext uri="{FF2B5EF4-FFF2-40B4-BE49-F238E27FC236}">
                <a16:creationId xmlns:a16="http://schemas.microsoft.com/office/drawing/2014/main" id="{C0110BBC-A918-9E26-B1E8-9C8334B90A91}"/>
              </a:ext>
            </a:extLst>
          </p:cNvPr>
          <p:cNvSpPr txBox="1">
            <a:spLocks noChangeArrowheads="1"/>
          </p:cNvSpPr>
          <p:nvPr/>
        </p:nvSpPr>
        <p:spPr bwMode="auto">
          <a:xfrm>
            <a:off x="2008188" y="3609975"/>
            <a:ext cx="2597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giving affection </a:t>
            </a:r>
            <a:r>
              <a:rPr lang="en-US" altLang="en-US" sz="1800" b="1" dirty="0"/>
              <a:t>and </a:t>
            </a:r>
          </a:p>
          <a:p>
            <a:pPr algn="ctr">
              <a:spcBef>
                <a:spcPct val="0"/>
              </a:spcBef>
              <a:buFontTx/>
              <a:buNone/>
            </a:pPr>
            <a:r>
              <a:rPr lang="en-US" altLang="en-US" sz="1800" b="1" dirty="0"/>
              <a:t>providing care</a:t>
            </a:r>
          </a:p>
          <a:p>
            <a:pPr algn="ctr">
              <a:spcBef>
                <a:spcPct val="0"/>
              </a:spcBef>
              <a:buFontTx/>
              <a:buNone/>
            </a:pPr>
            <a:endParaRPr lang="en-US" altLang="en-US" sz="1800" b="1" dirty="0"/>
          </a:p>
          <a:p>
            <a:pPr algn="ctr">
              <a:spcBef>
                <a:spcPct val="0"/>
              </a:spcBef>
              <a:buFontTx/>
              <a:buNone/>
            </a:pPr>
            <a:endParaRPr lang="en-US" altLang="en-US" sz="1800" b="1" dirty="0"/>
          </a:p>
        </p:txBody>
      </p:sp>
      <p:sp>
        <p:nvSpPr>
          <p:cNvPr id="39943" name="Text Box 9">
            <a:extLst>
              <a:ext uri="{FF2B5EF4-FFF2-40B4-BE49-F238E27FC236}">
                <a16:creationId xmlns:a16="http://schemas.microsoft.com/office/drawing/2014/main" id="{1DD6037C-F511-CA11-F968-F90D2AF33F2F}"/>
              </a:ext>
            </a:extLst>
          </p:cNvPr>
          <p:cNvSpPr txBox="1">
            <a:spLocks noChangeArrowheads="1"/>
          </p:cNvSpPr>
          <p:nvPr/>
        </p:nvSpPr>
        <p:spPr bwMode="auto">
          <a:xfrm>
            <a:off x="4632325" y="3595688"/>
            <a:ext cx="25034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accepting affection </a:t>
            </a:r>
          </a:p>
          <a:p>
            <a:pPr algn="ctr">
              <a:spcBef>
                <a:spcPct val="0"/>
              </a:spcBef>
              <a:buFontTx/>
              <a:buNone/>
            </a:pPr>
            <a:r>
              <a:rPr lang="en-US" altLang="en-US" sz="1800" b="1" dirty="0"/>
              <a:t>and appreciating care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4EBBB-61D0-6417-B515-6C688C9A9BC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60963F62-08E6-CBDB-2EB3-07CFDDB25336}"/>
              </a:ext>
            </a:extLst>
          </p:cNvPr>
          <p:cNvSpPr>
            <a:spLocks noGrp="1"/>
          </p:cNvSpPr>
          <p:nvPr>
            <p:ph idx="1"/>
          </p:nvPr>
        </p:nvSpPr>
        <p:spPr/>
        <p:txBody>
          <a:bodyPr/>
          <a:lstStyle/>
          <a:p>
            <a:r>
              <a:rPr lang="en-US" dirty="0"/>
              <a:t>Where are </a:t>
            </a:r>
            <a:r>
              <a:rPr lang="en-US" dirty="0">
                <a:highlight>
                  <a:srgbClr val="FFFF00"/>
                </a:highlight>
              </a:rPr>
              <a:t>moods</a:t>
            </a:r>
            <a:r>
              <a:rPr lang="en-US" dirty="0"/>
              <a:t> located? Interpersonal space? Personal space? Household space? Community space? If moods are dynamic limbic generations of each person’s affective experiences, then we need to locate the dynamics of affective experiences.</a:t>
            </a:r>
          </a:p>
        </p:txBody>
      </p:sp>
    </p:spTree>
    <p:extLst>
      <p:ext uri="{BB962C8B-B14F-4D97-AF65-F5344CB8AC3E}">
        <p14:creationId xmlns:p14="http://schemas.microsoft.com/office/powerpoint/2010/main" val="1128157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5">
            <a:extLst>
              <a:ext uri="{FF2B5EF4-FFF2-40B4-BE49-F238E27FC236}">
                <a16:creationId xmlns:a16="http://schemas.microsoft.com/office/drawing/2014/main" id="{0CCE6F66-13D7-354E-0F37-ECF7F63F99A4}"/>
              </a:ext>
            </a:extLst>
          </p:cNvPr>
          <p:cNvSpPr txBox="1">
            <a:spLocks noChangeArrowheads="1"/>
          </p:cNvSpPr>
          <p:nvPr/>
        </p:nvSpPr>
        <p:spPr bwMode="auto">
          <a:xfrm>
            <a:off x="2170113" y="35020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0962" name="Text Box 6">
            <a:extLst>
              <a:ext uri="{FF2B5EF4-FFF2-40B4-BE49-F238E27FC236}">
                <a16:creationId xmlns:a16="http://schemas.microsoft.com/office/drawing/2014/main" id="{90530F0D-9D5D-BC00-AD11-BD0982F3EE1F}"/>
              </a:ext>
            </a:extLst>
          </p:cNvPr>
          <p:cNvSpPr txBox="1">
            <a:spLocks noChangeArrowheads="1"/>
          </p:cNvSpPr>
          <p:nvPr/>
        </p:nvSpPr>
        <p:spPr bwMode="auto">
          <a:xfrm>
            <a:off x="1077913" y="763588"/>
            <a:ext cx="718978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WIP</a:t>
            </a:r>
            <a:r>
              <a:rPr lang="en-US" altLang="en-US" sz="2000"/>
              <a:t>’ or </a:t>
            </a:r>
            <a:r>
              <a:rPr lang="en-US" altLang="en-US" sz="2000" i="1"/>
              <a:t>Wellness Interpersonal Pattern</a:t>
            </a:r>
            <a:r>
              <a:rPr lang="en-US" altLang="en-US" sz="2000"/>
              <a:t> is defined as a recurrent interpersonal interaction that enables generativity, competence, and/or effectiveness of one or both participants and/or that sustains or enhances health in the relationship.</a:t>
            </a:r>
          </a:p>
        </p:txBody>
      </p:sp>
      <p:sp>
        <p:nvSpPr>
          <p:cNvPr id="40963" name="Text Box 7">
            <a:extLst>
              <a:ext uri="{FF2B5EF4-FFF2-40B4-BE49-F238E27FC236}">
                <a16:creationId xmlns:a16="http://schemas.microsoft.com/office/drawing/2014/main" id="{B6E4267F-A62B-4148-4DE8-58BED3F691B4}"/>
              </a:ext>
            </a:extLst>
          </p:cNvPr>
          <p:cNvSpPr txBox="1">
            <a:spLocks noChangeArrowheads="1"/>
          </p:cNvSpPr>
          <p:nvPr/>
        </p:nvSpPr>
        <p:spPr bwMode="auto">
          <a:xfrm>
            <a:off x="781050" y="2797175"/>
            <a:ext cx="17478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i="1"/>
              <a:t>Sample</a:t>
            </a:r>
            <a:r>
              <a:rPr lang="en-US" altLang="en-US" sz="1800"/>
              <a:t> </a:t>
            </a:r>
            <a:r>
              <a:rPr lang="en-US" altLang="en-US" sz="1800" b="1"/>
              <a:t>WIP-4</a:t>
            </a:r>
            <a:r>
              <a:rPr lang="en-US" altLang="en-US" sz="1800"/>
              <a:t>            </a:t>
            </a:r>
          </a:p>
        </p:txBody>
      </p:sp>
      <p:sp>
        <p:nvSpPr>
          <p:cNvPr id="40964" name="Text Box 10">
            <a:extLst>
              <a:ext uri="{FF2B5EF4-FFF2-40B4-BE49-F238E27FC236}">
                <a16:creationId xmlns:a16="http://schemas.microsoft.com/office/drawing/2014/main" id="{27059D02-9B28-303E-E22B-58F931F4CC30}"/>
              </a:ext>
            </a:extLst>
          </p:cNvPr>
          <p:cNvSpPr txBox="1">
            <a:spLocks noChangeArrowheads="1"/>
          </p:cNvSpPr>
          <p:nvPr/>
        </p:nvSpPr>
        <p:spPr bwMode="auto">
          <a:xfrm>
            <a:off x="3998913" y="4635500"/>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grpSp>
        <p:nvGrpSpPr>
          <p:cNvPr id="40965" name="Group 2">
            <a:extLst>
              <a:ext uri="{FF2B5EF4-FFF2-40B4-BE49-F238E27FC236}">
                <a16:creationId xmlns:a16="http://schemas.microsoft.com/office/drawing/2014/main" id="{4D97294E-6EB8-D77E-7FBE-BCC874CD1803}"/>
              </a:ext>
            </a:extLst>
          </p:cNvPr>
          <p:cNvGrpSpPr>
            <a:grpSpLocks/>
          </p:cNvGrpSpPr>
          <p:nvPr/>
        </p:nvGrpSpPr>
        <p:grpSpPr bwMode="auto">
          <a:xfrm>
            <a:off x="3314700" y="2776538"/>
            <a:ext cx="2259013" cy="2259012"/>
            <a:chOff x="2480" y="352"/>
            <a:chExt cx="800" cy="800"/>
          </a:xfrm>
        </p:grpSpPr>
        <p:pic>
          <p:nvPicPr>
            <p:cNvPr id="40968" name="Picture 3" descr="Social Ostracism.pdf                                           0005C569Tom's G4                       BBACEF84:">
              <a:extLst>
                <a:ext uri="{FF2B5EF4-FFF2-40B4-BE49-F238E27FC236}">
                  <a16:creationId xmlns:a16="http://schemas.microsoft.com/office/drawing/2014/main" id="{E0410630-9C85-9B21-50E2-681736B240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9" name="Line 4">
              <a:extLst>
                <a:ext uri="{FF2B5EF4-FFF2-40B4-BE49-F238E27FC236}">
                  <a16:creationId xmlns:a16="http://schemas.microsoft.com/office/drawing/2014/main" id="{45B71439-BDC7-CC8B-B146-DEE3387ACB9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0966" name="Text Box 8">
            <a:extLst>
              <a:ext uri="{FF2B5EF4-FFF2-40B4-BE49-F238E27FC236}">
                <a16:creationId xmlns:a16="http://schemas.microsoft.com/office/drawing/2014/main" id="{C36D89C3-1691-CA00-52AB-37EBE0B102B2}"/>
              </a:ext>
            </a:extLst>
          </p:cNvPr>
          <p:cNvSpPr txBox="1">
            <a:spLocks noChangeArrowheads="1"/>
          </p:cNvSpPr>
          <p:nvPr/>
        </p:nvSpPr>
        <p:spPr bwMode="auto">
          <a:xfrm>
            <a:off x="1104900" y="3584575"/>
            <a:ext cx="39703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setting limits </a:t>
            </a:r>
            <a:r>
              <a:rPr lang="en-US" altLang="en-US" sz="1800" b="1" dirty="0"/>
              <a:t>and </a:t>
            </a:r>
          </a:p>
          <a:p>
            <a:pPr algn="ctr">
              <a:spcBef>
                <a:spcPct val="0"/>
              </a:spcBef>
              <a:buFontTx/>
              <a:buNone/>
            </a:pPr>
            <a:r>
              <a:rPr lang="en-US" altLang="en-US" sz="1800" b="1" dirty="0"/>
              <a:t>maintaining boundaries</a:t>
            </a:r>
          </a:p>
          <a:p>
            <a:pPr algn="ctr">
              <a:spcBef>
                <a:spcPct val="0"/>
              </a:spcBef>
              <a:buFontTx/>
              <a:buNone/>
            </a:pPr>
            <a:endParaRPr lang="en-US" altLang="en-US" sz="1800" b="1" dirty="0"/>
          </a:p>
          <a:p>
            <a:pPr algn="ctr">
              <a:spcBef>
                <a:spcPct val="0"/>
              </a:spcBef>
              <a:buFontTx/>
              <a:buNone/>
            </a:pPr>
            <a:endParaRPr lang="en-US" altLang="en-US" sz="1800" b="1" dirty="0"/>
          </a:p>
        </p:txBody>
      </p:sp>
      <p:sp>
        <p:nvSpPr>
          <p:cNvPr id="40967" name="Text Box 9">
            <a:extLst>
              <a:ext uri="{FF2B5EF4-FFF2-40B4-BE49-F238E27FC236}">
                <a16:creationId xmlns:a16="http://schemas.microsoft.com/office/drawing/2014/main" id="{C05A9840-3AEA-2C14-99F1-FAD0461E5873}"/>
              </a:ext>
            </a:extLst>
          </p:cNvPr>
          <p:cNvSpPr txBox="1">
            <a:spLocks noChangeArrowheads="1"/>
          </p:cNvSpPr>
          <p:nvPr/>
        </p:nvSpPr>
        <p:spPr bwMode="auto">
          <a:xfrm>
            <a:off x="4010025" y="3563938"/>
            <a:ext cx="36226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accepting limits </a:t>
            </a:r>
            <a:r>
              <a:rPr lang="en-US" altLang="en-US" sz="1800" b="1" dirty="0"/>
              <a:t>and</a:t>
            </a:r>
          </a:p>
          <a:p>
            <a:pPr algn="ctr">
              <a:spcBef>
                <a:spcPct val="0"/>
              </a:spcBef>
              <a:buFontTx/>
              <a:buNone/>
            </a:pPr>
            <a:r>
              <a:rPr lang="en-US" altLang="en-US" sz="1800" b="1" dirty="0"/>
              <a:t> respecting boundaries</a:t>
            </a:r>
          </a:p>
          <a:p>
            <a:pPr algn="ctr">
              <a:spcBef>
                <a:spcPct val="0"/>
              </a:spcBef>
              <a:buFontTx/>
              <a:buNone/>
            </a:pPr>
            <a:endParaRPr lang="en-US" altLang="en-US" sz="1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5">
            <a:extLst>
              <a:ext uri="{FF2B5EF4-FFF2-40B4-BE49-F238E27FC236}">
                <a16:creationId xmlns:a16="http://schemas.microsoft.com/office/drawing/2014/main" id="{39AEAA3B-29CF-A6EA-51D8-37385C219839}"/>
              </a:ext>
            </a:extLst>
          </p:cNvPr>
          <p:cNvSpPr txBox="1">
            <a:spLocks noChangeArrowheads="1"/>
          </p:cNvSpPr>
          <p:nvPr/>
        </p:nvSpPr>
        <p:spPr bwMode="auto">
          <a:xfrm>
            <a:off x="2170113" y="35020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1986" name="Text Box 6">
            <a:extLst>
              <a:ext uri="{FF2B5EF4-FFF2-40B4-BE49-F238E27FC236}">
                <a16:creationId xmlns:a16="http://schemas.microsoft.com/office/drawing/2014/main" id="{2EABE0AB-D637-88E3-099D-481E406A656E}"/>
              </a:ext>
            </a:extLst>
          </p:cNvPr>
          <p:cNvSpPr txBox="1">
            <a:spLocks noChangeArrowheads="1"/>
          </p:cNvSpPr>
          <p:nvPr/>
        </p:nvSpPr>
        <p:spPr bwMode="auto">
          <a:xfrm>
            <a:off x="1077913" y="763588"/>
            <a:ext cx="718978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WIP</a:t>
            </a:r>
            <a:r>
              <a:rPr lang="en-US" altLang="en-US" sz="2000"/>
              <a:t>’ or </a:t>
            </a:r>
            <a:r>
              <a:rPr lang="en-US" altLang="en-US" sz="2000" i="1"/>
              <a:t>Wellness Interpersonal Pattern</a:t>
            </a:r>
            <a:r>
              <a:rPr lang="en-US" altLang="en-US" sz="2000"/>
              <a:t> is defined as a recurrent interpersonal interaction that enables generativity, competence, and/or effectiveness of one or both participants and/or that sustains or enhances health in the relationship.</a:t>
            </a:r>
          </a:p>
        </p:txBody>
      </p:sp>
      <p:sp>
        <p:nvSpPr>
          <p:cNvPr id="41987" name="Text Box 7">
            <a:extLst>
              <a:ext uri="{FF2B5EF4-FFF2-40B4-BE49-F238E27FC236}">
                <a16:creationId xmlns:a16="http://schemas.microsoft.com/office/drawing/2014/main" id="{09DE54F2-3726-BA2D-B93C-38072F2236ED}"/>
              </a:ext>
            </a:extLst>
          </p:cNvPr>
          <p:cNvSpPr txBox="1">
            <a:spLocks noChangeArrowheads="1"/>
          </p:cNvSpPr>
          <p:nvPr/>
        </p:nvSpPr>
        <p:spPr bwMode="auto">
          <a:xfrm>
            <a:off x="781050" y="2797175"/>
            <a:ext cx="17478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i="1"/>
              <a:t>Sample</a:t>
            </a:r>
            <a:r>
              <a:rPr lang="en-US" altLang="en-US" sz="1800"/>
              <a:t> </a:t>
            </a:r>
            <a:r>
              <a:rPr lang="en-US" altLang="en-US" sz="1800" b="1"/>
              <a:t>WIP-5</a:t>
            </a:r>
            <a:r>
              <a:rPr lang="en-US" altLang="en-US" sz="1800"/>
              <a:t>            </a:t>
            </a:r>
          </a:p>
        </p:txBody>
      </p:sp>
      <p:sp>
        <p:nvSpPr>
          <p:cNvPr id="41988" name="Text Box 10">
            <a:extLst>
              <a:ext uri="{FF2B5EF4-FFF2-40B4-BE49-F238E27FC236}">
                <a16:creationId xmlns:a16="http://schemas.microsoft.com/office/drawing/2014/main" id="{BF943DA8-DB3C-5E90-2C43-8F11818E670B}"/>
              </a:ext>
            </a:extLst>
          </p:cNvPr>
          <p:cNvSpPr txBox="1">
            <a:spLocks noChangeArrowheads="1"/>
          </p:cNvSpPr>
          <p:nvPr/>
        </p:nvSpPr>
        <p:spPr bwMode="auto">
          <a:xfrm>
            <a:off x="3998913" y="4635500"/>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grpSp>
        <p:nvGrpSpPr>
          <p:cNvPr id="41989" name="Group 2">
            <a:extLst>
              <a:ext uri="{FF2B5EF4-FFF2-40B4-BE49-F238E27FC236}">
                <a16:creationId xmlns:a16="http://schemas.microsoft.com/office/drawing/2014/main" id="{63F161D1-9DB6-BA1B-A9E8-B968BC95384E}"/>
              </a:ext>
            </a:extLst>
          </p:cNvPr>
          <p:cNvGrpSpPr>
            <a:grpSpLocks/>
          </p:cNvGrpSpPr>
          <p:nvPr/>
        </p:nvGrpSpPr>
        <p:grpSpPr bwMode="auto">
          <a:xfrm>
            <a:off x="3314700" y="2776538"/>
            <a:ext cx="2259013" cy="2259012"/>
            <a:chOff x="2480" y="352"/>
            <a:chExt cx="800" cy="800"/>
          </a:xfrm>
        </p:grpSpPr>
        <p:pic>
          <p:nvPicPr>
            <p:cNvPr id="41992" name="Picture 3" descr="Social Ostracism.pdf                                           0005C569Tom's G4                       BBACEF84:">
              <a:extLst>
                <a:ext uri="{FF2B5EF4-FFF2-40B4-BE49-F238E27FC236}">
                  <a16:creationId xmlns:a16="http://schemas.microsoft.com/office/drawing/2014/main" id="{A84290BB-0C59-A4BC-2942-90B6B07CD0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3" name="Line 4">
              <a:extLst>
                <a:ext uri="{FF2B5EF4-FFF2-40B4-BE49-F238E27FC236}">
                  <a16:creationId xmlns:a16="http://schemas.microsoft.com/office/drawing/2014/main" id="{4D7FE7F7-F246-89FF-D1C7-6F883F1ED9B2}"/>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1990" name="Text Box 8">
            <a:extLst>
              <a:ext uri="{FF2B5EF4-FFF2-40B4-BE49-F238E27FC236}">
                <a16:creationId xmlns:a16="http://schemas.microsoft.com/office/drawing/2014/main" id="{67F07D85-8F07-3CAA-3938-3E9EEEA04AE4}"/>
              </a:ext>
            </a:extLst>
          </p:cNvPr>
          <p:cNvSpPr txBox="1">
            <a:spLocks noChangeArrowheads="1"/>
          </p:cNvSpPr>
          <p:nvPr/>
        </p:nvSpPr>
        <p:spPr bwMode="auto">
          <a:xfrm>
            <a:off x="1917700" y="3582988"/>
            <a:ext cx="24701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t>offering  </a:t>
            </a:r>
          </a:p>
          <a:p>
            <a:pPr algn="ctr">
              <a:spcBef>
                <a:spcPct val="0"/>
              </a:spcBef>
              <a:buFontTx/>
              <a:buNone/>
            </a:pPr>
            <a:r>
              <a:rPr lang="en-US" altLang="en-US" sz="1800" b="1" dirty="0"/>
              <a:t>constructive </a:t>
            </a:r>
            <a:r>
              <a:rPr lang="en-US" altLang="en-US" sz="1800" b="1" dirty="0">
                <a:highlight>
                  <a:srgbClr val="FFFF00"/>
                </a:highlight>
              </a:rPr>
              <a:t>feedback</a:t>
            </a:r>
          </a:p>
        </p:txBody>
      </p:sp>
      <p:sp>
        <p:nvSpPr>
          <p:cNvPr id="41991" name="Text Box 9">
            <a:extLst>
              <a:ext uri="{FF2B5EF4-FFF2-40B4-BE49-F238E27FC236}">
                <a16:creationId xmlns:a16="http://schemas.microsoft.com/office/drawing/2014/main" id="{5F740E01-C9C4-1CED-3D3D-08AB3B2D2A5B}"/>
              </a:ext>
            </a:extLst>
          </p:cNvPr>
          <p:cNvSpPr txBox="1">
            <a:spLocks noChangeArrowheads="1"/>
          </p:cNvSpPr>
          <p:nvPr/>
        </p:nvSpPr>
        <p:spPr bwMode="auto">
          <a:xfrm>
            <a:off x="4668838" y="3551238"/>
            <a:ext cx="20113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learning</a:t>
            </a:r>
          </a:p>
          <a:p>
            <a:pPr algn="ctr">
              <a:spcBef>
                <a:spcPct val="0"/>
              </a:spcBef>
              <a:buFontTx/>
              <a:buNone/>
            </a:pPr>
            <a:r>
              <a:rPr lang="en-US" altLang="en-US" sz="1800" b="1" dirty="0"/>
              <a:t>from mistakes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4">
            <a:extLst>
              <a:ext uri="{FF2B5EF4-FFF2-40B4-BE49-F238E27FC236}">
                <a16:creationId xmlns:a16="http://schemas.microsoft.com/office/drawing/2014/main" id="{03D55A23-5340-579F-14DB-6AF7996B0C1A}"/>
              </a:ext>
            </a:extLst>
          </p:cNvPr>
          <p:cNvSpPr txBox="1">
            <a:spLocks noChangeArrowheads="1"/>
          </p:cNvSpPr>
          <p:nvPr/>
        </p:nvSpPr>
        <p:spPr bwMode="auto">
          <a:xfrm>
            <a:off x="836613" y="947738"/>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a:t>A ‘</a:t>
            </a:r>
            <a:r>
              <a:rPr lang="en-US" altLang="en-US" sz="2000" b="1"/>
              <a:t>PIP</a:t>
            </a:r>
            <a:r>
              <a:rPr lang="en-US" altLang="en-US" sz="2000"/>
              <a:t>’ or </a:t>
            </a:r>
            <a:r>
              <a:rPr lang="en-US" altLang="en-US" sz="2000" i="1"/>
              <a:t>Pathologizing Interpersonal Pattern</a:t>
            </a:r>
            <a:r>
              <a:rPr lang="en-US" altLang="en-US" sz="2000"/>
              <a:t> is defined as a recurrent interpersonal interaction which activates or increases negativity, pain and/or suffering in one or both persons interacting, or which results in deterioration of the relationship.</a:t>
            </a:r>
          </a:p>
        </p:txBody>
      </p:sp>
      <p:sp>
        <p:nvSpPr>
          <p:cNvPr id="41986" name="Text Box 9">
            <a:extLst>
              <a:ext uri="{FF2B5EF4-FFF2-40B4-BE49-F238E27FC236}">
                <a16:creationId xmlns:a16="http://schemas.microsoft.com/office/drawing/2014/main" id="{EBD2C7C9-11DA-7A69-1379-1439D6D085CA}"/>
              </a:ext>
            </a:extLst>
          </p:cNvPr>
          <p:cNvSpPr txBox="1">
            <a:spLocks noChangeArrowheads="1"/>
          </p:cNvSpPr>
          <p:nvPr/>
        </p:nvSpPr>
        <p:spPr bwMode="auto">
          <a:xfrm>
            <a:off x="682625" y="2897188"/>
            <a:ext cx="19589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Sample</a:t>
            </a:r>
            <a:r>
              <a:rPr lang="en-US" altLang="en-US" sz="2400"/>
              <a:t> </a:t>
            </a:r>
            <a:r>
              <a:rPr lang="en-US" altLang="en-US" sz="2400" b="1"/>
              <a:t>PIP-1</a:t>
            </a:r>
            <a:r>
              <a:rPr lang="en-US" altLang="en-US" sz="2400"/>
              <a:t>          </a:t>
            </a:r>
          </a:p>
        </p:txBody>
      </p:sp>
      <p:grpSp>
        <p:nvGrpSpPr>
          <p:cNvPr id="41987" name="Group 2">
            <a:extLst>
              <a:ext uri="{FF2B5EF4-FFF2-40B4-BE49-F238E27FC236}">
                <a16:creationId xmlns:a16="http://schemas.microsoft.com/office/drawing/2014/main" id="{C2651429-7687-BBB4-7C2A-34F939ADA49B}"/>
              </a:ext>
            </a:extLst>
          </p:cNvPr>
          <p:cNvGrpSpPr>
            <a:grpSpLocks/>
          </p:cNvGrpSpPr>
          <p:nvPr/>
        </p:nvGrpSpPr>
        <p:grpSpPr bwMode="auto">
          <a:xfrm>
            <a:off x="3525838" y="2614613"/>
            <a:ext cx="2259012" cy="2259012"/>
            <a:chOff x="2480" y="352"/>
            <a:chExt cx="800" cy="800"/>
          </a:xfrm>
        </p:grpSpPr>
        <p:pic>
          <p:nvPicPr>
            <p:cNvPr id="43015" name="Picture 3" descr="Social Ostracism.pdf                                           0005C569Tom's G4                       BBACEF84:">
              <a:extLst>
                <a:ext uri="{FF2B5EF4-FFF2-40B4-BE49-F238E27FC236}">
                  <a16:creationId xmlns:a16="http://schemas.microsoft.com/office/drawing/2014/main" id="{AC9A09B5-5385-FADF-E623-788CB70041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6" name="Line 4">
              <a:extLst>
                <a:ext uri="{FF2B5EF4-FFF2-40B4-BE49-F238E27FC236}">
                  <a16:creationId xmlns:a16="http://schemas.microsoft.com/office/drawing/2014/main" id="{DCDC4E01-B17E-FAC9-B7BD-2A59CBBECC52}"/>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3012" name="Text Box 5">
            <a:extLst>
              <a:ext uri="{FF2B5EF4-FFF2-40B4-BE49-F238E27FC236}">
                <a16:creationId xmlns:a16="http://schemas.microsoft.com/office/drawing/2014/main" id="{10C1CBA4-5DDF-4CC7-DAE8-9A3DF8E446FD}"/>
              </a:ext>
            </a:extLst>
          </p:cNvPr>
          <p:cNvSpPr txBox="1">
            <a:spLocks noChangeArrowheads="1"/>
          </p:cNvSpPr>
          <p:nvPr/>
        </p:nvSpPr>
        <p:spPr bwMode="auto">
          <a:xfrm>
            <a:off x="3121025" y="4619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1989" name="TextBox 16">
            <a:extLst>
              <a:ext uri="{FF2B5EF4-FFF2-40B4-BE49-F238E27FC236}">
                <a16:creationId xmlns:a16="http://schemas.microsoft.com/office/drawing/2014/main" id="{1E3AC8D4-294F-92F7-2495-C5C54E9BE279}"/>
              </a:ext>
            </a:extLst>
          </p:cNvPr>
          <p:cNvSpPr txBox="1">
            <a:spLocks noChangeArrowheads="1"/>
          </p:cNvSpPr>
          <p:nvPr/>
        </p:nvSpPr>
        <p:spPr bwMode="auto">
          <a:xfrm>
            <a:off x="2997200" y="3517900"/>
            <a:ext cx="12874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criticizing</a:t>
            </a:r>
          </a:p>
        </p:txBody>
      </p:sp>
      <p:sp>
        <p:nvSpPr>
          <p:cNvPr id="41990" name="TextBox 17">
            <a:extLst>
              <a:ext uri="{FF2B5EF4-FFF2-40B4-BE49-F238E27FC236}">
                <a16:creationId xmlns:a16="http://schemas.microsoft.com/office/drawing/2014/main" id="{961E6773-7D42-DB50-695E-BFC64B0DD2AB}"/>
              </a:ext>
            </a:extLst>
          </p:cNvPr>
          <p:cNvSpPr txBox="1">
            <a:spLocks noChangeArrowheads="1"/>
          </p:cNvSpPr>
          <p:nvPr/>
        </p:nvSpPr>
        <p:spPr bwMode="auto">
          <a:xfrm>
            <a:off x="4995863" y="3517900"/>
            <a:ext cx="12684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dirty="0">
                <a:highlight>
                  <a:srgbClr val="FFFF00"/>
                </a:highlight>
              </a:rPr>
              <a:t>defending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8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9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9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9" grpId="0"/>
      <p:bldP spid="4199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9">
            <a:extLst>
              <a:ext uri="{FF2B5EF4-FFF2-40B4-BE49-F238E27FC236}">
                <a16:creationId xmlns:a16="http://schemas.microsoft.com/office/drawing/2014/main" id="{2F422072-0230-736A-F1FD-C99BC5C213E2}"/>
              </a:ext>
            </a:extLst>
          </p:cNvPr>
          <p:cNvSpPr txBox="1">
            <a:spLocks noChangeArrowheads="1"/>
          </p:cNvSpPr>
          <p:nvPr/>
        </p:nvSpPr>
        <p:spPr bwMode="auto">
          <a:xfrm>
            <a:off x="682625" y="2897188"/>
            <a:ext cx="207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Sample</a:t>
            </a:r>
            <a:r>
              <a:rPr lang="en-US" altLang="en-US" sz="2400"/>
              <a:t> </a:t>
            </a:r>
            <a:r>
              <a:rPr lang="en-US" altLang="en-US" sz="2400" b="1"/>
              <a:t>PIP-2</a:t>
            </a:r>
            <a:r>
              <a:rPr lang="en-US" altLang="en-US" sz="2400"/>
              <a:t>          </a:t>
            </a:r>
          </a:p>
        </p:txBody>
      </p:sp>
      <p:grpSp>
        <p:nvGrpSpPr>
          <p:cNvPr id="44034" name="Group 2">
            <a:extLst>
              <a:ext uri="{FF2B5EF4-FFF2-40B4-BE49-F238E27FC236}">
                <a16:creationId xmlns:a16="http://schemas.microsoft.com/office/drawing/2014/main" id="{F9F816D9-A8C6-8053-184D-A07BC4A28199}"/>
              </a:ext>
            </a:extLst>
          </p:cNvPr>
          <p:cNvGrpSpPr>
            <a:grpSpLocks/>
          </p:cNvGrpSpPr>
          <p:nvPr/>
        </p:nvGrpSpPr>
        <p:grpSpPr bwMode="auto">
          <a:xfrm>
            <a:off x="3525838" y="2614613"/>
            <a:ext cx="2259012" cy="2259012"/>
            <a:chOff x="2480" y="352"/>
            <a:chExt cx="800" cy="800"/>
          </a:xfrm>
        </p:grpSpPr>
        <p:pic>
          <p:nvPicPr>
            <p:cNvPr id="44039" name="Picture 3" descr="Social Ostracism.pdf                                           0005C569Tom's G4                       BBACEF84:">
              <a:extLst>
                <a:ext uri="{FF2B5EF4-FFF2-40B4-BE49-F238E27FC236}">
                  <a16:creationId xmlns:a16="http://schemas.microsoft.com/office/drawing/2014/main" id="{A8C477CA-0B90-579F-DD11-EC97F8EDBD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0" name="Line 4">
              <a:extLst>
                <a:ext uri="{FF2B5EF4-FFF2-40B4-BE49-F238E27FC236}">
                  <a16:creationId xmlns:a16="http://schemas.microsoft.com/office/drawing/2014/main" id="{FD39114C-A771-6547-1B56-A0BE0C0CA040}"/>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4035" name="Text Box 5">
            <a:extLst>
              <a:ext uri="{FF2B5EF4-FFF2-40B4-BE49-F238E27FC236}">
                <a16:creationId xmlns:a16="http://schemas.microsoft.com/office/drawing/2014/main" id="{BC1DBA04-5AE2-5722-B801-7CB509331897}"/>
              </a:ext>
            </a:extLst>
          </p:cNvPr>
          <p:cNvSpPr txBox="1">
            <a:spLocks noChangeArrowheads="1"/>
          </p:cNvSpPr>
          <p:nvPr/>
        </p:nvSpPr>
        <p:spPr bwMode="auto">
          <a:xfrm>
            <a:off x="3121025" y="4619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4036" name="TextBox 16">
            <a:extLst>
              <a:ext uri="{FF2B5EF4-FFF2-40B4-BE49-F238E27FC236}">
                <a16:creationId xmlns:a16="http://schemas.microsoft.com/office/drawing/2014/main" id="{F176DB56-EFDA-A059-C0D9-67EF64981858}"/>
              </a:ext>
            </a:extLst>
          </p:cNvPr>
          <p:cNvSpPr txBox="1">
            <a:spLocks noChangeArrowheads="1"/>
          </p:cNvSpPr>
          <p:nvPr/>
        </p:nvSpPr>
        <p:spPr bwMode="auto">
          <a:xfrm>
            <a:off x="2997200" y="3517900"/>
            <a:ext cx="1023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judging</a:t>
            </a:r>
          </a:p>
        </p:txBody>
      </p:sp>
      <p:sp>
        <p:nvSpPr>
          <p:cNvPr id="44037" name="TextBox 17">
            <a:extLst>
              <a:ext uri="{FF2B5EF4-FFF2-40B4-BE49-F238E27FC236}">
                <a16:creationId xmlns:a16="http://schemas.microsoft.com/office/drawing/2014/main" id="{B08D9B6C-E96C-F0B0-AB6D-46B21E96DCCF}"/>
              </a:ext>
            </a:extLst>
          </p:cNvPr>
          <p:cNvSpPr txBox="1">
            <a:spLocks noChangeArrowheads="1"/>
          </p:cNvSpPr>
          <p:nvPr/>
        </p:nvSpPr>
        <p:spPr bwMode="auto">
          <a:xfrm>
            <a:off x="4995863" y="3517900"/>
            <a:ext cx="1289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protesting</a:t>
            </a:r>
          </a:p>
        </p:txBody>
      </p:sp>
      <p:sp>
        <p:nvSpPr>
          <p:cNvPr id="44038" name="Text Box 4">
            <a:extLst>
              <a:ext uri="{FF2B5EF4-FFF2-40B4-BE49-F238E27FC236}">
                <a16:creationId xmlns:a16="http://schemas.microsoft.com/office/drawing/2014/main" id="{86EEBF33-34F4-1F5B-2AB3-35B2E8E47E2F}"/>
              </a:ext>
            </a:extLst>
          </p:cNvPr>
          <p:cNvSpPr txBox="1">
            <a:spLocks noChangeArrowheads="1"/>
          </p:cNvSpPr>
          <p:nvPr/>
        </p:nvSpPr>
        <p:spPr bwMode="auto">
          <a:xfrm>
            <a:off x="836613" y="947738"/>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a:t>A ‘</a:t>
            </a:r>
            <a:r>
              <a:rPr lang="en-US" altLang="en-US" sz="2000" b="1"/>
              <a:t>PIP</a:t>
            </a:r>
            <a:r>
              <a:rPr lang="en-US" altLang="en-US" sz="2000"/>
              <a:t>’ or </a:t>
            </a:r>
            <a:r>
              <a:rPr lang="en-US" altLang="en-US" sz="2000" i="1"/>
              <a:t>Pathologizing Interpersonal Pattern</a:t>
            </a:r>
            <a:r>
              <a:rPr lang="en-US" altLang="en-US" sz="2000"/>
              <a:t> is defined as a recurrent interpersonal interaction which activates or increases negativity, pain and/or suffering in one or both persons interacting, or which results in deterioration of the relationship.</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9">
            <a:extLst>
              <a:ext uri="{FF2B5EF4-FFF2-40B4-BE49-F238E27FC236}">
                <a16:creationId xmlns:a16="http://schemas.microsoft.com/office/drawing/2014/main" id="{072FA151-66F1-D78E-1D8E-0AA320B413E1}"/>
              </a:ext>
            </a:extLst>
          </p:cNvPr>
          <p:cNvSpPr txBox="1">
            <a:spLocks noChangeArrowheads="1"/>
          </p:cNvSpPr>
          <p:nvPr/>
        </p:nvSpPr>
        <p:spPr bwMode="auto">
          <a:xfrm>
            <a:off x="682625" y="2897188"/>
            <a:ext cx="1908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Sample</a:t>
            </a:r>
            <a:r>
              <a:rPr lang="en-US" altLang="en-US" sz="2400"/>
              <a:t> </a:t>
            </a:r>
            <a:r>
              <a:rPr lang="en-US" altLang="en-US" sz="2400" b="1"/>
              <a:t>PIP-3</a:t>
            </a:r>
            <a:r>
              <a:rPr lang="en-US" altLang="en-US" sz="2400"/>
              <a:t>          </a:t>
            </a:r>
          </a:p>
        </p:txBody>
      </p:sp>
      <p:grpSp>
        <p:nvGrpSpPr>
          <p:cNvPr id="45058" name="Group 2">
            <a:extLst>
              <a:ext uri="{FF2B5EF4-FFF2-40B4-BE49-F238E27FC236}">
                <a16:creationId xmlns:a16="http://schemas.microsoft.com/office/drawing/2014/main" id="{F301A482-6E37-AE1A-CC46-4A645E9C969F}"/>
              </a:ext>
            </a:extLst>
          </p:cNvPr>
          <p:cNvGrpSpPr>
            <a:grpSpLocks/>
          </p:cNvGrpSpPr>
          <p:nvPr/>
        </p:nvGrpSpPr>
        <p:grpSpPr bwMode="auto">
          <a:xfrm>
            <a:off x="3525838" y="2614613"/>
            <a:ext cx="2259012" cy="2259012"/>
            <a:chOff x="2480" y="352"/>
            <a:chExt cx="800" cy="800"/>
          </a:xfrm>
        </p:grpSpPr>
        <p:pic>
          <p:nvPicPr>
            <p:cNvPr id="45063" name="Picture 3" descr="Social Ostracism.pdf                                           0005C569Tom's G4                       BBACEF84:">
              <a:extLst>
                <a:ext uri="{FF2B5EF4-FFF2-40B4-BE49-F238E27FC236}">
                  <a16:creationId xmlns:a16="http://schemas.microsoft.com/office/drawing/2014/main" id="{43CD533B-707C-7292-9765-BE982C8C67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4" name="Line 4">
              <a:extLst>
                <a:ext uri="{FF2B5EF4-FFF2-40B4-BE49-F238E27FC236}">
                  <a16:creationId xmlns:a16="http://schemas.microsoft.com/office/drawing/2014/main" id="{9C44F08D-DC80-B3DA-D729-7C9EF5C2F1F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5059" name="Text Box 5">
            <a:extLst>
              <a:ext uri="{FF2B5EF4-FFF2-40B4-BE49-F238E27FC236}">
                <a16:creationId xmlns:a16="http://schemas.microsoft.com/office/drawing/2014/main" id="{66E61EA4-4CD4-48DE-8C2A-BA59330A4D67}"/>
              </a:ext>
            </a:extLst>
          </p:cNvPr>
          <p:cNvSpPr txBox="1">
            <a:spLocks noChangeArrowheads="1"/>
          </p:cNvSpPr>
          <p:nvPr/>
        </p:nvSpPr>
        <p:spPr bwMode="auto">
          <a:xfrm>
            <a:off x="3121025" y="4619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5060" name="TextBox 16">
            <a:extLst>
              <a:ext uri="{FF2B5EF4-FFF2-40B4-BE49-F238E27FC236}">
                <a16:creationId xmlns:a16="http://schemas.microsoft.com/office/drawing/2014/main" id="{3F80129B-97F3-51D0-AC2C-12A788785EBB}"/>
              </a:ext>
            </a:extLst>
          </p:cNvPr>
          <p:cNvSpPr txBox="1">
            <a:spLocks noChangeArrowheads="1"/>
          </p:cNvSpPr>
          <p:nvPr/>
        </p:nvSpPr>
        <p:spPr bwMode="auto">
          <a:xfrm>
            <a:off x="2997200" y="3517900"/>
            <a:ext cx="1522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condemning</a:t>
            </a:r>
          </a:p>
        </p:txBody>
      </p:sp>
      <p:sp>
        <p:nvSpPr>
          <p:cNvPr id="45061" name="TextBox 17">
            <a:extLst>
              <a:ext uri="{FF2B5EF4-FFF2-40B4-BE49-F238E27FC236}">
                <a16:creationId xmlns:a16="http://schemas.microsoft.com/office/drawing/2014/main" id="{DE6564B0-5F2F-5C84-0B30-747E56071008}"/>
              </a:ext>
            </a:extLst>
          </p:cNvPr>
          <p:cNvSpPr txBox="1">
            <a:spLocks noChangeArrowheads="1"/>
          </p:cNvSpPr>
          <p:nvPr/>
        </p:nvSpPr>
        <p:spPr bwMode="auto">
          <a:xfrm>
            <a:off x="5122863" y="3517900"/>
            <a:ext cx="1103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dirty="0">
                <a:highlight>
                  <a:srgbClr val="FFFF00"/>
                </a:highlight>
              </a:rPr>
              <a:t>evading</a:t>
            </a:r>
            <a:r>
              <a:rPr lang="en-US" altLang="en-US" sz="2000" b="1" dirty="0"/>
              <a:t> </a:t>
            </a:r>
          </a:p>
        </p:txBody>
      </p:sp>
      <p:sp>
        <p:nvSpPr>
          <p:cNvPr id="45062" name="Text Box 4">
            <a:extLst>
              <a:ext uri="{FF2B5EF4-FFF2-40B4-BE49-F238E27FC236}">
                <a16:creationId xmlns:a16="http://schemas.microsoft.com/office/drawing/2014/main" id="{05FC49B4-ABD7-68E6-AF9B-1BDDB7F1E938}"/>
              </a:ext>
            </a:extLst>
          </p:cNvPr>
          <p:cNvSpPr txBox="1">
            <a:spLocks noChangeArrowheads="1"/>
          </p:cNvSpPr>
          <p:nvPr/>
        </p:nvSpPr>
        <p:spPr bwMode="auto">
          <a:xfrm>
            <a:off x="836613" y="947738"/>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a:t>A ‘</a:t>
            </a:r>
            <a:r>
              <a:rPr lang="en-US" altLang="en-US" sz="2000" b="1"/>
              <a:t>PIP</a:t>
            </a:r>
            <a:r>
              <a:rPr lang="en-US" altLang="en-US" sz="2000"/>
              <a:t>’ or </a:t>
            </a:r>
            <a:r>
              <a:rPr lang="en-US" altLang="en-US" sz="2000" i="1"/>
              <a:t>Pathologizing Interpersonal Pattern</a:t>
            </a:r>
            <a:r>
              <a:rPr lang="en-US" altLang="en-US" sz="2000"/>
              <a:t> is defined as a recurrent interpersonal interaction which activates or increases negativity, pain and/or suffering in one or both persons interacting, or which results in deterioration of the relationship.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9">
            <a:extLst>
              <a:ext uri="{FF2B5EF4-FFF2-40B4-BE49-F238E27FC236}">
                <a16:creationId xmlns:a16="http://schemas.microsoft.com/office/drawing/2014/main" id="{5AF24AA5-7CEB-36C2-2328-28EE0A277145}"/>
              </a:ext>
            </a:extLst>
          </p:cNvPr>
          <p:cNvSpPr txBox="1">
            <a:spLocks noChangeArrowheads="1"/>
          </p:cNvSpPr>
          <p:nvPr/>
        </p:nvSpPr>
        <p:spPr bwMode="auto">
          <a:xfrm>
            <a:off x="682625" y="2897188"/>
            <a:ext cx="1908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Sample</a:t>
            </a:r>
            <a:r>
              <a:rPr lang="en-US" altLang="en-US" sz="2400"/>
              <a:t> </a:t>
            </a:r>
            <a:r>
              <a:rPr lang="en-US" altLang="en-US" sz="2400" b="1"/>
              <a:t>PIP-4</a:t>
            </a:r>
            <a:r>
              <a:rPr lang="en-US" altLang="en-US" sz="2400"/>
              <a:t>          </a:t>
            </a:r>
          </a:p>
        </p:txBody>
      </p:sp>
      <p:grpSp>
        <p:nvGrpSpPr>
          <p:cNvPr id="46082" name="Group 2">
            <a:extLst>
              <a:ext uri="{FF2B5EF4-FFF2-40B4-BE49-F238E27FC236}">
                <a16:creationId xmlns:a16="http://schemas.microsoft.com/office/drawing/2014/main" id="{972B686A-6D4F-F591-19BD-CB3864334F6C}"/>
              </a:ext>
            </a:extLst>
          </p:cNvPr>
          <p:cNvGrpSpPr>
            <a:grpSpLocks/>
          </p:cNvGrpSpPr>
          <p:nvPr/>
        </p:nvGrpSpPr>
        <p:grpSpPr bwMode="auto">
          <a:xfrm>
            <a:off x="3525838" y="2614613"/>
            <a:ext cx="2259012" cy="2259012"/>
            <a:chOff x="2480" y="352"/>
            <a:chExt cx="800" cy="800"/>
          </a:xfrm>
        </p:grpSpPr>
        <p:pic>
          <p:nvPicPr>
            <p:cNvPr id="46087" name="Picture 3" descr="Social Ostracism.pdf                                           0005C569Tom's G4                       BBACEF84:">
              <a:extLst>
                <a:ext uri="{FF2B5EF4-FFF2-40B4-BE49-F238E27FC236}">
                  <a16:creationId xmlns:a16="http://schemas.microsoft.com/office/drawing/2014/main" id="{91CB2D40-0615-3E7F-981A-1A5CD588E8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8" name="Line 4">
              <a:extLst>
                <a:ext uri="{FF2B5EF4-FFF2-40B4-BE49-F238E27FC236}">
                  <a16:creationId xmlns:a16="http://schemas.microsoft.com/office/drawing/2014/main" id="{9CFD4D67-E2CB-072D-CA90-7EFFD2140857}"/>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6083" name="Text Box 5">
            <a:extLst>
              <a:ext uri="{FF2B5EF4-FFF2-40B4-BE49-F238E27FC236}">
                <a16:creationId xmlns:a16="http://schemas.microsoft.com/office/drawing/2014/main" id="{87BF77ED-C7CA-84BA-24EC-ABA80727807E}"/>
              </a:ext>
            </a:extLst>
          </p:cNvPr>
          <p:cNvSpPr txBox="1">
            <a:spLocks noChangeArrowheads="1"/>
          </p:cNvSpPr>
          <p:nvPr/>
        </p:nvSpPr>
        <p:spPr bwMode="auto">
          <a:xfrm>
            <a:off x="3121025" y="4619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6084" name="TextBox 16">
            <a:extLst>
              <a:ext uri="{FF2B5EF4-FFF2-40B4-BE49-F238E27FC236}">
                <a16:creationId xmlns:a16="http://schemas.microsoft.com/office/drawing/2014/main" id="{9408DDA7-8BD0-7435-98B2-9B75991326FE}"/>
              </a:ext>
            </a:extLst>
          </p:cNvPr>
          <p:cNvSpPr txBox="1">
            <a:spLocks noChangeArrowheads="1"/>
          </p:cNvSpPr>
          <p:nvPr/>
        </p:nvSpPr>
        <p:spPr bwMode="auto">
          <a:xfrm>
            <a:off x="3076575" y="3390900"/>
            <a:ext cx="1303338"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900" b="1"/>
              <a:t>frustrated </a:t>
            </a:r>
          </a:p>
          <a:p>
            <a:pPr>
              <a:spcBef>
                <a:spcPct val="0"/>
              </a:spcBef>
              <a:buFontTx/>
              <a:buNone/>
            </a:pPr>
            <a:r>
              <a:rPr lang="en-US" altLang="en-US" sz="1900" b="1"/>
              <a:t>pursuing</a:t>
            </a:r>
          </a:p>
        </p:txBody>
      </p:sp>
      <p:sp>
        <p:nvSpPr>
          <p:cNvPr id="46085" name="TextBox 17">
            <a:extLst>
              <a:ext uri="{FF2B5EF4-FFF2-40B4-BE49-F238E27FC236}">
                <a16:creationId xmlns:a16="http://schemas.microsoft.com/office/drawing/2014/main" id="{08B45629-B2DD-676A-AEC4-A17AF416346E}"/>
              </a:ext>
            </a:extLst>
          </p:cNvPr>
          <p:cNvSpPr txBox="1">
            <a:spLocks noChangeArrowheads="1"/>
          </p:cNvSpPr>
          <p:nvPr/>
        </p:nvSpPr>
        <p:spPr bwMode="auto">
          <a:xfrm>
            <a:off x="5081588" y="3390900"/>
            <a:ext cx="1255712"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900" b="1" dirty="0"/>
              <a:t>    </a:t>
            </a:r>
            <a:r>
              <a:rPr lang="en-US" altLang="en-US" sz="1900" b="1" dirty="0">
                <a:highlight>
                  <a:srgbClr val="FFFF00"/>
                </a:highlight>
              </a:rPr>
              <a:t>fearful</a:t>
            </a:r>
          </a:p>
          <a:p>
            <a:pPr>
              <a:spcBef>
                <a:spcPct val="0"/>
              </a:spcBef>
              <a:buFontTx/>
              <a:buNone/>
            </a:pPr>
            <a:r>
              <a:rPr lang="en-US" altLang="en-US" sz="1900" b="1" dirty="0"/>
              <a:t>distancing</a:t>
            </a:r>
          </a:p>
          <a:p>
            <a:pPr>
              <a:spcBef>
                <a:spcPct val="0"/>
              </a:spcBef>
              <a:buFontTx/>
              <a:buNone/>
            </a:pPr>
            <a:endParaRPr lang="en-US" altLang="en-US" sz="1900" b="1" dirty="0"/>
          </a:p>
        </p:txBody>
      </p:sp>
      <p:sp>
        <p:nvSpPr>
          <p:cNvPr id="46086" name="Text Box 4">
            <a:extLst>
              <a:ext uri="{FF2B5EF4-FFF2-40B4-BE49-F238E27FC236}">
                <a16:creationId xmlns:a16="http://schemas.microsoft.com/office/drawing/2014/main" id="{156E403D-2216-3CE6-F5D9-0176AEA3F92E}"/>
              </a:ext>
            </a:extLst>
          </p:cNvPr>
          <p:cNvSpPr txBox="1">
            <a:spLocks noChangeArrowheads="1"/>
          </p:cNvSpPr>
          <p:nvPr/>
        </p:nvSpPr>
        <p:spPr bwMode="auto">
          <a:xfrm>
            <a:off x="836613" y="947738"/>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a:t>A ‘</a:t>
            </a:r>
            <a:r>
              <a:rPr lang="en-US" altLang="en-US" sz="2000" b="1"/>
              <a:t>PIP</a:t>
            </a:r>
            <a:r>
              <a:rPr lang="en-US" altLang="en-US" sz="2000"/>
              <a:t>’ or </a:t>
            </a:r>
            <a:r>
              <a:rPr lang="en-US" altLang="en-US" sz="2000" i="1"/>
              <a:t>Pathologizing Interpersonal Pattern</a:t>
            </a:r>
            <a:r>
              <a:rPr lang="en-US" altLang="en-US" sz="2000"/>
              <a:t> is defined as a recurrent interpersonal interaction which activates or increases negativity, pain and/or suffering in one or both persons interacting, or which results in deterioration of the relationship.</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9">
            <a:extLst>
              <a:ext uri="{FF2B5EF4-FFF2-40B4-BE49-F238E27FC236}">
                <a16:creationId xmlns:a16="http://schemas.microsoft.com/office/drawing/2014/main" id="{673C87EF-5B96-C532-5642-29AB310AA7A1}"/>
              </a:ext>
            </a:extLst>
          </p:cNvPr>
          <p:cNvSpPr txBox="1">
            <a:spLocks noChangeArrowheads="1"/>
          </p:cNvSpPr>
          <p:nvPr/>
        </p:nvSpPr>
        <p:spPr bwMode="auto">
          <a:xfrm>
            <a:off x="682625" y="2897188"/>
            <a:ext cx="1908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Sample</a:t>
            </a:r>
            <a:r>
              <a:rPr lang="en-US" altLang="en-US" sz="2400"/>
              <a:t> </a:t>
            </a:r>
            <a:r>
              <a:rPr lang="en-US" altLang="en-US" sz="2400" b="1"/>
              <a:t>PIP-5</a:t>
            </a:r>
            <a:r>
              <a:rPr lang="en-US" altLang="en-US" sz="2400"/>
              <a:t>          </a:t>
            </a:r>
          </a:p>
        </p:txBody>
      </p:sp>
      <p:grpSp>
        <p:nvGrpSpPr>
          <p:cNvPr id="47106" name="Group 2">
            <a:extLst>
              <a:ext uri="{FF2B5EF4-FFF2-40B4-BE49-F238E27FC236}">
                <a16:creationId xmlns:a16="http://schemas.microsoft.com/office/drawing/2014/main" id="{F5599AB2-627B-8DD2-1F0E-982FA035FF69}"/>
              </a:ext>
            </a:extLst>
          </p:cNvPr>
          <p:cNvGrpSpPr>
            <a:grpSpLocks/>
          </p:cNvGrpSpPr>
          <p:nvPr/>
        </p:nvGrpSpPr>
        <p:grpSpPr bwMode="auto">
          <a:xfrm>
            <a:off x="3525838" y="2614613"/>
            <a:ext cx="2259012" cy="2259012"/>
            <a:chOff x="2480" y="352"/>
            <a:chExt cx="800" cy="800"/>
          </a:xfrm>
        </p:grpSpPr>
        <p:pic>
          <p:nvPicPr>
            <p:cNvPr id="47111" name="Picture 3" descr="Social Ostracism.pdf                                           0005C569Tom's G4                       BBACEF84:">
              <a:extLst>
                <a:ext uri="{FF2B5EF4-FFF2-40B4-BE49-F238E27FC236}">
                  <a16:creationId xmlns:a16="http://schemas.microsoft.com/office/drawing/2014/main" id="{153AC313-E55C-6E52-FD37-822AB9F2F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2" name="Line 4">
              <a:extLst>
                <a:ext uri="{FF2B5EF4-FFF2-40B4-BE49-F238E27FC236}">
                  <a16:creationId xmlns:a16="http://schemas.microsoft.com/office/drawing/2014/main" id="{36E2F358-3F9A-F002-52D6-4C1B88E0BE1D}"/>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7107" name="Text Box 5">
            <a:extLst>
              <a:ext uri="{FF2B5EF4-FFF2-40B4-BE49-F238E27FC236}">
                <a16:creationId xmlns:a16="http://schemas.microsoft.com/office/drawing/2014/main" id="{E31A28E3-A387-AD5A-E5FD-A2199666FBF7}"/>
              </a:ext>
            </a:extLst>
          </p:cNvPr>
          <p:cNvSpPr txBox="1">
            <a:spLocks noChangeArrowheads="1"/>
          </p:cNvSpPr>
          <p:nvPr/>
        </p:nvSpPr>
        <p:spPr bwMode="auto">
          <a:xfrm>
            <a:off x="3121025" y="4619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7108" name="TextBox 16">
            <a:extLst>
              <a:ext uri="{FF2B5EF4-FFF2-40B4-BE49-F238E27FC236}">
                <a16:creationId xmlns:a16="http://schemas.microsoft.com/office/drawing/2014/main" id="{8A9A4B37-6A48-C364-8558-95DF1905AB65}"/>
              </a:ext>
            </a:extLst>
          </p:cNvPr>
          <p:cNvSpPr txBox="1">
            <a:spLocks noChangeArrowheads="1"/>
          </p:cNvSpPr>
          <p:nvPr/>
        </p:nvSpPr>
        <p:spPr bwMode="auto">
          <a:xfrm>
            <a:off x="2997200" y="3517900"/>
            <a:ext cx="1558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onus putting</a:t>
            </a:r>
          </a:p>
        </p:txBody>
      </p:sp>
      <p:sp>
        <p:nvSpPr>
          <p:cNvPr id="47109" name="TextBox 17">
            <a:extLst>
              <a:ext uri="{FF2B5EF4-FFF2-40B4-BE49-F238E27FC236}">
                <a16:creationId xmlns:a16="http://schemas.microsoft.com/office/drawing/2014/main" id="{BBE7F1B8-06E7-9B83-29C3-ECCE003E02AA}"/>
              </a:ext>
            </a:extLst>
          </p:cNvPr>
          <p:cNvSpPr txBox="1">
            <a:spLocks noChangeArrowheads="1"/>
          </p:cNvSpPr>
          <p:nvPr/>
        </p:nvSpPr>
        <p:spPr bwMode="auto">
          <a:xfrm>
            <a:off x="4995863" y="3517900"/>
            <a:ext cx="14589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onus taking</a:t>
            </a:r>
          </a:p>
        </p:txBody>
      </p:sp>
      <p:sp>
        <p:nvSpPr>
          <p:cNvPr id="47110" name="Text Box 4">
            <a:extLst>
              <a:ext uri="{FF2B5EF4-FFF2-40B4-BE49-F238E27FC236}">
                <a16:creationId xmlns:a16="http://schemas.microsoft.com/office/drawing/2014/main" id="{03430986-9A78-1C81-AEAE-AEABDEFA8274}"/>
              </a:ext>
            </a:extLst>
          </p:cNvPr>
          <p:cNvSpPr txBox="1">
            <a:spLocks noChangeArrowheads="1"/>
          </p:cNvSpPr>
          <p:nvPr/>
        </p:nvSpPr>
        <p:spPr bwMode="auto">
          <a:xfrm>
            <a:off x="836613" y="947738"/>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a:t>A ‘</a:t>
            </a:r>
            <a:r>
              <a:rPr lang="en-US" altLang="en-US" sz="2000" b="1"/>
              <a:t>PIP</a:t>
            </a:r>
            <a:r>
              <a:rPr lang="en-US" altLang="en-US" sz="2000"/>
              <a:t>’ or </a:t>
            </a:r>
            <a:r>
              <a:rPr lang="en-US" altLang="en-US" sz="2000" i="1"/>
              <a:t>Pathologizing Interpersonal Pattern</a:t>
            </a:r>
            <a:r>
              <a:rPr lang="en-US" altLang="en-US" sz="2000"/>
              <a:t> is defined as a recurrent interpersonal interaction which activates or increases negativity, pain and/or suffering in one or both persons interacting, or which results in deterioration of the relationship.</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5" name="Group 2">
            <a:extLst>
              <a:ext uri="{FF2B5EF4-FFF2-40B4-BE49-F238E27FC236}">
                <a16:creationId xmlns:a16="http://schemas.microsoft.com/office/drawing/2014/main" id="{38D2AAC3-E41D-BF1B-1B11-521671CF5A13}"/>
              </a:ext>
            </a:extLst>
          </p:cNvPr>
          <p:cNvGrpSpPr>
            <a:grpSpLocks/>
          </p:cNvGrpSpPr>
          <p:nvPr/>
        </p:nvGrpSpPr>
        <p:grpSpPr bwMode="auto">
          <a:xfrm>
            <a:off x="3470275" y="2962275"/>
            <a:ext cx="2259013" cy="2259013"/>
            <a:chOff x="2480" y="352"/>
            <a:chExt cx="800" cy="800"/>
          </a:xfrm>
        </p:grpSpPr>
        <p:pic>
          <p:nvPicPr>
            <p:cNvPr id="48135" name="Picture 3" descr="Social Ostracism.pdf                                           0005C569Tom's G4                       BBACEF84:">
              <a:extLst>
                <a:ext uri="{FF2B5EF4-FFF2-40B4-BE49-F238E27FC236}">
                  <a16:creationId xmlns:a16="http://schemas.microsoft.com/office/drawing/2014/main" id="{01255AA3-2BE7-B3A7-441D-8537A729BD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6" name="Line 4">
              <a:extLst>
                <a:ext uri="{FF2B5EF4-FFF2-40B4-BE49-F238E27FC236}">
                  <a16:creationId xmlns:a16="http://schemas.microsoft.com/office/drawing/2014/main" id="{3B6EDD35-F450-D980-D922-93A22399A583}"/>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8130" name="Text Box 5">
            <a:extLst>
              <a:ext uri="{FF2B5EF4-FFF2-40B4-BE49-F238E27FC236}">
                <a16:creationId xmlns:a16="http://schemas.microsoft.com/office/drawing/2014/main" id="{67637ADA-8DC3-CAB7-F816-035D3D7DAEB9}"/>
              </a:ext>
            </a:extLst>
          </p:cNvPr>
          <p:cNvSpPr txBox="1">
            <a:spLocks noChangeArrowheads="1"/>
          </p:cNvSpPr>
          <p:nvPr/>
        </p:nvSpPr>
        <p:spPr bwMode="auto">
          <a:xfrm>
            <a:off x="2151063" y="39338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8131" name="Text Box 6">
            <a:extLst>
              <a:ext uri="{FF2B5EF4-FFF2-40B4-BE49-F238E27FC236}">
                <a16:creationId xmlns:a16="http://schemas.microsoft.com/office/drawing/2014/main" id="{00465EA0-1A5A-AE3D-95D0-76582EAD1B0D}"/>
              </a:ext>
            </a:extLst>
          </p:cNvPr>
          <p:cNvSpPr txBox="1">
            <a:spLocks noChangeArrowheads="1"/>
          </p:cNvSpPr>
          <p:nvPr/>
        </p:nvSpPr>
        <p:spPr bwMode="auto">
          <a:xfrm>
            <a:off x="1093788" y="939800"/>
            <a:ext cx="69278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HIP</a:t>
            </a:r>
            <a:r>
              <a:rPr lang="en-US" altLang="en-US" sz="2000"/>
              <a:t>’ or </a:t>
            </a:r>
            <a:r>
              <a:rPr lang="en-US" altLang="en-US" sz="2000" i="1"/>
              <a:t>Healing Interpersonal Pattern</a:t>
            </a:r>
            <a:r>
              <a:rPr lang="en-US" altLang="en-US" sz="2000"/>
              <a:t> is a sub-category of a WIP  that constitutes a specific antidote to a particular PIP by bringing forth positive behaviors and/or experiences in one or both of the interactants that specifically </a:t>
            </a:r>
            <a:r>
              <a:rPr lang="en-US" altLang="en-US" sz="2000" b="1" i="1"/>
              <a:t>preclude or contradict</a:t>
            </a:r>
            <a:r>
              <a:rPr lang="en-US" altLang="en-US" sz="2000"/>
              <a:t> some component of the PIP.</a:t>
            </a:r>
          </a:p>
        </p:txBody>
      </p:sp>
      <p:sp>
        <p:nvSpPr>
          <p:cNvPr id="47108" name="Text Box 7">
            <a:extLst>
              <a:ext uri="{FF2B5EF4-FFF2-40B4-BE49-F238E27FC236}">
                <a16:creationId xmlns:a16="http://schemas.microsoft.com/office/drawing/2014/main" id="{FA1DEFF0-043F-BB8A-3D55-DFCE83366741}"/>
              </a:ext>
            </a:extLst>
          </p:cNvPr>
          <p:cNvSpPr txBox="1">
            <a:spLocks noChangeArrowheads="1"/>
          </p:cNvSpPr>
          <p:nvPr/>
        </p:nvSpPr>
        <p:spPr bwMode="auto">
          <a:xfrm>
            <a:off x="754063" y="3163888"/>
            <a:ext cx="174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HIP-1</a:t>
            </a:r>
            <a:r>
              <a:rPr lang="en-US" altLang="en-US" sz="2000"/>
              <a:t>            </a:t>
            </a:r>
          </a:p>
        </p:txBody>
      </p:sp>
      <p:sp>
        <p:nvSpPr>
          <p:cNvPr id="47109" name="Text Box 8">
            <a:extLst>
              <a:ext uri="{FF2B5EF4-FFF2-40B4-BE49-F238E27FC236}">
                <a16:creationId xmlns:a16="http://schemas.microsoft.com/office/drawing/2014/main" id="{80F2D125-3273-CF26-0EA0-58B6CB97700C}"/>
              </a:ext>
            </a:extLst>
          </p:cNvPr>
          <p:cNvSpPr txBox="1">
            <a:spLocks noChangeArrowheads="1"/>
          </p:cNvSpPr>
          <p:nvPr/>
        </p:nvSpPr>
        <p:spPr bwMode="auto">
          <a:xfrm>
            <a:off x="2527300" y="3759200"/>
            <a:ext cx="20589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t>selective </a:t>
            </a:r>
            <a:r>
              <a:rPr lang="en-US" altLang="en-US" sz="1800" b="1" dirty="0">
                <a:highlight>
                  <a:srgbClr val="FFFF00"/>
                </a:highlight>
              </a:rPr>
              <a:t>noticing</a:t>
            </a:r>
          </a:p>
          <a:p>
            <a:pPr algn="ctr">
              <a:spcBef>
                <a:spcPct val="0"/>
              </a:spcBef>
              <a:buFontTx/>
              <a:buNone/>
            </a:pPr>
            <a:r>
              <a:rPr lang="en-US" altLang="en-US" sz="1800" b="1" dirty="0"/>
              <a:t>of </a:t>
            </a:r>
            <a:r>
              <a:rPr lang="en-US" altLang="en-US" sz="1800" b="1" dirty="0">
                <a:highlight>
                  <a:srgbClr val="FFFF00"/>
                </a:highlight>
              </a:rPr>
              <a:t>competence</a:t>
            </a:r>
          </a:p>
        </p:txBody>
      </p:sp>
      <p:sp>
        <p:nvSpPr>
          <p:cNvPr id="47110" name="Text Box 9">
            <a:extLst>
              <a:ext uri="{FF2B5EF4-FFF2-40B4-BE49-F238E27FC236}">
                <a16:creationId xmlns:a16="http://schemas.microsoft.com/office/drawing/2014/main" id="{2B4C5F11-4DB8-6ABB-95BB-E16E286A9AA2}"/>
              </a:ext>
            </a:extLst>
          </p:cNvPr>
          <p:cNvSpPr txBox="1">
            <a:spLocks noChangeArrowheads="1"/>
          </p:cNvSpPr>
          <p:nvPr/>
        </p:nvSpPr>
        <p:spPr bwMode="auto">
          <a:xfrm>
            <a:off x="4735513" y="3738563"/>
            <a:ext cx="20240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enactng </a:t>
            </a:r>
          </a:p>
          <a:p>
            <a:pPr algn="ctr">
              <a:spcBef>
                <a:spcPct val="0"/>
              </a:spcBef>
              <a:buFontTx/>
              <a:buNone/>
            </a:pPr>
            <a:r>
              <a:rPr lang="en-US" altLang="en-US" sz="1800" b="1"/>
              <a:t>more competence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10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1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P spid="47109" grpId="0"/>
      <p:bldP spid="471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53" name="Group 2">
            <a:extLst>
              <a:ext uri="{FF2B5EF4-FFF2-40B4-BE49-F238E27FC236}">
                <a16:creationId xmlns:a16="http://schemas.microsoft.com/office/drawing/2014/main" id="{F52A42B1-1187-62D6-A8AB-95036870AA78}"/>
              </a:ext>
            </a:extLst>
          </p:cNvPr>
          <p:cNvGrpSpPr>
            <a:grpSpLocks/>
          </p:cNvGrpSpPr>
          <p:nvPr/>
        </p:nvGrpSpPr>
        <p:grpSpPr bwMode="auto">
          <a:xfrm>
            <a:off x="3470275" y="2962275"/>
            <a:ext cx="2259013" cy="2259013"/>
            <a:chOff x="2480" y="352"/>
            <a:chExt cx="800" cy="800"/>
          </a:xfrm>
        </p:grpSpPr>
        <p:pic>
          <p:nvPicPr>
            <p:cNvPr id="49159" name="Picture 3" descr="Social Ostracism.pdf                                           0005C569Tom's G4                       BBACEF84:">
              <a:extLst>
                <a:ext uri="{FF2B5EF4-FFF2-40B4-BE49-F238E27FC236}">
                  <a16:creationId xmlns:a16="http://schemas.microsoft.com/office/drawing/2014/main" id="{1C12D342-7CAF-1229-E170-06E47F6947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60" name="Line 4">
              <a:extLst>
                <a:ext uri="{FF2B5EF4-FFF2-40B4-BE49-F238E27FC236}">
                  <a16:creationId xmlns:a16="http://schemas.microsoft.com/office/drawing/2014/main" id="{82D53654-2ABE-76DD-5856-6B6327815F05}"/>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154" name="Text Box 5">
            <a:extLst>
              <a:ext uri="{FF2B5EF4-FFF2-40B4-BE49-F238E27FC236}">
                <a16:creationId xmlns:a16="http://schemas.microsoft.com/office/drawing/2014/main" id="{6034B188-5F06-2F6D-9520-343C776CA7A7}"/>
              </a:ext>
            </a:extLst>
          </p:cNvPr>
          <p:cNvSpPr txBox="1">
            <a:spLocks noChangeArrowheads="1"/>
          </p:cNvSpPr>
          <p:nvPr/>
        </p:nvSpPr>
        <p:spPr bwMode="auto">
          <a:xfrm>
            <a:off x="2151063" y="39338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9155" name="Text Box 6">
            <a:extLst>
              <a:ext uri="{FF2B5EF4-FFF2-40B4-BE49-F238E27FC236}">
                <a16:creationId xmlns:a16="http://schemas.microsoft.com/office/drawing/2014/main" id="{50C1740B-37A1-941F-35AD-5DC3617615F1}"/>
              </a:ext>
            </a:extLst>
          </p:cNvPr>
          <p:cNvSpPr txBox="1">
            <a:spLocks noChangeArrowheads="1"/>
          </p:cNvSpPr>
          <p:nvPr/>
        </p:nvSpPr>
        <p:spPr bwMode="auto">
          <a:xfrm>
            <a:off x="1106488" y="939800"/>
            <a:ext cx="69278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HIP</a:t>
            </a:r>
            <a:r>
              <a:rPr lang="en-US" altLang="en-US" sz="2000"/>
              <a:t>’ or </a:t>
            </a:r>
            <a:r>
              <a:rPr lang="en-US" altLang="en-US" sz="2000" i="1"/>
              <a:t>Healing Interpersonal Pattern</a:t>
            </a:r>
            <a:r>
              <a:rPr lang="en-US" altLang="en-US" sz="2000"/>
              <a:t> is a sub-category of a WIP  that constitutes a specific antidote to a particular PIP by bringing forth positive behaviors and/or experiences in one or both of the interactants that specifically </a:t>
            </a:r>
            <a:r>
              <a:rPr lang="en-US" altLang="en-US" sz="2000" b="1" i="1"/>
              <a:t>preclude or contradict</a:t>
            </a:r>
            <a:r>
              <a:rPr lang="en-US" altLang="en-US" sz="2000"/>
              <a:t> some component of the PIP.</a:t>
            </a:r>
          </a:p>
        </p:txBody>
      </p:sp>
      <p:sp>
        <p:nvSpPr>
          <p:cNvPr id="49156" name="Text Box 7">
            <a:extLst>
              <a:ext uri="{FF2B5EF4-FFF2-40B4-BE49-F238E27FC236}">
                <a16:creationId xmlns:a16="http://schemas.microsoft.com/office/drawing/2014/main" id="{F5D47663-110E-41BA-C0BF-794581990932}"/>
              </a:ext>
            </a:extLst>
          </p:cNvPr>
          <p:cNvSpPr txBox="1">
            <a:spLocks noChangeArrowheads="1"/>
          </p:cNvSpPr>
          <p:nvPr/>
        </p:nvSpPr>
        <p:spPr bwMode="auto">
          <a:xfrm>
            <a:off x="754063" y="3163888"/>
            <a:ext cx="174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HIP-2</a:t>
            </a:r>
            <a:r>
              <a:rPr lang="en-US" altLang="en-US" sz="2000"/>
              <a:t>            </a:t>
            </a:r>
          </a:p>
        </p:txBody>
      </p:sp>
      <p:sp>
        <p:nvSpPr>
          <p:cNvPr id="49157" name="Text Box 8">
            <a:extLst>
              <a:ext uri="{FF2B5EF4-FFF2-40B4-BE49-F238E27FC236}">
                <a16:creationId xmlns:a16="http://schemas.microsoft.com/office/drawing/2014/main" id="{91EE95E3-F765-3D7A-E514-9DB1E3283BC5}"/>
              </a:ext>
            </a:extLst>
          </p:cNvPr>
          <p:cNvSpPr txBox="1">
            <a:spLocks noChangeArrowheads="1"/>
          </p:cNvSpPr>
          <p:nvPr/>
        </p:nvSpPr>
        <p:spPr bwMode="auto">
          <a:xfrm>
            <a:off x="2565400" y="3886200"/>
            <a:ext cx="205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apologizing</a:t>
            </a:r>
          </a:p>
        </p:txBody>
      </p:sp>
      <p:sp>
        <p:nvSpPr>
          <p:cNvPr id="49158" name="Text Box 9">
            <a:extLst>
              <a:ext uri="{FF2B5EF4-FFF2-40B4-BE49-F238E27FC236}">
                <a16:creationId xmlns:a16="http://schemas.microsoft.com/office/drawing/2014/main" id="{B13BADF7-054A-BD68-4327-A689CEE0F7F9}"/>
              </a:ext>
            </a:extLst>
          </p:cNvPr>
          <p:cNvSpPr txBox="1">
            <a:spLocks noChangeArrowheads="1"/>
          </p:cNvSpPr>
          <p:nvPr/>
        </p:nvSpPr>
        <p:spPr bwMode="auto">
          <a:xfrm>
            <a:off x="4773613" y="3865563"/>
            <a:ext cx="2024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forgiving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15" descr="TIP PIP.pdf                                                    0005C569Tom's G4                       BBACEF84:">
            <a:extLst>
              <a:ext uri="{FF2B5EF4-FFF2-40B4-BE49-F238E27FC236}">
                <a16:creationId xmlns:a16="http://schemas.microsoft.com/office/drawing/2014/main" id="{BE46CFD0-EDA7-453A-8B92-A8DB5E6E2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2416175"/>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8" name="Text Box 8">
            <a:extLst>
              <a:ext uri="{FF2B5EF4-FFF2-40B4-BE49-F238E27FC236}">
                <a16:creationId xmlns:a16="http://schemas.microsoft.com/office/drawing/2014/main" id="{A86A7537-FDF1-AD71-8280-51B327D599ED}"/>
              </a:ext>
            </a:extLst>
          </p:cNvPr>
          <p:cNvSpPr txBox="1">
            <a:spLocks noChangeArrowheads="1"/>
          </p:cNvSpPr>
          <p:nvPr/>
        </p:nvSpPr>
        <p:spPr bwMode="auto">
          <a:xfrm>
            <a:off x="2019300" y="3348038"/>
            <a:ext cx="11938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Pathologizing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55299" name="Text Box 9">
            <a:extLst>
              <a:ext uri="{FF2B5EF4-FFF2-40B4-BE49-F238E27FC236}">
                <a16:creationId xmlns:a16="http://schemas.microsoft.com/office/drawing/2014/main" id="{EFC31527-EEC3-E24E-602E-466BB2E05A6C}"/>
              </a:ext>
            </a:extLst>
          </p:cNvPr>
          <p:cNvSpPr txBox="1">
            <a:spLocks noChangeArrowheads="1"/>
          </p:cNvSpPr>
          <p:nvPr/>
        </p:nvSpPr>
        <p:spPr bwMode="auto">
          <a:xfrm>
            <a:off x="5943600" y="33480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Wellness</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55300" name="Text Box 10">
            <a:extLst>
              <a:ext uri="{FF2B5EF4-FFF2-40B4-BE49-F238E27FC236}">
                <a16:creationId xmlns:a16="http://schemas.microsoft.com/office/drawing/2014/main" id="{D8C2B201-81B1-0C0F-D86A-03739FE75E8E}"/>
              </a:ext>
            </a:extLst>
          </p:cNvPr>
          <p:cNvSpPr txBox="1">
            <a:spLocks noChangeArrowheads="1"/>
          </p:cNvSpPr>
          <p:nvPr/>
        </p:nvSpPr>
        <p:spPr bwMode="auto">
          <a:xfrm>
            <a:off x="4343400" y="33480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Healing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55301" name="Text Box 13">
            <a:extLst>
              <a:ext uri="{FF2B5EF4-FFF2-40B4-BE49-F238E27FC236}">
                <a16:creationId xmlns:a16="http://schemas.microsoft.com/office/drawing/2014/main" id="{B75028CF-D11B-6231-D712-FBE3F8FE120E}"/>
              </a:ext>
            </a:extLst>
          </p:cNvPr>
          <p:cNvSpPr txBox="1">
            <a:spLocks noChangeArrowheads="1"/>
          </p:cNvSpPr>
          <p:nvPr/>
        </p:nvSpPr>
        <p:spPr bwMode="auto">
          <a:xfrm>
            <a:off x="1087438" y="344328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PIPs</a:t>
            </a:r>
          </a:p>
        </p:txBody>
      </p:sp>
      <p:sp>
        <p:nvSpPr>
          <p:cNvPr id="55302" name="Text Box 14">
            <a:extLst>
              <a:ext uri="{FF2B5EF4-FFF2-40B4-BE49-F238E27FC236}">
                <a16:creationId xmlns:a16="http://schemas.microsoft.com/office/drawing/2014/main" id="{659992FF-DED6-733B-6DB8-AC2BE4562DB2}"/>
              </a:ext>
            </a:extLst>
          </p:cNvPr>
          <p:cNvSpPr txBox="1">
            <a:spLocks noChangeArrowheads="1"/>
          </p:cNvSpPr>
          <p:nvPr/>
        </p:nvSpPr>
        <p:spPr bwMode="auto">
          <a:xfrm>
            <a:off x="6837363" y="3101975"/>
            <a:ext cx="11049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a:t>HIPs</a:t>
            </a:r>
          </a:p>
          <a:p>
            <a:pPr algn="ctr">
              <a:spcBef>
                <a:spcPct val="50000"/>
              </a:spcBef>
              <a:buFontTx/>
              <a:buNone/>
            </a:pPr>
            <a:r>
              <a:rPr lang="en-US" altLang="en-US" sz="2400"/>
              <a:t>&amp;</a:t>
            </a:r>
          </a:p>
          <a:p>
            <a:pPr algn="ctr">
              <a:spcBef>
                <a:spcPct val="50000"/>
              </a:spcBef>
              <a:buFontTx/>
              <a:buNone/>
            </a:pPr>
            <a:r>
              <a:rPr lang="en-US" altLang="en-US" sz="2400"/>
              <a:t>WIPs</a:t>
            </a:r>
          </a:p>
        </p:txBody>
      </p:sp>
      <p:sp>
        <p:nvSpPr>
          <p:cNvPr id="50183" name="TextBox 11">
            <a:extLst>
              <a:ext uri="{FF2B5EF4-FFF2-40B4-BE49-F238E27FC236}">
                <a16:creationId xmlns:a16="http://schemas.microsoft.com/office/drawing/2014/main" id="{8233C9EC-CB3C-6C8E-EC0F-1D88C40A92D8}"/>
              </a:ext>
            </a:extLst>
          </p:cNvPr>
          <p:cNvSpPr txBox="1">
            <a:spLocks noChangeArrowheads="1"/>
          </p:cNvSpPr>
          <p:nvPr/>
        </p:nvSpPr>
        <p:spPr bwMode="auto">
          <a:xfrm>
            <a:off x="1941513" y="461963"/>
            <a:ext cx="5183187"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200"/>
              <a:t>Movement among the IPs within an overall </a:t>
            </a:r>
          </a:p>
          <a:p>
            <a:pPr>
              <a:spcBef>
                <a:spcPct val="0"/>
              </a:spcBef>
              <a:buFontTx/>
              <a:buNone/>
            </a:pPr>
            <a:r>
              <a:rPr lang="en-US" altLang="en-US" sz="2200"/>
              <a:t>      interpersonal relationship system</a:t>
            </a:r>
          </a:p>
        </p:txBody>
      </p:sp>
      <p:sp>
        <p:nvSpPr>
          <p:cNvPr id="55304" name="TextBox 1">
            <a:extLst>
              <a:ext uri="{FF2B5EF4-FFF2-40B4-BE49-F238E27FC236}">
                <a16:creationId xmlns:a16="http://schemas.microsoft.com/office/drawing/2014/main" id="{72D1A234-AD4C-E9C7-B203-0CBD6226F7DB}"/>
              </a:ext>
            </a:extLst>
          </p:cNvPr>
          <p:cNvSpPr txBox="1">
            <a:spLocks noChangeArrowheads="1"/>
          </p:cNvSpPr>
          <p:nvPr/>
        </p:nvSpPr>
        <p:spPr bwMode="auto">
          <a:xfrm>
            <a:off x="1811338" y="5403850"/>
            <a:ext cx="571976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200" dirty="0"/>
              <a:t>Clinical families tend to get stuck in PIPs; </a:t>
            </a:r>
          </a:p>
          <a:p>
            <a:pPr algn="ctr">
              <a:spcBef>
                <a:spcPct val="0"/>
              </a:spcBef>
              <a:buFontTx/>
              <a:buNone/>
            </a:pPr>
            <a:r>
              <a:rPr lang="en-US" altLang="en-US" sz="2200" dirty="0"/>
              <a:t>Healthy families spend more time living in WIPs</a:t>
            </a:r>
          </a:p>
        </p:txBody>
      </p:sp>
      <p:cxnSp>
        <p:nvCxnSpPr>
          <p:cNvPr id="55305" name="Straight Arrow Connector 9">
            <a:extLst>
              <a:ext uri="{FF2B5EF4-FFF2-40B4-BE49-F238E27FC236}">
                <a16:creationId xmlns:a16="http://schemas.microsoft.com/office/drawing/2014/main" id="{5A28EEA1-400A-1005-0803-1DCF1E9B44DC}"/>
              </a:ext>
            </a:extLst>
          </p:cNvPr>
          <p:cNvCxnSpPr>
            <a:cxnSpLocks noChangeShapeType="1"/>
          </p:cNvCxnSpPr>
          <p:nvPr/>
        </p:nvCxnSpPr>
        <p:spPr bwMode="auto">
          <a:xfrm>
            <a:off x="5372100" y="3544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06" name="Straight Arrow Connector 10">
            <a:extLst>
              <a:ext uri="{FF2B5EF4-FFF2-40B4-BE49-F238E27FC236}">
                <a16:creationId xmlns:a16="http://schemas.microsoft.com/office/drawing/2014/main" id="{A404DD30-38F8-335A-DCB6-E6FA16F4D6E8}"/>
              </a:ext>
            </a:extLst>
          </p:cNvPr>
          <p:cNvCxnSpPr>
            <a:cxnSpLocks noChangeShapeType="1"/>
          </p:cNvCxnSpPr>
          <p:nvPr/>
        </p:nvCxnSpPr>
        <p:spPr bwMode="auto">
          <a:xfrm>
            <a:off x="5372100" y="3798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2" name="Text Box 5">
            <a:extLst>
              <a:ext uri="{FF2B5EF4-FFF2-40B4-BE49-F238E27FC236}">
                <a16:creationId xmlns:a16="http://schemas.microsoft.com/office/drawing/2014/main" id="{80FFB91D-4B67-F032-D2B4-1E07B4C37455}"/>
              </a:ext>
            </a:extLst>
          </p:cNvPr>
          <p:cNvSpPr txBox="1">
            <a:spLocks noChangeArrowheads="1"/>
          </p:cNvSpPr>
          <p:nvPr/>
        </p:nvSpPr>
        <p:spPr bwMode="auto">
          <a:xfrm>
            <a:off x="3187700" y="22383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i="1">
                <a:solidFill>
                  <a:srgbClr val="008040"/>
                </a:solidFill>
              </a:rPr>
              <a:t>Transforming</a:t>
            </a:r>
          </a:p>
          <a:p>
            <a:pPr algn="ctr">
              <a:spcBef>
                <a:spcPct val="0"/>
              </a:spcBef>
              <a:buFontTx/>
              <a:buNone/>
            </a:pPr>
            <a:r>
              <a:rPr lang="en-US" altLang="en-US" sz="1400" i="1">
                <a:solidFill>
                  <a:srgbClr val="008040"/>
                </a:solidFill>
              </a:rPr>
              <a:t>Interpersonal</a:t>
            </a:r>
          </a:p>
          <a:p>
            <a:pPr algn="ctr">
              <a:spcBef>
                <a:spcPct val="0"/>
              </a:spcBef>
              <a:buFontTx/>
              <a:buNone/>
            </a:pPr>
            <a:r>
              <a:rPr lang="en-US" altLang="en-US" sz="1400" i="1">
                <a:solidFill>
                  <a:srgbClr val="008040"/>
                </a:solidFill>
              </a:rPr>
              <a:t>Patterns</a:t>
            </a:r>
          </a:p>
        </p:txBody>
      </p:sp>
      <p:sp>
        <p:nvSpPr>
          <p:cNvPr id="13" name="Text Box 12">
            <a:extLst>
              <a:ext uri="{FF2B5EF4-FFF2-40B4-BE49-F238E27FC236}">
                <a16:creationId xmlns:a16="http://schemas.microsoft.com/office/drawing/2014/main" id="{F1007393-9685-38DF-8D48-A6EBBE429C69}"/>
              </a:ext>
            </a:extLst>
          </p:cNvPr>
          <p:cNvSpPr txBox="1">
            <a:spLocks noChangeArrowheads="1"/>
          </p:cNvSpPr>
          <p:nvPr/>
        </p:nvSpPr>
        <p:spPr bwMode="auto">
          <a:xfrm>
            <a:off x="3292475" y="16748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i="1">
                <a:solidFill>
                  <a:srgbClr val="008040"/>
                </a:solidFill>
              </a:rPr>
              <a:t>TIPs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30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529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30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30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53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529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29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5304">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5304">
                                            <p:txEl>
                                              <p:pRg st="1" end="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nimBg="1"/>
      <p:bldP spid="55299" grpId="0" animBg="1"/>
      <p:bldP spid="55300" grpId="0" animBg="1"/>
      <p:bldP spid="55301" grpId="0"/>
      <p:bldP spid="55302" grpId="0"/>
      <p:bldP spid="12" grpId="0" animBg="1"/>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08068-35D6-0981-621D-D4CCFCF611A7}"/>
              </a:ext>
            </a:extLst>
          </p:cNvPr>
          <p:cNvSpPr>
            <a:spLocks noGrp="1"/>
          </p:cNvSpPr>
          <p:nvPr>
            <p:ph type="title"/>
          </p:nvPr>
        </p:nvSpPr>
        <p:spPr>
          <a:xfrm>
            <a:off x="685800" y="388378"/>
            <a:ext cx="7772400" cy="1143000"/>
          </a:xfrm>
        </p:spPr>
        <p:txBody>
          <a:bodyPr/>
          <a:lstStyle/>
          <a:p>
            <a:r>
              <a:rPr lang="en-US" sz="3200" dirty="0"/>
              <a:t>Why use </a:t>
            </a:r>
            <a:r>
              <a:rPr lang="en-US" sz="3200" dirty="0">
                <a:highlight>
                  <a:srgbClr val="FFFF00"/>
                </a:highlight>
              </a:rPr>
              <a:t>models</a:t>
            </a:r>
            <a:r>
              <a:rPr lang="en-US" sz="3200" dirty="0"/>
              <a:t> or </a:t>
            </a:r>
            <a:r>
              <a:rPr lang="en-US" sz="3200" dirty="0">
                <a:highlight>
                  <a:srgbClr val="FFFF00"/>
                </a:highlight>
              </a:rPr>
              <a:t>theories</a:t>
            </a:r>
            <a:r>
              <a:rPr lang="en-US" sz="3200" dirty="0"/>
              <a:t>?</a:t>
            </a:r>
          </a:p>
        </p:txBody>
      </p:sp>
      <p:sp>
        <p:nvSpPr>
          <p:cNvPr id="3" name="Content Placeholder 2">
            <a:extLst>
              <a:ext uri="{FF2B5EF4-FFF2-40B4-BE49-F238E27FC236}">
                <a16:creationId xmlns:a16="http://schemas.microsoft.com/office/drawing/2014/main" id="{E6C3204E-4B37-0CF6-78AB-CA357607C510}"/>
              </a:ext>
            </a:extLst>
          </p:cNvPr>
          <p:cNvSpPr>
            <a:spLocks noGrp="1"/>
          </p:cNvSpPr>
          <p:nvPr>
            <p:ph idx="1"/>
          </p:nvPr>
        </p:nvSpPr>
        <p:spPr>
          <a:xfrm>
            <a:off x="685800" y="1656742"/>
            <a:ext cx="7772400" cy="4114800"/>
          </a:xfrm>
        </p:spPr>
        <p:txBody>
          <a:bodyPr/>
          <a:lstStyle/>
          <a:p>
            <a:r>
              <a:rPr lang="en-US" sz="2000" dirty="0"/>
              <a:t>Most therapists draw heavily upon their intuitive personal knowledge about relationships in doing therapy. </a:t>
            </a:r>
          </a:p>
          <a:p>
            <a:r>
              <a:rPr lang="en-US" sz="2000" dirty="0"/>
              <a:t>However, a good theory helps to </a:t>
            </a:r>
            <a:r>
              <a:rPr lang="en-US" sz="2000" dirty="0">
                <a:highlight>
                  <a:srgbClr val="FFFF00"/>
                </a:highlight>
              </a:rPr>
              <a:t>organize ourselves more carefully </a:t>
            </a:r>
            <a:r>
              <a:rPr lang="en-US" sz="2000" dirty="0"/>
              <a:t>in relation to any particular phenomenon or </a:t>
            </a:r>
            <a:r>
              <a:rPr lang="en-US" sz="2000" dirty="0">
                <a:highlight>
                  <a:srgbClr val="00FFFF"/>
                </a:highlight>
              </a:rPr>
              <a:t>situation</a:t>
            </a:r>
            <a:r>
              <a:rPr lang="en-US" sz="2000" dirty="0"/>
              <a:t>.</a:t>
            </a:r>
          </a:p>
          <a:p>
            <a:r>
              <a:rPr lang="en-US" sz="2000" dirty="0"/>
              <a:t>As family therapists, we benefit from various theories that help orient us in our </a:t>
            </a:r>
            <a:r>
              <a:rPr lang="en-US" sz="2000" dirty="0">
                <a:highlight>
                  <a:srgbClr val="FFFF00"/>
                </a:highlight>
              </a:rPr>
              <a:t>efforts to be helpful </a:t>
            </a:r>
            <a:r>
              <a:rPr lang="en-US" sz="2000" dirty="0"/>
              <a:t>with families in crisis.</a:t>
            </a:r>
          </a:p>
          <a:p>
            <a:r>
              <a:rPr lang="en-US" sz="2000" dirty="0"/>
              <a:t>There are many, many theories and models in our field; and some are more useful than others.</a:t>
            </a:r>
          </a:p>
          <a:p>
            <a:r>
              <a:rPr lang="en-US" sz="2000" dirty="0"/>
              <a:t>At the Calgary Family Therapy Centre we have found a model of an '</a:t>
            </a:r>
            <a:r>
              <a:rPr lang="en-US" sz="2000" u="sng" dirty="0"/>
              <a:t>IP</a:t>
            </a:r>
            <a:r>
              <a:rPr lang="en-US" sz="2000" dirty="0"/>
              <a:t>scope' to be especially </a:t>
            </a:r>
            <a:r>
              <a:rPr lang="en-US" sz="2000" dirty="0">
                <a:highlight>
                  <a:srgbClr val="FFFF00"/>
                </a:highlight>
              </a:rPr>
              <a:t>helpful for students and professionals </a:t>
            </a:r>
            <a:r>
              <a:rPr lang="en-US" sz="2000" dirty="0"/>
              <a:t>learning to become more systemic in their understandings and in their work doing family therapy. </a:t>
            </a:r>
          </a:p>
        </p:txBody>
      </p:sp>
    </p:spTree>
    <p:extLst>
      <p:ext uri="{BB962C8B-B14F-4D97-AF65-F5344CB8AC3E}">
        <p14:creationId xmlns:p14="http://schemas.microsoft.com/office/powerpoint/2010/main" val="41042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5" name="Group 2">
            <a:extLst>
              <a:ext uri="{FF2B5EF4-FFF2-40B4-BE49-F238E27FC236}">
                <a16:creationId xmlns:a16="http://schemas.microsoft.com/office/drawing/2014/main" id="{90D06D21-ABE8-CE05-06D6-40CDCDA50E22}"/>
              </a:ext>
            </a:extLst>
          </p:cNvPr>
          <p:cNvGrpSpPr>
            <a:grpSpLocks/>
          </p:cNvGrpSpPr>
          <p:nvPr/>
        </p:nvGrpSpPr>
        <p:grpSpPr bwMode="auto">
          <a:xfrm>
            <a:off x="3521075" y="2251075"/>
            <a:ext cx="2259013" cy="2259013"/>
            <a:chOff x="2480" y="352"/>
            <a:chExt cx="800" cy="800"/>
          </a:xfrm>
        </p:grpSpPr>
        <p:pic>
          <p:nvPicPr>
            <p:cNvPr id="52232" name="Picture 3" descr="Social Ostracism.pdf                                           0005C569Tom's G4                       BBACEF84:">
              <a:extLst>
                <a:ext uri="{FF2B5EF4-FFF2-40B4-BE49-F238E27FC236}">
                  <a16:creationId xmlns:a16="http://schemas.microsoft.com/office/drawing/2014/main" id="{C3E3C326-D3E8-ADCF-A3C7-59DE5B8CA1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3" name="Line 4">
              <a:extLst>
                <a:ext uri="{FF2B5EF4-FFF2-40B4-BE49-F238E27FC236}">
                  <a16:creationId xmlns:a16="http://schemas.microsoft.com/office/drawing/2014/main" id="{B9C4395D-A7F1-6AC1-1830-FF35401EA4E1}"/>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2226" name="Text Box 5">
            <a:extLst>
              <a:ext uri="{FF2B5EF4-FFF2-40B4-BE49-F238E27FC236}">
                <a16:creationId xmlns:a16="http://schemas.microsoft.com/office/drawing/2014/main" id="{FA5F5A13-6BCA-9570-DDBA-27A90599A3A9}"/>
              </a:ext>
            </a:extLst>
          </p:cNvPr>
          <p:cNvSpPr txBox="1">
            <a:spLocks noChangeArrowheads="1"/>
          </p:cNvSpPr>
          <p:nvPr/>
        </p:nvSpPr>
        <p:spPr bwMode="auto">
          <a:xfrm>
            <a:off x="2201863" y="3222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52227" name="Text Box 6">
            <a:extLst>
              <a:ext uri="{FF2B5EF4-FFF2-40B4-BE49-F238E27FC236}">
                <a16:creationId xmlns:a16="http://schemas.microsoft.com/office/drawing/2014/main" id="{8A40D8A0-69A9-CD3B-44BA-2AB1D0354D5B}"/>
              </a:ext>
            </a:extLst>
          </p:cNvPr>
          <p:cNvSpPr txBox="1">
            <a:spLocks noChangeArrowheads="1"/>
          </p:cNvSpPr>
          <p:nvPr/>
        </p:nvSpPr>
        <p:spPr bwMode="auto">
          <a:xfrm>
            <a:off x="1449388" y="774700"/>
            <a:ext cx="59674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TIP</a:t>
            </a:r>
            <a:r>
              <a:rPr lang="en-US" altLang="en-US" sz="2000"/>
              <a:t>’ or </a:t>
            </a:r>
            <a:r>
              <a:rPr lang="en-US" altLang="en-US" sz="2000" i="1"/>
              <a:t>Transforming Interpersonal Pattern</a:t>
            </a:r>
            <a:r>
              <a:rPr lang="en-US" altLang="en-US" sz="2000"/>
              <a:t> is also a sub-category of a WIP, which could enable movement away from a PIP or towards a HIP or WIP.</a:t>
            </a:r>
          </a:p>
        </p:txBody>
      </p:sp>
      <p:sp>
        <p:nvSpPr>
          <p:cNvPr id="52229" name="Text Box 8">
            <a:extLst>
              <a:ext uri="{FF2B5EF4-FFF2-40B4-BE49-F238E27FC236}">
                <a16:creationId xmlns:a16="http://schemas.microsoft.com/office/drawing/2014/main" id="{CE8F5BB7-4272-CA4B-524E-6A3D0727C51E}"/>
              </a:ext>
            </a:extLst>
          </p:cNvPr>
          <p:cNvSpPr txBox="1">
            <a:spLocks noChangeArrowheads="1"/>
          </p:cNvSpPr>
          <p:nvPr/>
        </p:nvSpPr>
        <p:spPr bwMode="auto">
          <a:xfrm>
            <a:off x="2778125" y="3116263"/>
            <a:ext cx="17748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asking</a:t>
            </a:r>
            <a:r>
              <a:rPr lang="en-US" altLang="en-US" sz="1800" b="1" dirty="0"/>
              <a:t> about</a:t>
            </a:r>
          </a:p>
          <a:p>
            <a:pPr algn="ctr">
              <a:spcBef>
                <a:spcPct val="0"/>
              </a:spcBef>
              <a:buFontTx/>
              <a:buNone/>
            </a:pPr>
            <a:r>
              <a:rPr lang="en-US" altLang="en-US" sz="1800" b="1" dirty="0"/>
              <a:t>concerns</a:t>
            </a:r>
          </a:p>
        </p:txBody>
      </p:sp>
      <p:sp>
        <p:nvSpPr>
          <p:cNvPr id="52230" name="Text Box 9">
            <a:extLst>
              <a:ext uri="{FF2B5EF4-FFF2-40B4-BE49-F238E27FC236}">
                <a16:creationId xmlns:a16="http://schemas.microsoft.com/office/drawing/2014/main" id="{C029DCB4-246D-E0E9-9491-C85643930D19}"/>
              </a:ext>
            </a:extLst>
          </p:cNvPr>
          <p:cNvSpPr txBox="1">
            <a:spLocks noChangeArrowheads="1"/>
          </p:cNvSpPr>
          <p:nvPr/>
        </p:nvSpPr>
        <p:spPr bwMode="auto">
          <a:xfrm>
            <a:off x="5059363" y="3101975"/>
            <a:ext cx="13684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disclosing</a:t>
            </a:r>
          </a:p>
          <a:p>
            <a:pPr algn="ctr">
              <a:spcBef>
                <a:spcPct val="0"/>
              </a:spcBef>
              <a:buFontTx/>
              <a:buNone/>
            </a:pPr>
            <a:r>
              <a:rPr lang="en-US" altLang="en-US" sz="1800" b="1" dirty="0"/>
              <a:t>concerns</a:t>
            </a:r>
          </a:p>
        </p:txBody>
      </p:sp>
      <p:sp>
        <p:nvSpPr>
          <p:cNvPr id="10" name="Rectangle 8">
            <a:extLst>
              <a:ext uri="{FF2B5EF4-FFF2-40B4-BE49-F238E27FC236}">
                <a16:creationId xmlns:a16="http://schemas.microsoft.com/office/drawing/2014/main" id="{140C4FEC-6BBE-9A0F-A560-35B82EBB9D7A}"/>
              </a:ext>
            </a:extLst>
          </p:cNvPr>
          <p:cNvSpPr>
            <a:spLocks noChangeArrowheads="1"/>
          </p:cNvSpPr>
          <p:nvPr/>
        </p:nvSpPr>
        <p:spPr bwMode="auto">
          <a:xfrm>
            <a:off x="2897188" y="4956175"/>
            <a:ext cx="3311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A </a:t>
            </a:r>
            <a:r>
              <a:rPr lang="en-US" altLang="en-US" sz="2400" dirty="0">
                <a:highlight>
                  <a:srgbClr val="FFFF00"/>
                </a:highlight>
              </a:rPr>
              <a:t>clarifying conversation</a:t>
            </a:r>
          </a:p>
        </p:txBody>
      </p:sp>
      <p:sp>
        <p:nvSpPr>
          <p:cNvPr id="11" name="Text Box 7">
            <a:extLst>
              <a:ext uri="{FF2B5EF4-FFF2-40B4-BE49-F238E27FC236}">
                <a16:creationId xmlns:a16="http://schemas.microsoft.com/office/drawing/2014/main" id="{AD1355E7-80B0-BC39-40AE-791F3A7D76AC}"/>
              </a:ext>
            </a:extLst>
          </p:cNvPr>
          <p:cNvSpPr txBox="1">
            <a:spLocks noChangeArrowheads="1"/>
          </p:cNvSpPr>
          <p:nvPr/>
        </p:nvSpPr>
        <p:spPr bwMode="auto">
          <a:xfrm>
            <a:off x="906463" y="2243138"/>
            <a:ext cx="174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TIP - 1 </a:t>
            </a:r>
            <a:r>
              <a:rPr lang="en-US" altLang="en-US" sz="20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2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2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9" grpId="0"/>
      <p:bldP spid="52230" grpId="0"/>
      <p:bldP spid="10"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1" name="Group 2">
            <a:extLst>
              <a:ext uri="{FF2B5EF4-FFF2-40B4-BE49-F238E27FC236}">
                <a16:creationId xmlns:a16="http://schemas.microsoft.com/office/drawing/2014/main" id="{E9FAAA84-B683-423F-E099-88C8ACD756BB}"/>
              </a:ext>
            </a:extLst>
          </p:cNvPr>
          <p:cNvGrpSpPr>
            <a:grpSpLocks/>
          </p:cNvGrpSpPr>
          <p:nvPr/>
        </p:nvGrpSpPr>
        <p:grpSpPr bwMode="auto">
          <a:xfrm>
            <a:off x="3521075" y="2251075"/>
            <a:ext cx="2259013" cy="2259013"/>
            <a:chOff x="2480" y="352"/>
            <a:chExt cx="800" cy="800"/>
          </a:xfrm>
        </p:grpSpPr>
        <p:pic>
          <p:nvPicPr>
            <p:cNvPr id="53256" name="Picture 3" descr="Social Ostracism.pdf                                           0005C569Tom's G4                       BBACEF84:">
              <a:extLst>
                <a:ext uri="{FF2B5EF4-FFF2-40B4-BE49-F238E27FC236}">
                  <a16:creationId xmlns:a16="http://schemas.microsoft.com/office/drawing/2014/main" id="{D4C8CE77-274B-A8E1-1B6A-0AF0CE7F1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7" name="Line 4">
              <a:extLst>
                <a:ext uri="{FF2B5EF4-FFF2-40B4-BE49-F238E27FC236}">
                  <a16:creationId xmlns:a16="http://schemas.microsoft.com/office/drawing/2014/main" id="{9AE718BD-361E-0EEA-FCBF-323105CDE43E}"/>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3250" name="Text Box 5">
            <a:extLst>
              <a:ext uri="{FF2B5EF4-FFF2-40B4-BE49-F238E27FC236}">
                <a16:creationId xmlns:a16="http://schemas.microsoft.com/office/drawing/2014/main" id="{86B62E25-D3E2-0E9E-2435-76102F5EC2E8}"/>
              </a:ext>
            </a:extLst>
          </p:cNvPr>
          <p:cNvSpPr txBox="1">
            <a:spLocks noChangeArrowheads="1"/>
          </p:cNvSpPr>
          <p:nvPr/>
        </p:nvSpPr>
        <p:spPr bwMode="auto">
          <a:xfrm>
            <a:off x="2201863" y="3222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46083" name="Text Box 5">
            <a:extLst>
              <a:ext uri="{FF2B5EF4-FFF2-40B4-BE49-F238E27FC236}">
                <a16:creationId xmlns:a16="http://schemas.microsoft.com/office/drawing/2014/main" id="{A377524C-2F94-8F1A-F4B1-28EAE22D3AA2}"/>
              </a:ext>
            </a:extLst>
          </p:cNvPr>
          <p:cNvSpPr txBox="1">
            <a:spLocks noChangeArrowheads="1"/>
          </p:cNvSpPr>
          <p:nvPr/>
        </p:nvSpPr>
        <p:spPr bwMode="auto">
          <a:xfrm>
            <a:off x="1330325" y="3035300"/>
            <a:ext cx="3267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t>Enquiring about the systemic nature and </a:t>
            </a:r>
            <a:r>
              <a:rPr lang="en-US" altLang="en-US" sz="1800" b="1" dirty="0">
                <a:highlight>
                  <a:srgbClr val="FFFF00"/>
                </a:highlight>
              </a:rPr>
              <a:t>origin</a:t>
            </a:r>
            <a:r>
              <a:rPr lang="en-US" altLang="en-US" sz="1800" b="1" dirty="0"/>
              <a:t> of problems</a:t>
            </a:r>
          </a:p>
        </p:txBody>
      </p:sp>
      <p:sp>
        <p:nvSpPr>
          <p:cNvPr id="46084" name="Text Box 6">
            <a:extLst>
              <a:ext uri="{FF2B5EF4-FFF2-40B4-BE49-F238E27FC236}">
                <a16:creationId xmlns:a16="http://schemas.microsoft.com/office/drawing/2014/main" id="{245D2CE1-BBBF-DAFB-8B4B-AF840BCD3CB1}"/>
              </a:ext>
            </a:extLst>
          </p:cNvPr>
          <p:cNvSpPr txBox="1">
            <a:spLocks noChangeArrowheads="1"/>
          </p:cNvSpPr>
          <p:nvPr/>
        </p:nvSpPr>
        <p:spPr bwMode="auto">
          <a:xfrm>
            <a:off x="4878388" y="3038475"/>
            <a:ext cx="3248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Disclosing the relational </a:t>
            </a:r>
          </a:p>
          <a:p>
            <a:pPr algn="ctr">
              <a:spcBef>
                <a:spcPct val="0"/>
              </a:spcBef>
              <a:buFontTx/>
              <a:buNone/>
            </a:pPr>
            <a:r>
              <a:rPr lang="en-US" altLang="en-US" sz="1800" b="1"/>
              <a:t>nature and origin of problems</a:t>
            </a:r>
          </a:p>
        </p:txBody>
      </p:sp>
      <p:sp>
        <p:nvSpPr>
          <p:cNvPr id="53253" name="Rectangle 8">
            <a:extLst>
              <a:ext uri="{FF2B5EF4-FFF2-40B4-BE49-F238E27FC236}">
                <a16:creationId xmlns:a16="http://schemas.microsoft.com/office/drawing/2014/main" id="{09D2173F-04E2-D9BE-4573-E1FB21450039}"/>
              </a:ext>
            </a:extLst>
          </p:cNvPr>
          <p:cNvSpPr>
            <a:spLocks noChangeArrowheads="1"/>
          </p:cNvSpPr>
          <p:nvPr/>
        </p:nvSpPr>
        <p:spPr bwMode="auto">
          <a:xfrm>
            <a:off x="2441575" y="4970463"/>
            <a:ext cx="43068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Example of a </a:t>
            </a:r>
            <a:r>
              <a:rPr lang="en-US" altLang="en-US" sz="2400" dirty="0">
                <a:highlight>
                  <a:srgbClr val="FFFF00"/>
                </a:highlight>
              </a:rPr>
              <a:t>de-constructive</a:t>
            </a:r>
            <a:r>
              <a:rPr lang="en-US" altLang="en-US" sz="2400" dirty="0"/>
              <a:t> TIP</a:t>
            </a:r>
          </a:p>
        </p:txBody>
      </p:sp>
      <p:sp>
        <p:nvSpPr>
          <p:cNvPr id="53254" name="Text Box 6">
            <a:extLst>
              <a:ext uri="{FF2B5EF4-FFF2-40B4-BE49-F238E27FC236}">
                <a16:creationId xmlns:a16="http://schemas.microsoft.com/office/drawing/2014/main" id="{F28685F0-66E4-A09A-FAF3-977FB3DC0A32}"/>
              </a:ext>
            </a:extLst>
          </p:cNvPr>
          <p:cNvSpPr txBox="1">
            <a:spLocks noChangeArrowheads="1"/>
          </p:cNvSpPr>
          <p:nvPr/>
        </p:nvSpPr>
        <p:spPr bwMode="auto">
          <a:xfrm>
            <a:off x="1449388" y="774700"/>
            <a:ext cx="59674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TIP</a:t>
            </a:r>
            <a:r>
              <a:rPr lang="en-US" altLang="en-US" sz="2000"/>
              <a:t>’ or </a:t>
            </a:r>
            <a:r>
              <a:rPr lang="en-US" altLang="en-US" sz="2000" i="1"/>
              <a:t>Transforming Interpersonal Pattern</a:t>
            </a:r>
            <a:r>
              <a:rPr lang="en-US" altLang="en-US" sz="2000"/>
              <a:t> is also a sub-category of a WIP, which could enable movement away from a PIP or towards a HIP or WIP.</a:t>
            </a:r>
          </a:p>
        </p:txBody>
      </p:sp>
      <p:sp>
        <p:nvSpPr>
          <p:cNvPr id="53255" name="Text Box 7">
            <a:extLst>
              <a:ext uri="{FF2B5EF4-FFF2-40B4-BE49-F238E27FC236}">
                <a16:creationId xmlns:a16="http://schemas.microsoft.com/office/drawing/2014/main" id="{D09126D6-B677-92DB-0D0E-D12F3FB59114}"/>
              </a:ext>
            </a:extLst>
          </p:cNvPr>
          <p:cNvSpPr txBox="1">
            <a:spLocks noChangeArrowheads="1"/>
          </p:cNvSpPr>
          <p:nvPr/>
        </p:nvSpPr>
        <p:spPr bwMode="auto">
          <a:xfrm>
            <a:off x="906463" y="2243138"/>
            <a:ext cx="174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TIP - 2 </a:t>
            </a:r>
            <a:r>
              <a:rPr lang="en-US" altLang="en-US" sz="20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08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0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p:bldP spid="46084" grpId="0"/>
      <p:bldP spid="5325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5" name="Group 2">
            <a:extLst>
              <a:ext uri="{FF2B5EF4-FFF2-40B4-BE49-F238E27FC236}">
                <a16:creationId xmlns:a16="http://schemas.microsoft.com/office/drawing/2014/main" id="{799D2DF5-0457-61E6-C663-20CD2C10FCFD}"/>
              </a:ext>
            </a:extLst>
          </p:cNvPr>
          <p:cNvGrpSpPr>
            <a:grpSpLocks/>
          </p:cNvGrpSpPr>
          <p:nvPr/>
        </p:nvGrpSpPr>
        <p:grpSpPr bwMode="auto">
          <a:xfrm>
            <a:off x="3521075" y="2251075"/>
            <a:ext cx="2259013" cy="2259013"/>
            <a:chOff x="2480" y="352"/>
            <a:chExt cx="800" cy="800"/>
          </a:xfrm>
        </p:grpSpPr>
        <p:pic>
          <p:nvPicPr>
            <p:cNvPr id="54280" name="Picture 3" descr="Social Ostracism.pdf                                           0005C569Tom's G4                       BBACEF84:">
              <a:extLst>
                <a:ext uri="{FF2B5EF4-FFF2-40B4-BE49-F238E27FC236}">
                  <a16:creationId xmlns:a16="http://schemas.microsoft.com/office/drawing/2014/main" id="{C2A332F2-139E-D1AE-5253-500230DE9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81" name="Line 4">
              <a:extLst>
                <a:ext uri="{FF2B5EF4-FFF2-40B4-BE49-F238E27FC236}">
                  <a16:creationId xmlns:a16="http://schemas.microsoft.com/office/drawing/2014/main" id="{9A40109F-3184-12BF-97CE-D787ABD6903A}"/>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4274" name="Text Box 5">
            <a:extLst>
              <a:ext uri="{FF2B5EF4-FFF2-40B4-BE49-F238E27FC236}">
                <a16:creationId xmlns:a16="http://schemas.microsoft.com/office/drawing/2014/main" id="{EAF1C99D-B0FB-7252-F434-283813B6229C}"/>
              </a:ext>
            </a:extLst>
          </p:cNvPr>
          <p:cNvSpPr txBox="1">
            <a:spLocks noChangeArrowheads="1"/>
          </p:cNvSpPr>
          <p:nvPr/>
        </p:nvSpPr>
        <p:spPr bwMode="auto">
          <a:xfrm>
            <a:off x="2201863" y="3222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54275" name="Rectangle 8">
            <a:extLst>
              <a:ext uri="{FF2B5EF4-FFF2-40B4-BE49-F238E27FC236}">
                <a16:creationId xmlns:a16="http://schemas.microsoft.com/office/drawing/2014/main" id="{20B809FD-F358-A59D-A15D-C1F3356324F6}"/>
              </a:ext>
            </a:extLst>
          </p:cNvPr>
          <p:cNvSpPr>
            <a:spLocks noChangeArrowheads="1"/>
          </p:cNvSpPr>
          <p:nvPr/>
        </p:nvSpPr>
        <p:spPr bwMode="auto">
          <a:xfrm>
            <a:off x="2441575" y="4970463"/>
            <a:ext cx="4327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Example of a co-constructive TIP</a:t>
            </a:r>
          </a:p>
        </p:txBody>
      </p:sp>
      <p:sp>
        <p:nvSpPr>
          <p:cNvPr id="54276" name="Text Box 6">
            <a:extLst>
              <a:ext uri="{FF2B5EF4-FFF2-40B4-BE49-F238E27FC236}">
                <a16:creationId xmlns:a16="http://schemas.microsoft.com/office/drawing/2014/main" id="{B82C0A5F-5D59-66BC-CE38-68832EED8ECE}"/>
              </a:ext>
            </a:extLst>
          </p:cNvPr>
          <p:cNvSpPr txBox="1">
            <a:spLocks noChangeArrowheads="1"/>
          </p:cNvSpPr>
          <p:nvPr/>
        </p:nvSpPr>
        <p:spPr bwMode="auto">
          <a:xfrm>
            <a:off x="1449388" y="774700"/>
            <a:ext cx="59674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TIP</a:t>
            </a:r>
            <a:r>
              <a:rPr lang="en-US" altLang="en-US" sz="2000"/>
              <a:t>’ or </a:t>
            </a:r>
            <a:r>
              <a:rPr lang="en-US" altLang="en-US" sz="2000" i="1"/>
              <a:t>Transforming Interpersonal Pattern</a:t>
            </a:r>
            <a:r>
              <a:rPr lang="en-US" altLang="en-US" sz="2000"/>
              <a:t> is also a sub-category of a WIP, which could enable movement away from a PIP or towards a HIP or WIP.</a:t>
            </a:r>
          </a:p>
        </p:txBody>
      </p:sp>
      <p:sp>
        <p:nvSpPr>
          <p:cNvPr id="47109" name="Text Box 6">
            <a:extLst>
              <a:ext uri="{FF2B5EF4-FFF2-40B4-BE49-F238E27FC236}">
                <a16:creationId xmlns:a16="http://schemas.microsoft.com/office/drawing/2014/main" id="{DC3B982E-FEC3-B678-B985-DE6C24E5A8A4}"/>
              </a:ext>
            </a:extLst>
          </p:cNvPr>
          <p:cNvSpPr txBox="1">
            <a:spLocks noChangeArrowheads="1"/>
          </p:cNvSpPr>
          <p:nvPr/>
        </p:nvSpPr>
        <p:spPr bwMode="auto">
          <a:xfrm>
            <a:off x="4837113" y="3073400"/>
            <a:ext cx="33543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Distinguishing new possibilities and considering new initiatives</a:t>
            </a:r>
          </a:p>
        </p:txBody>
      </p:sp>
      <p:sp>
        <p:nvSpPr>
          <p:cNvPr id="47110" name="Text Box 5">
            <a:extLst>
              <a:ext uri="{FF2B5EF4-FFF2-40B4-BE49-F238E27FC236}">
                <a16:creationId xmlns:a16="http://schemas.microsoft.com/office/drawing/2014/main" id="{FB5E2CA7-6C92-4E49-E3B2-65E7E6F65797}"/>
              </a:ext>
            </a:extLst>
          </p:cNvPr>
          <p:cNvSpPr txBox="1">
            <a:spLocks noChangeArrowheads="1"/>
          </p:cNvSpPr>
          <p:nvPr/>
        </p:nvSpPr>
        <p:spPr bwMode="auto">
          <a:xfrm>
            <a:off x="1201738" y="3043238"/>
            <a:ext cx="37528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t>Asking reflexive questions to</a:t>
            </a:r>
          </a:p>
          <a:p>
            <a:pPr algn="ctr">
              <a:spcBef>
                <a:spcPct val="0"/>
              </a:spcBef>
              <a:buFontTx/>
              <a:buNone/>
            </a:pPr>
            <a:r>
              <a:rPr lang="en-US" altLang="en-US" sz="1800" b="1" dirty="0"/>
              <a:t>open space for </a:t>
            </a:r>
            <a:r>
              <a:rPr lang="en-US" altLang="en-US" sz="1800" b="1" dirty="0">
                <a:highlight>
                  <a:srgbClr val="FFFF00"/>
                </a:highlight>
              </a:rPr>
              <a:t>possibilities</a:t>
            </a:r>
          </a:p>
        </p:txBody>
      </p:sp>
      <p:sp>
        <p:nvSpPr>
          <p:cNvPr id="54279" name="Text Box 7">
            <a:extLst>
              <a:ext uri="{FF2B5EF4-FFF2-40B4-BE49-F238E27FC236}">
                <a16:creationId xmlns:a16="http://schemas.microsoft.com/office/drawing/2014/main" id="{F37B3CEF-F279-FB25-68FA-07DC7B85F940}"/>
              </a:ext>
            </a:extLst>
          </p:cNvPr>
          <p:cNvSpPr txBox="1">
            <a:spLocks noChangeArrowheads="1"/>
          </p:cNvSpPr>
          <p:nvPr/>
        </p:nvSpPr>
        <p:spPr bwMode="auto">
          <a:xfrm>
            <a:off x="906463" y="2243138"/>
            <a:ext cx="174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TIP - 3 </a:t>
            </a:r>
            <a:r>
              <a:rPr lang="en-US" altLang="en-US" sz="20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710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0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p:bldP spid="47109" grpId="0"/>
      <p:bldP spid="471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29" name="Group 2">
            <a:extLst>
              <a:ext uri="{FF2B5EF4-FFF2-40B4-BE49-F238E27FC236}">
                <a16:creationId xmlns:a16="http://schemas.microsoft.com/office/drawing/2014/main" id="{88013917-1C68-4853-7F93-62626569F05E}"/>
              </a:ext>
            </a:extLst>
          </p:cNvPr>
          <p:cNvGrpSpPr>
            <a:grpSpLocks/>
          </p:cNvGrpSpPr>
          <p:nvPr/>
        </p:nvGrpSpPr>
        <p:grpSpPr bwMode="auto">
          <a:xfrm>
            <a:off x="3521075" y="2251075"/>
            <a:ext cx="2259013" cy="2259013"/>
            <a:chOff x="2480" y="352"/>
            <a:chExt cx="800" cy="800"/>
          </a:xfrm>
        </p:grpSpPr>
        <p:pic>
          <p:nvPicPr>
            <p:cNvPr id="55304" name="Picture 3" descr="Social Ostracism.pdf                                           0005C569Tom's G4                       BBACEF84:">
              <a:extLst>
                <a:ext uri="{FF2B5EF4-FFF2-40B4-BE49-F238E27FC236}">
                  <a16:creationId xmlns:a16="http://schemas.microsoft.com/office/drawing/2014/main" id="{85A6CAC2-6330-40B9-4C5B-63DC5D29E5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5" name="Line 4">
              <a:extLst>
                <a:ext uri="{FF2B5EF4-FFF2-40B4-BE49-F238E27FC236}">
                  <a16:creationId xmlns:a16="http://schemas.microsoft.com/office/drawing/2014/main" id="{F6337231-3211-0A30-F0E4-64ACB9CFDB4D}"/>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5298" name="Text Box 5">
            <a:extLst>
              <a:ext uri="{FF2B5EF4-FFF2-40B4-BE49-F238E27FC236}">
                <a16:creationId xmlns:a16="http://schemas.microsoft.com/office/drawing/2014/main" id="{B681AD6E-2717-1707-5DD7-C7B6F27AB6DB}"/>
              </a:ext>
            </a:extLst>
          </p:cNvPr>
          <p:cNvSpPr txBox="1">
            <a:spLocks noChangeArrowheads="1"/>
          </p:cNvSpPr>
          <p:nvPr/>
        </p:nvSpPr>
        <p:spPr bwMode="auto">
          <a:xfrm>
            <a:off x="2201863" y="3222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55299" name="Text Box 6">
            <a:extLst>
              <a:ext uri="{FF2B5EF4-FFF2-40B4-BE49-F238E27FC236}">
                <a16:creationId xmlns:a16="http://schemas.microsoft.com/office/drawing/2014/main" id="{778AE34B-E0E9-41A7-0E55-35C76ED25BFA}"/>
              </a:ext>
            </a:extLst>
          </p:cNvPr>
          <p:cNvSpPr txBox="1">
            <a:spLocks noChangeArrowheads="1"/>
          </p:cNvSpPr>
          <p:nvPr/>
        </p:nvSpPr>
        <p:spPr bwMode="auto">
          <a:xfrm>
            <a:off x="1449388" y="774700"/>
            <a:ext cx="59674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TIP</a:t>
            </a:r>
            <a:r>
              <a:rPr lang="en-US" altLang="en-US" sz="2000"/>
              <a:t>’ or </a:t>
            </a:r>
            <a:r>
              <a:rPr lang="en-US" altLang="en-US" sz="2000" i="1"/>
              <a:t>Transforming Interpersonal Pattern</a:t>
            </a:r>
            <a:r>
              <a:rPr lang="en-US" altLang="en-US" sz="2000"/>
              <a:t> is also a sub-category of a WIP, which could enable movement away from a PIP or towards a HIP or WIP.</a:t>
            </a:r>
          </a:p>
        </p:txBody>
      </p:sp>
      <p:sp>
        <p:nvSpPr>
          <p:cNvPr id="48132" name="Text Box 8">
            <a:extLst>
              <a:ext uri="{FF2B5EF4-FFF2-40B4-BE49-F238E27FC236}">
                <a16:creationId xmlns:a16="http://schemas.microsoft.com/office/drawing/2014/main" id="{DBC2A81C-B623-C08C-B409-CBBB43A76494}"/>
              </a:ext>
            </a:extLst>
          </p:cNvPr>
          <p:cNvSpPr txBox="1">
            <a:spLocks noChangeArrowheads="1"/>
          </p:cNvSpPr>
          <p:nvPr/>
        </p:nvSpPr>
        <p:spPr bwMode="auto">
          <a:xfrm>
            <a:off x="2079625" y="3033713"/>
            <a:ext cx="24590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t>Asking about helpful</a:t>
            </a:r>
          </a:p>
          <a:p>
            <a:pPr algn="ctr">
              <a:spcBef>
                <a:spcPct val="0"/>
              </a:spcBef>
              <a:buFontTx/>
              <a:buNone/>
            </a:pPr>
            <a:r>
              <a:rPr lang="en-US" altLang="en-US" sz="1800" b="1" dirty="0"/>
              <a:t>variations in the PIP</a:t>
            </a:r>
          </a:p>
        </p:txBody>
      </p:sp>
      <p:sp>
        <p:nvSpPr>
          <p:cNvPr id="48133" name="Text Box 9">
            <a:extLst>
              <a:ext uri="{FF2B5EF4-FFF2-40B4-BE49-F238E27FC236}">
                <a16:creationId xmlns:a16="http://schemas.microsoft.com/office/drawing/2014/main" id="{CC6F64A9-6990-E1EC-62E6-ED9287B98A38}"/>
              </a:ext>
            </a:extLst>
          </p:cNvPr>
          <p:cNvSpPr txBox="1">
            <a:spLocks noChangeArrowheads="1"/>
          </p:cNvSpPr>
          <p:nvPr/>
        </p:nvSpPr>
        <p:spPr bwMode="auto">
          <a:xfrm>
            <a:off x="5097463" y="3028950"/>
            <a:ext cx="21780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Identifying HIP-like aspects of the PIP</a:t>
            </a:r>
          </a:p>
        </p:txBody>
      </p:sp>
      <p:sp>
        <p:nvSpPr>
          <p:cNvPr id="55302" name="Rectangle 8">
            <a:extLst>
              <a:ext uri="{FF2B5EF4-FFF2-40B4-BE49-F238E27FC236}">
                <a16:creationId xmlns:a16="http://schemas.microsoft.com/office/drawing/2014/main" id="{351DA011-8DA7-0CB8-0D84-717B8535929C}"/>
              </a:ext>
            </a:extLst>
          </p:cNvPr>
          <p:cNvSpPr>
            <a:spLocks noChangeArrowheads="1"/>
          </p:cNvSpPr>
          <p:nvPr/>
        </p:nvSpPr>
        <p:spPr bwMode="auto">
          <a:xfrm>
            <a:off x="2957513" y="4881563"/>
            <a:ext cx="3683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Example of a utilization TIP</a:t>
            </a:r>
          </a:p>
        </p:txBody>
      </p:sp>
      <p:sp>
        <p:nvSpPr>
          <p:cNvPr id="55303" name="Text Box 7">
            <a:extLst>
              <a:ext uri="{FF2B5EF4-FFF2-40B4-BE49-F238E27FC236}">
                <a16:creationId xmlns:a16="http://schemas.microsoft.com/office/drawing/2014/main" id="{F82B43AC-BF49-15AD-189B-48BC81AFCC7C}"/>
              </a:ext>
            </a:extLst>
          </p:cNvPr>
          <p:cNvSpPr txBox="1">
            <a:spLocks noChangeArrowheads="1"/>
          </p:cNvSpPr>
          <p:nvPr/>
        </p:nvSpPr>
        <p:spPr bwMode="auto">
          <a:xfrm>
            <a:off x="906463" y="2243138"/>
            <a:ext cx="174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TIP - 4 </a:t>
            </a:r>
            <a:r>
              <a:rPr lang="en-US" altLang="en-US" sz="20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81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P spid="48133" grpId="0"/>
      <p:bldP spid="5530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ext Box 9">
            <a:extLst>
              <a:ext uri="{FF2B5EF4-FFF2-40B4-BE49-F238E27FC236}">
                <a16:creationId xmlns:a16="http://schemas.microsoft.com/office/drawing/2014/main" id="{61774D7A-0AC9-9359-4CB8-D8404B2A8F66}"/>
              </a:ext>
            </a:extLst>
          </p:cNvPr>
          <p:cNvSpPr txBox="1">
            <a:spLocks noChangeArrowheads="1"/>
          </p:cNvSpPr>
          <p:nvPr/>
        </p:nvSpPr>
        <p:spPr bwMode="auto">
          <a:xfrm>
            <a:off x="1393316" y="496888"/>
            <a:ext cx="6607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dirty="0"/>
              <a:t>TIPs </a:t>
            </a:r>
            <a:r>
              <a:rPr lang="en-US" altLang="en-US" sz="2400" i="1" dirty="0"/>
              <a:t>utilizing aspects of a </a:t>
            </a:r>
            <a:r>
              <a:rPr lang="en-US" altLang="en-US" sz="2400" b="1" dirty="0"/>
              <a:t>PIP</a:t>
            </a:r>
            <a:r>
              <a:rPr lang="en-US" altLang="en-US" sz="2400" dirty="0"/>
              <a:t> </a:t>
            </a:r>
            <a:r>
              <a:rPr lang="en-US" altLang="en-US" sz="2400" i="1" dirty="0"/>
              <a:t>to invite a</a:t>
            </a:r>
            <a:r>
              <a:rPr lang="en-US" altLang="en-US" sz="2400" b="1" dirty="0"/>
              <a:t> WIP/HIP</a:t>
            </a:r>
            <a:endParaRPr lang="en-US" altLang="en-US" sz="2400" dirty="0"/>
          </a:p>
        </p:txBody>
      </p:sp>
      <p:grpSp>
        <p:nvGrpSpPr>
          <p:cNvPr id="56322" name="Group 2">
            <a:extLst>
              <a:ext uri="{FF2B5EF4-FFF2-40B4-BE49-F238E27FC236}">
                <a16:creationId xmlns:a16="http://schemas.microsoft.com/office/drawing/2014/main" id="{AE133A6F-704D-BF6A-DAB5-4609593A2892}"/>
              </a:ext>
            </a:extLst>
          </p:cNvPr>
          <p:cNvGrpSpPr>
            <a:grpSpLocks/>
          </p:cNvGrpSpPr>
          <p:nvPr/>
        </p:nvGrpSpPr>
        <p:grpSpPr bwMode="auto">
          <a:xfrm>
            <a:off x="3504485" y="1204913"/>
            <a:ext cx="2259013" cy="2259012"/>
            <a:chOff x="2480" y="352"/>
            <a:chExt cx="800" cy="800"/>
          </a:xfrm>
        </p:grpSpPr>
        <p:pic>
          <p:nvPicPr>
            <p:cNvPr id="56340" name="Picture 3" descr="Social Ostracism.pdf                                           0005C569Tom's G4                       BBACEF84:">
              <a:extLst>
                <a:ext uri="{FF2B5EF4-FFF2-40B4-BE49-F238E27FC236}">
                  <a16:creationId xmlns:a16="http://schemas.microsoft.com/office/drawing/2014/main" id="{75DF74A3-7B81-E085-407E-800A6AF4AA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41" name="Line 4">
              <a:extLst>
                <a:ext uri="{FF2B5EF4-FFF2-40B4-BE49-F238E27FC236}">
                  <a16:creationId xmlns:a16="http://schemas.microsoft.com/office/drawing/2014/main" id="{F25DD11B-F2A5-2176-8899-14F6D35A7E4D}"/>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6323" name="Text Box 5">
            <a:extLst>
              <a:ext uri="{FF2B5EF4-FFF2-40B4-BE49-F238E27FC236}">
                <a16:creationId xmlns:a16="http://schemas.microsoft.com/office/drawing/2014/main" id="{FD21ABC0-7A45-4927-E9D1-F6A7A3A16064}"/>
              </a:ext>
            </a:extLst>
          </p:cNvPr>
          <p:cNvSpPr txBox="1">
            <a:spLocks noChangeArrowheads="1"/>
          </p:cNvSpPr>
          <p:nvPr/>
        </p:nvSpPr>
        <p:spPr bwMode="auto">
          <a:xfrm>
            <a:off x="3173413" y="32099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56324" name="TextBox 16">
            <a:extLst>
              <a:ext uri="{FF2B5EF4-FFF2-40B4-BE49-F238E27FC236}">
                <a16:creationId xmlns:a16="http://schemas.microsoft.com/office/drawing/2014/main" id="{C73C126B-5509-C904-1691-3B6B35589A69}"/>
              </a:ext>
            </a:extLst>
          </p:cNvPr>
          <p:cNvSpPr txBox="1">
            <a:spLocks noChangeArrowheads="1"/>
          </p:cNvSpPr>
          <p:nvPr/>
        </p:nvSpPr>
        <p:spPr bwMode="auto">
          <a:xfrm>
            <a:off x="2975848" y="2108200"/>
            <a:ext cx="12874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dirty="0"/>
              <a:t>criticizing</a:t>
            </a:r>
          </a:p>
        </p:txBody>
      </p:sp>
      <p:sp>
        <p:nvSpPr>
          <p:cNvPr id="56325" name="TextBox 17">
            <a:extLst>
              <a:ext uri="{FF2B5EF4-FFF2-40B4-BE49-F238E27FC236}">
                <a16:creationId xmlns:a16="http://schemas.microsoft.com/office/drawing/2014/main" id="{760C0FA0-78A7-17E1-BCDC-870C8C58079A}"/>
              </a:ext>
            </a:extLst>
          </p:cNvPr>
          <p:cNvSpPr txBox="1">
            <a:spLocks noChangeArrowheads="1"/>
          </p:cNvSpPr>
          <p:nvPr/>
        </p:nvSpPr>
        <p:spPr bwMode="auto">
          <a:xfrm>
            <a:off x="4974510" y="2108200"/>
            <a:ext cx="1268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defending</a:t>
            </a:r>
          </a:p>
        </p:txBody>
      </p:sp>
      <p:grpSp>
        <p:nvGrpSpPr>
          <p:cNvPr id="15" name="Group 2">
            <a:extLst>
              <a:ext uri="{FF2B5EF4-FFF2-40B4-BE49-F238E27FC236}">
                <a16:creationId xmlns:a16="http://schemas.microsoft.com/office/drawing/2014/main" id="{81F8E5A9-5FF3-4E8E-3304-A46A3784871B}"/>
              </a:ext>
            </a:extLst>
          </p:cNvPr>
          <p:cNvGrpSpPr>
            <a:grpSpLocks/>
          </p:cNvGrpSpPr>
          <p:nvPr/>
        </p:nvGrpSpPr>
        <p:grpSpPr bwMode="auto">
          <a:xfrm>
            <a:off x="1101725" y="3954463"/>
            <a:ext cx="2259013" cy="2259012"/>
            <a:chOff x="2480" y="352"/>
            <a:chExt cx="800" cy="800"/>
          </a:xfrm>
        </p:grpSpPr>
        <p:pic>
          <p:nvPicPr>
            <p:cNvPr id="56338" name="Picture 3" descr="Social Ostracism.pdf                                           0005C569Tom's G4                       BBACEF84:">
              <a:extLst>
                <a:ext uri="{FF2B5EF4-FFF2-40B4-BE49-F238E27FC236}">
                  <a16:creationId xmlns:a16="http://schemas.microsoft.com/office/drawing/2014/main" id="{B54E1F4F-1697-62E7-0DE6-0BD7F0C5E8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39" name="Line 4">
              <a:extLst>
                <a:ext uri="{FF2B5EF4-FFF2-40B4-BE49-F238E27FC236}">
                  <a16:creationId xmlns:a16="http://schemas.microsoft.com/office/drawing/2014/main" id="{5F22F434-2386-D068-5FA0-6F1A8B8FDB96}"/>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8" name="TextBox 16">
            <a:extLst>
              <a:ext uri="{FF2B5EF4-FFF2-40B4-BE49-F238E27FC236}">
                <a16:creationId xmlns:a16="http://schemas.microsoft.com/office/drawing/2014/main" id="{98E92519-F98D-56FE-0AEB-0E8760A085D9}"/>
              </a:ext>
            </a:extLst>
          </p:cNvPr>
          <p:cNvSpPr txBox="1">
            <a:spLocks noChangeArrowheads="1"/>
          </p:cNvSpPr>
          <p:nvPr/>
        </p:nvSpPr>
        <p:spPr bwMode="auto">
          <a:xfrm>
            <a:off x="2319338" y="4805363"/>
            <a:ext cx="1884362"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      providing</a:t>
            </a:r>
          </a:p>
          <a:p>
            <a:pPr>
              <a:spcBef>
                <a:spcPct val="0"/>
              </a:spcBef>
              <a:buFontTx/>
              <a:buNone/>
            </a:pPr>
            <a:r>
              <a:rPr lang="en-US" altLang="en-US" sz="2000" b="1"/>
              <a:t>useful feedback</a:t>
            </a:r>
          </a:p>
        </p:txBody>
      </p:sp>
      <p:sp>
        <p:nvSpPr>
          <p:cNvPr id="19" name="TextBox 17">
            <a:extLst>
              <a:ext uri="{FF2B5EF4-FFF2-40B4-BE49-F238E27FC236}">
                <a16:creationId xmlns:a16="http://schemas.microsoft.com/office/drawing/2014/main" id="{8E827478-9BD7-6470-D5EF-07823C713FF7}"/>
              </a:ext>
            </a:extLst>
          </p:cNvPr>
          <p:cNvSpPr txBox="1">
            <a:spLocks noChangeArrowheads="1"/>
          </p:cNvSpPr>
          <p:nvPr/>
        </p:nvSpPr>
        <p:spPr bwMode="auto">
          <a:xfrm>
            <a:off x="534988" y="4803775"/>
            <a:ext cx="16954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dirty="0"/>
              <a:t>learning from</a:t>
            </a:r>
          </a:p>
          <a:p>
            <a:pPr>
              <a:spcBef>
                <a:spcPct val="0"/>
              </a:spcBef>
              <a:buFontTx/>
              <a:buNone/>
            </a:pPr>
            <a:r>
              <a:rPr lang="en-US" altLang="en-US" sz="2000" b="1" dirty="0"/>
              <a:t>    mistakes</a:t>
            </a:r>
          </a:p>
        </p:txBody>
      </p:sp>
      <p:sp>
        <p:nvSpPr>
          <p:cNvPr id="2" name="Down Arrow 1">
            <a:extLst>
              <a:ext uri="{FF2B5EF4-FFF2-40B4-BE49-F238E27FC236}">
                <a16:creationId xmlns:a16="http://schemas.microsoft.com/office/drawing/2014/main" id="{68FED617-6D7D-C34D-4B12-4BE53728890A}"/>
              </a:ext>
            </a:extLst>
          </p:cNvPr>
          <p:cNvSpPr>
            <a:spLocks noChangeArrowheads="1"/>
          </p:cNvSpPr>
          <p:nvPr/>
        </p:nvSpPr>
        <p:spPr bwMode="auto">
          <a:xfrm rot="415114">
            <a:off x="3236913" y="3240088"/>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21" name="Group 2">
            <a:extLst>
              <a:ext uri="{FF2B5EF4-FFF2-40B4-BE49-F238E27FC236}">
                <a16:creationId xmlns:a16="http://schemas.microsoft.com/office/drawing/2014/main" id="{96C7E85A-1A2E-0219-E909-48E4C4A17A80}"/>
              </a:ext>
            </a:extLst>
          </p:cNvPr>
          <p:cNvGrpSpPr>
            <a:grpSpLocks/>
          </p:cNvGrpSpPr>
          <p:nvPr/>
        </p:nvGrpSpPr>
        <p:grpSpPr bwMode="auto">
          <a:xfrm>
            <a:off x="5859463" y="3924300"/>
            <a:ext cx="2259012" cy="2259013"/>
            <a:chOff x="2480" y="352"/>
            <a:chExt cx="800" cy="800"/>
          </a:xfrm>
        </p:grpSpPr>
        <p:pic>
          <p:nvPicPr>
            <p:cNvPr id="56336" name="Picture 3" descr="Social Ostracism.pdf                                           0005C569Tom's G4                       BBACEF84:">
              <a:extLst>
                <a:ext uri="{FF2B5EF4-FFF2-40B4-BE49-F238E27FC236}">
                  <a16:creationId xmlns:a16="http://schemas.microsoft.com/office/drawing/2014/main" id="{9C1D22C0-CB97-CCD0-DC18-693EEB30C4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37" name="Line 4">
              <a:extLst>
                <a:ext uri="{FF2B5EF4-FFF2-40B4-BE49-F238E27FC236}">
                  <a16:creationId xmlns:a16="http://schemas.microsoft.com/office/drawing/2014/main" id="{7D3DC40D-3E0E-C3A9-BB12-AF567735BA2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5" name="TextBox 16">
            <a:extLst>
              <a:ext uri="{FF2B5EF4-FFF2-40B4-BE49-F238E27FC236}">
                <a16:creationId xmlns:a16="http://schemas.microsoft.com/office/drawing/2014/main" id="{9BA5E883-5F36-AA08-C7F7-1D00A7249E90}"/>
              </a:ext>
            </a:extLst>
          </p:cNvPr>
          <p:cNvSpPr txBox="1">
            <a:spLocks noChangeArrowheads="1"/>
          </p:cNvSpPr>
          <p:nvPr/>
        </p:nvSpPr>
        <p:spPr bwMode="auto">
          <a:xfrm>
            <a:off x="7200900" y="4768850"/>
            <a:ext cx="18780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a:t>relinquishing</a:t>
            </a:r>
          </a:p>
          <a:p>
            <a:pPr>
              <a:spcBef>
                <a:spcPct val="0"/>
              </a:spcBef>
              <a:buFontTx/>
              <a:buNone/>
            </a:pPr>
            <a:r>
              <a:rPr lang="en-US" altLang="en-US" sz="2000" b="1"/>
              <a:t>unfair criticism</a:t>
            </a:r>
          </a:p>
        </p:txBody>
      </p:sp>
      <p:sp>
        <p:nvSpPr>
          <p:cNvPr id="26" name="TextBox 17">
            <a:extLst>
              <a:ext uri="{FF2B5EF4-FFF2-40B4-BE49-F238E27FC236}">
                <a16:creationId xmlns:a16="http://schemas.microsoft.com/office/drawing/2014/main" id="{350ACF68-5FED-EB4C-5F34-C656E7F9DEEE}"/>
              </a:ext>
            </a:extLst>
          </p:cNvPr>
          <p:cNvSpPr txBox="1">
            <a:spLocks noChangeArrowheads="1"/>
          </p:cNvSpPr>
          <p:nvPr/>
        </p:nvSpPr>
        <p:spPr bwMode="auto">
          <a:xfrm>
            <a:off x="5334000" y="4764477"/>
            <a:ext cx="177196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b="1" dirty="0"/>
              <a:t>self protective </a:t>
            </a:r>
          </a:p>
          <a:p>
            <a:pPr>
              <a:spcBef>
                <a:spcPct val="0"/>
              </a:spcBef>
              <a:buFontTx/>
              <a:buNone/>
            </a:pPr>
            <a:r>
              <a:rPr lang="en-US" altLang="en-US" sz="2000" b="1" dirty="0"/>
              <a:t>  protesting</a:t>
            </a:r>
          </a:p>
          <a:p>
            <a:pPr>
              <a:spcBef>
                <a:spcPct val="0"/>
              </a:spcBef>
              <a:buFontTx/>
              <a:buNone/>
            </a:pPr>
            <a:endParaRPr lang="en-US" altLang="en-US" sz="2000" b="1" dirty="0"/>
          </a:p>
        </p:txBody>
      </p:sp>
      <p:sp>
        <p:nvSpPr>
          <p:cNvPr id="22" name="Down Arrow 21">
            <a:extLst>
              <a:ext uri="{FF2B5EF4-FFF2-40B4-BE49-F238E27FC236}">
                <a16:creationId xmlns:a16="http://schemas.microsoft.com/office/drawing/2014/main" id="{E2B3B06B-E145-1CFC-AC97-E9BC6A13A7D2}"/>
              </a:ext>
            </a:extLst>
          </p:cNvPr>
          <p:cNvSpPr>
            <a:spLocks noChangeArrowheads="1"/>
          </p:cNvSpPr>
          <p:nvPr/>
        </p:nvSpPr>
        <p:spPr bwMode="auto">
          <a:xfrm rot="-561077">
            <a:off x="5699125" y="3165475"/>
            <a:ext cx="485775" cy="979488"/>
          </a:xfrm>
          <a:prstGeom prst="downArrow">
            <a:avLst>
              <a:gd name="adj1" fmla="val 50000"/>
              <a:gd name="adj2" fmla="val 49942"/>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4" name="TextBox 3">
            <a:extLst>
              <a:ext uri="{FF2B5EF4-FFF2-40B4-BE49-F238E27FC236}">
                <a16:creationId xmlns:a16="http://schemas.microsoft.com/office/drawing/2014/main" id="{120EE991-24E2-44EA-024D-DED16442CF99}"/>
              </a:ext>
            </a:extLst>
          </p:cNvPr>
          <p:cNvSpPr txBox="1">
            <a:spLocks noChangeArrowheads="1"/>
          </p:cNvSpPr>
          <p:nvPr/>
        </p:nvSpPr>
        <p:spPr bwMode="auto">
          <a:xfrm>
            <a:off x="706438" y="2797175"/>
            <a:ext cx="21494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dirty="0">
                <a:highlight>
                  <a:srgbClr val="FFFF00"/>
                </a:highlight>
              </a:rPr>
              <a:t>In what way could </a:t>
            </a:r>
          </a:p>
          <a:p>
            <a:pPr algn="ctr">
              <a:spcBef>
                <a:spcPct val="0"/>
              </a:spcBef>
              <a:buFontTx/>
              <a:buNone/>
            </a:pPr>
            <a:r>
              <a:rPr lang="en-US" altLang="en-US" sz="2000" dirty="0"/>
              <a:t>the criticizing</a:t>
            </a:r>
          </a:p>
          <a:p>
            <a:pPr algn="ctr">
              <a:spcBef>
                <a:spcPct val="0"/>
              </a:spcBef>
              <a:buFontTx/>
              <a:buNone/>
            </a:pPr>
            <a:r>
              <a:rPr lang="en-US" altLang="en-US" sz="2000" dirty="0">
                <a:highlight>
                  <a:srgbClr val="FFFF00"/>
                </a:highlight>
              </a:rPr>
              <a:t>be helpful?</a:t>
            </a:r>
          </a:p>
        </p:txBody>
      </p:sp>
      <p:sp>
        <p:nvSpPr>
          <p:cNvPr id="23" name="TextBox 22">
            <a:extLst>
              <a:ext uri="{FF2B5EF4-FFF2-40B4-BE49-F238E27FC236}">
                <a16:creationId xmlns:a16="http://schemas.microsoft.com/office/drawing/2014/main" id="{8E16B0F8-2748-9EF0-BDC2-643F30BD0516}"/>
              </a:ext>
            </a:extLst>
          </p:cNvPr>
          <p:cNvSpPr txBox="1">
            <a:spLocks noChangeArrowheads="1"/>
          </p:cNvSpPr>
          <p:nvPr/>
        </p:nvSpPr>
        <p:spPr bwMode="auto">
          <a:xfrm>
            <a:off x="6661305" y="2757027"/>
            <a:ext cx="1585912"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dirty="0">
                <a:highlight>
                  <a:srgbClr val="FFFF00"/>
                </a:highlight>
              </a:rPr>
              <a:t>When has </a:t>
            </a:r>
          </a:p>
          <a:p>
            <a:pPr algn="ctr">
              <a:spcBef>
                <a:spcPct val="0"/>
              </a:spcBef>
              <a:buFontTx/>
              <a:buNone/>
            </a:pPr>
            <a:r>
              <a:rPr lang="en-US" altLang="en-US" sz="2000" dirty="0"/>
              <a:t>the defending</a:t>
            </a:r>
          </a:p>
          <a:p>
            <a:pPr algn="ctr">
              <a:spcBef>
                <a:spcPct val="0"/>
              </a:spcBef>
              <a:buFontTx/>
              <a:buNone/>
            </a:pPr>
            <a:r>
              <a:rPr lang="en-US" altLang="en-US" sz="2000" dirty="0">
                <a:highlight>
                  <a:srgbClr val="FFFF00"/>
                </a:highlight>
              </a:rPr>
              <a:t>been useful?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 grpId="0" animBg="1"/>
      <p:bldP spid="25" grpId="0"/>
      <p:bldP spid="26" grpId="0"/>
      <p:bldP spid="22" grpId="0" animBg="1"/>
      <p:bldP spid="4" grpId="0"/>
      <p:bldP spid="2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Picture 15" descr="TIP PIP.pdf                                                    0005C569Tom's G4                       BBACEF84:">
            <a:extLst>
              <a:ext uri="{FF2B5EF4-FFF2-40B4-BE49-F238E27FC236}">
                <a16:creationId xmlns:a16="http://schemas.microsoft.com/office/drawing/2014/main" id="{380B370A-5C33-D6C0-3BED-5FBE1AE872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2416175"/>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6" name="Text Box 5">
            <a:extLst>
              <a:ext uri="{FF2B5EF4-FFF2-40B4-BE49-F238E27FC236}">
                <a16:creationId xmlns:a16="http://schemas.microsoft.com/office/drawing/2014/main" id="{E3406DB0-4A25-4F69-9D19-6E222F8B0A03}"/>
              </a:ext>
            </a:extLst>
          </p:cNvPr>
          <p:cNvSpPr txBox="1">
            <a:spLocks noChangeArrowheads="1"/>
          </p:cNvSpPr>
          <p:nvPr/>
        </p:nvSpPr>
        <p:spPr bwMode="auto">
          <a:xfrm>
            <a:off x="3187700" y="22383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i="1"/>
              <a:t>Transforming</a:t>
            </a:r>
          </a:p>
          <a:p>
            <a:pPr algn="ctr">
              <a:spcBef>
                <a:spcPct val="0"/>
              </a:spcBef>
              <a:buFontTx/>
              <a:buNone/>
            </a:pPr>
            <a:r>
              <a:rPr lang="en-US" altLang="en-US" sz="1400" i="1"/>
              <a:t>Interpersonal</a:t>
            </a:r>
          </a:p>
          <a:p>
            <a:pPr algn="ctr">
              <a:spcBef>
                <a:spcPct val="0"/>
              </a:spcBef>
              <a:buFontTx/>
              <a:buNone/>
            </a:pPr>
            <a:r>
              <a:rPr lang="en-US" altLang="en-US" sz="1400" i="1"/>
              <a:t>Patterns</a:t>
            </a:r>
          </a:p>
        </p:txBody>
      </p:sp>
      <p:sp>
        <p:nvSpPr>
          <p:cNvPr id="67587" name="Text Box 7">
            <a:extLst>
              <a:ext uri="{FF2B5EF4-FFF2-40B4-BE49-F238E27FC236}">
                <a16:creationId xmlns:a16="http://schemas.microsoft.com/office/drawing/2014/main" id="{6B45C8F8-4A77-3CFA-810D-58B4C7825BEB}"/>
              </a:ext>
            </a:extLst>
          </p:cNvPr>
          <p:cNvSpPr txBox="1">
            <a:spLocks noChangeArrowheads="1"/>
          </p:cNvSpPr>
          <p:nvPr/>
        </p:nvSpPr>
        <p:spPr bwMode="auto">
          <a:xfrm>
            <a:off x="3200400" y="4600575"/>
            <a:ext cx="1044575"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i="1" dirty="0">
                <a:solidFill>
                  <a:srgbClr val="FF0000"/>
                </a:solidFill>
                <a:highlight>
                  <a:srgbClr val="FFFF00"/>
                </a:highlight>
              </a:rPr>
              <a:t>Deteriorating</a:t>
            </a:r>
          </a:p>
          <a:p>
            <a:pPr algn="ctr">
              <a:spcBef>
                <a:spcPct val="0"/>
              </a:spcBef>
              <a:buFontTx/>
              <a:buNone/>
            </a:pPr>
            <a:r>
              <a:rPr lang="en-US" altLang="en-US" sz="1400" i="1" dirty="0">
                <a:solidFill>
                  <a:srgbClr val="FF0000"/>
                </a:solidFill>
              </a:rPr>
              <a:t>Interpersonal</a:t>
            </a:r>
          </a:p>
          <a:p>
            <a:pPr algn="ctr">
              <a:spcBef>
                <a:spcPct val="0"/>
              </a:spcBef>
              <a:buFontTx/>
              <a:buNone/>
            </a:pPr>
            <a:r>
              <a:rPr lang="en-US" altLang="en-US" sz="1400" i="1" dirty="0">
                <a:solidFill>
                  <a:srgbClr val="FF0000"/>
                </a:solidFill>
              </a:rPr>
              <a:t>Patterns</a:t>
            </a:r>
          </a:p>
        </p:txBody>
      </p:sp>
      <p:sp>
        <p:nvSpPr>
          <p:cNvPr id="57348" name="Text Box 8">
            <a:extLst>
              <a:ext uri="{FF2B5EF4-FFF2-40B4-BE49-F238E27FC236}">
                <a16:creationId xmlns:a16="http://schemas.microsoft.com/office/drawing/2014/main" id="{DE772A4B-4745-1A37-4151-FBD558A12285}"/>
              </a:ext>
            </a:extLst>
          </p:cNvPr>
          <p:cNvSpPr txBox="1">
            <a:spLocks noChangeArrowheads="1"/>
          </p:cNvSpPr>
          <p:nvPr/>
        </p:nvSpPr>
        <p:spPr bwMode="auto">
          <a:xfrm>
            <a:off x="2019300" y="3348038"/>
            <a:ext cx="11938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Pathologizing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57349" name="Text Box 9">
            <a:extLst>
              <a:ext uri="{FF2B5EF4-FFF2-40B4-BE49-F238E27FC236}">
                <a16:creationId xmlns:a16="http://schemas.microsoft.com/office/drawing/2014/main" id="{174AB57F-7D6B-DB24-287F-03A5BA81F5D4}"/>
              </a:ext>
            </a:extLst>
          </p:cNvPr>
          <p:cNvSpPr txBox="1">
            <a:spLocks noChangeArrowheads="1"/>
          </p:cNvSpPr>
          <p:nvPr/>
        </p:nvSpPr>
        <p:spPr bwMode="auto">
          <a:xfrm>
            <a:off x="5943600" y="33480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Wellness</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57350" name="Text Box 10">
            <a:extLst>
              <a:ext uri="{FF2B5EF4-FFF2-40B4-BE49-F238E27FC236}">
                <a16:creationId xmlns:a16="http://schemas.microsoft.com/office/drawing/2014/main" id="{53C051D7-C8CC-5F2A-DC59-3B663C44F003}"/>
              </a:ext>
            </a:extLst>
          </p:cNvPr>
          <p:cNvSpPr txBox="1">
            <a:spLocks noChangeArrowheads="1"/>
          </p:cNvSpPr>
          <p:nvPr/>
        </p:nvSpPr>
        <p:spPr bwMode="auto">
          <a:xfrm>
            <a:off x="4343400" y="33480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Healing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67591" name="Text Box 11">
            <a:extLst>
              <a:ext uri="{FF2B5EF4-FFF2-40B4-BE49-F238E27FC236}">
                <a16:creationId xmlns:a16="http://schemas.microsoft.com/office/drawing/2014/main" id="{501529B0-E1F5-D22F-4263-2835F0ADC175}"/>
              </a:ext>
            </a:extLst>
          </p:cNvPr>
          <p:cNvSpPr txBox="1">
            <a:spLocks noChangeArrowheads="1"/>
          </p:cNvSpPr>
          <p:nvPr/>
        </p:nvSpPr>
        <p:spPr bwMode="auto">
          <a:xfrm>
            <a:off x="3294063" y="5372100"/>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i="1">
                <a:solidFill>
                  <a:srgbClr val="FF0000"/>
                </a:solidFill>
              </a:rPr>
              <a:t>DIPs</a:t>
            </a:r>
          </a:p>
        </p:txBody>
      </p:sp>
      <p:sp>
        <p:nvSpPr>
          <p:cNvPr id="57352" name="Text Box 12">
            <a:extLst>
              <a:ext uri="{FF2B5EF4-FFF2-40B4-BE49-F238E27FC236}">
                <a16:creationId xmlns:a16="http://schemas.microsoft.com/office/drawing/2014/main" id="{D1FA7DBF-3F57-E8C9-DEBE-034E546E5602}"/>
              </a:ext>
            </a:extLst>
          </p:cNvPr>
          <p:cNvSpPr txBox="1">
            <a:spLocks noChangeArrowheads="1"/>
          </p:cNvSpPr>
          <p:nvPr/>
        </p:nvSpPr>
        <p:spPr bwMode="auto">
          <a:xfrm>
            <a:off x="3292475" y="16748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i="1"/>
              <a:t>TIPs</a:t>
            </a:r>
          </a:p>
        </p:txBody>
      </p:sp>
      <p:sp>
        <p:nvSpPr>
          <p:cNvPr id="57353" name="Text Box 13">
            <a:extLst>
              <a:ext uri="{FF2B5EF4-FFF2-40B4-BE49-F238E27FC236}">
                <a16:creationId xmlns:a16="http://schemas.microsoft.com/office/drawing/2014/main" id="{38A8FD5A-6AAB-4AD6-0F6B-8795F9C05EC4}"/>
              </a:ext>
            </a:extLst>
          </p:cNvPr>
          <p:cNvSpPr txBox="1">
            <a:spLocks noChangeArrowheads="1"/>
          </p:cNvSpPr>
          <p:nvPr/>
        </p:nvSpPr>
        <p:spPr bwMode="auto">
          <a:xfrm>
            <a:off x="1087438" y="344328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PIPs</a:t>
            </a:r>
          </a:p>
        </p:txBody>
      </p:sp>
      <p:sp>
        <p:nvSpPr>
          <p:cNvPr id="57354" name="Text Box 14">
            <a:extLst>
              <a:ext uri="{FF2B5EF4-FFF2-40B4-BE49-F238E27FC236}">
                <a16:creationId xmlns:a16="http://schemas.microsoft.com/office/drawing/2014/main" id="{A67DEEEF-32DA-9573-E380-D28CB216811E}"/>
              </a:ext>
            </a:extLst>
          </p:cNvPr>
          <p:cNvSpPr txBox="1">
            <a:spLocks noChangeArrowheads="1"/>
          </p:cNvSpPr>
          <p:nvPr/>
        </p:nvSpPr>
        <p:spPr bwMode="auto">
          <a:xfrm>
            <a:off x="6837363" y="3101975"/>
            <a:ext cx="11049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a:t>HIPs</a:t>
            </a:r>
          </a:p>
          <a:p>
            <a:pPr algn="ctr">
              <a:spcBef>
                <a:spcPct val="50000"/>
              </a:spcBef>
              <a:buFontTx/>
              <a:buNone/>
            </a:pPr>
            <a:r>
              <a:rPr lang="en-US" altLang="en-US" sz="2400"/>
              <a:t>&amp;</a:t>
            </a:r>
          </a:p>
          <a:p>
            <a:pPr algn="ctr">
              <a:spcBef>
                <a:spcPct val="50000"/>
              </a:spcBef>
              <a:buFontTx/>
              <a:buNone/>
            </a:pPr>
            <a:r>
              <a:rPr lang="en-US" altLang="en-US" sz="2400"/>
              <a:t>WIPs</a:t>
            </a:r>
          </a:p>
        </p:txBody>
      </p:sp>
      <p:sp>
        <p:nvSpPr>
          <p:cNvPr id="57355" name="TextBox 11">
            <a:extLst>
              <a:ext uri="{FF2B5EF4-FFF2-40B4-BE49-F238E27FC236}">
                <a16:creationId xmlns:a16="http://schemas.microsoft.com/office/drawing/2014/main" id="{75867E62-5969-1BE7-08DE-D1E1AD93EC10}"/>
              </a:ext>
            </a:extLst>
          </p:cNvPr>
          <p:cNvSpPr txBox="1">
            <a:spLocks noChangeArrowheads="1"/>
          </p:cNvSpPr>
          <p:nvPr/>
        </p:nvSpPr>
        <p:spPr bwMode="auto">
          <a:xfrm>
            <a:off x="2376488" y="519113"/>
            <a:ext cx="426085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200"/>
              <a:t>Location of DIPs within the overall </a:t>
            </a:r>
          </a:p>
          <a:p>
            <a:pPr>
              <a:spcBef>
                <a:spcPct val="0"/>
              </a:spcBef>
              <a:buFontTx/>
              <a:buNone/>
            </a:pPr>
            <a:r>
              <a:rPr lang="en-US" altLang="en-US" sz="2200"/>
              <a:t>  interpersonal relationship system</a:t>
            </a:r>
          </a:p>
        </p:txBody>
      </p:sp>
      <p:cxnSp>
        <p:nvCxnSpPr>
          <p:cNvPr id="57356" name="Straight Arrow Connector 2">
            <a:extLst>
              <a:ext uri="{FF2B5EF4-FFF2-40B4-BE49-F238E27FC236}">
                <a16:creationId xmlns:a16="http://schemas.microsoft.com/office/drawing/2014/main" id="{12E8DBE6-A97C-1582-5861-3FFE6C2C6B13}"/>
              </a:ext>
            </a:extLst>
          </p:cNvPr>
          <p:cNvCxnSpPr>
            <a:cxnSpLocks noChangeShapeType="1"/>
          </p:cNvCxnSpPr>
          <p:nvPr/>
        </p:nvCxnSpPr>
        <p:spPr bwMode="auto">
          <a:xfrm>
            <a:off x="5372100" y="3544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7357" name="Straight Arrow Connector 16">
            <a:extLst>
              <a:ext uri="{FF2B5EF4-FFF2-40B4-BE49-F238E27FC236}">
                <a16:creationId xmlns:a16="http://schemas.microsoft.com/office/drawing/2014/main" id="{2B7EF692-D7BA-5B01-B3B1-CB9AFA26764D}"/>
              </a:ext>
            </a:extLst>
          </p:cNvPr>
          <p:cNvCxnSpPr>
            <a:cxnSpLocks noChangeShapeType="1"/>
          </p:cNvCxnSpPr>
          <p:nvPr/>
        </p:nvCxnSpPr>
        <p:spPr bwMode="auto">
          <a:xfrm>
            <a:off x="5372100" y="3798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nimBg="1"/>
      <p:bldP spid="6759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393" name="Group 2">
            <a:extLst>
              <a:ext uri="{FF2B5EF4-FFF2-40B4-BE49-F238E27FC236}">
                <a16:creationId xmlns:a16="http://schemas.microsoft.com/office/drawing/2014/main" id="{C2009A3D-F543-2484-DAC3-D6CFC10A0F47}"/>
              </a:ext>
            </a:extLst>
          </p:cNvPr>
          <p:cNvGrpSpPr>
            <a:grpSpLocks/>
          </p:cNvGrpSpPr>
          <p:nvPr/>
        </p:nvGrpSpPr>
        <p:grpSpPr bwMode="auto">
          <a:xfrm>
            <a:off x="3597275" y="2289175"/>
            <a:ext cx="2259013" cy="2259013"/>
            <a:chOff x="2480" y="352"/>
            <a:chExt cx="800" cy="800"/>
          </a:xfrm>
        </p:grpSpPr>
        <p:pic>
          <p:nvPicPr>
            <p:cNvPr id="59400" name="Picture 3" descr="Social Ostracism.pdf                                           0005C569Tom's G4                       BBACEF84:">
              <a:extLst>
                <a:ext uri="{FF2B5EF4-FFF2-40B4-BE49-F238E27FC236}">
                  <a16:creationId xmlns:a16="http://schemas.microsoft.com/office/drawing/2014/main" id="{B871642A-29A4-347E-6340-AF60951EAF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1" name="Line 4">
              <a:extLst>
                <a:ext uri="{FF2B5EF4-FFF2-40B4-BE49-F238E27FC236}">
                  <a16:creationId xmlns:a16="http://schemas.microsoft.com/office/drawing/2014/main" id="{5313F9A2-5A80-F7D4-157D-C54800A12B8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9394" name="Text Box 5">
            <a:extLst>
              <a:ext uri="{FF2B5EF4-FFF2-40B4-BE49-F238E27FC236}">
                <a16:creationId xmlns:a16="http://schemas.microsoft.com/office/drawing/2014/main" id="{CBAFD7DD-901A-7403-3A1B-36D4AD3DE34D}"/>
              </a:ext>
            </a:extLst>
          </p:cNvPr>
          <p:cNvSpPr txBox="1">
            <a:spLocks noChangeArrowheads="1"/>
          </p:cNvSpPr>
          <p:nvPr/>
        </p:nvSpPr>
        <p:spPr bwMode="auto">
          <a:xfrm>
            <a:off x="2278063" y="3260725"/>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800" b="1"/>
          </a:p>
          <a:p>
            <a:pPr algn="ctr">
              <a:spcBef>
                <a:spcPct val="0"/>
              </a:spcBef>
              <a:buFontTx/>
              <a:buNone/>
            </a:pPr>
            <a:endParaRPr lang="en-US" altLang="en-US" sz="1800" b="1"/>
          </a:p>
        </p:txBody>
      </p:sp>
      <p:sp>
        <p:nvSpPr>
          <p:cNvPr id="59395" name="Text Box 6">
            <a:extLst>
              <a:ext uri="{FF2B5EF4-FFF2-40B4-BE49-F238E27FC236}">
                <a16:creationId xmlns:a16="http://schemas.microsoft.com/office/drawing/2014/main" id="{321FF2E3-DF25-0D89-086E-13792922F58B}"/>
              </a:ext>
            </a:extLst>
          </p:cNvPr>
          <p:cNvSpPr txBox="1">
            <a:spLocks noChangeArrowheads="1"/>
          </p:cNvSpPr>
          <p:nvPr/>
        </p:nvSpPr>
        <p:spPr bwMode="auto">
          <a:xfrm>
            <a:off x="1525588" y="812800"/>
            <a:ext cx="62912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DIP</a:t>
            </a:r>
            <a:r>
              <a:rPr lang="en-US" altLang="en-US" sz="2000"/>
              <a:t>’ or </a:t>
            </a:r>
            <a:r>
              <a:rPr lang="en-US" altLang="en-US" sz="2000" i="1"/>
              <a:t>Deteriorating Interpersonal Pattern</a:t>
            </a:r>
            <a:r>
              <a:rPr lang="en-US" altLang="en-US" sz="2000"/>
              <a:t> is a sub-category of a PIP, that creates conditions for a probable slip from a TIP, HIP, or WIP, towards a PIP.</a:t>
            </a:r>
          </a:p>
        </p:txBody>
      </p:sp>
      <p:sp>
        <p:nvSpPr>
          <p:cNvPr id="59396" name="Text Box 7">
            <a:extLst>
              <a:ext uri="{FF2B5EF4-FFF2-40B4-BE49-F238E27FC236}">
                <a16:creationId xmlns:a16="http://schemas.microsoft.com/office/drawing/2014/main" id="{1934DAEF-4675-1D07-9661-C26141DBF70A}"/>
              </a:ext>
            </a:extLst>
          </p:cNvPr>
          <p:cNvSpPr txBox="1">
            <a:spLocks noChangeArrowheads="1"/>
          </p:cNvSpPr>
          <p:nvPr/>
        </p:nvSpPr>
        <p:spPr bwMode="auto">
          <a:xfrm>
            <a:off x="1003300" y="2541588"/>
            <a:ext cx="174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DIP-1</a:t>
            </a:r>
            <a:r>
              <a:rPr lang="en-US" altLang="en-US" sz="2000"/>
              <a:t>            </a:t>
            </a:r>
          </a:p>
        </p:txBody>
      </p:sp>
      <p:sp>
        <p:nvSpPr>
          <p:cNvPr id="59397" name="Text Box 8">
            <a:extLst>
              <a:ext uri="{FF2B5EF4-FFF2-40B4-BE49-F238E27FC236}">
                <a16:creationId xmlns:a16="http://schemas.microsoft.com/office/drawing/2014/main" id="{BB0F6B9E-B94E-AEB8-0673-52081D802F24}"/>
              </a:ext>
            </a:extLst>
          </p:cNvPr>
          <p:cNvSpPr txBox="1">
            <a:spLocks noChangeArrowheads="1"/>
          </p:cNvSpPr>
          <p:nvPr/>
        </p:nvSpPr>
        <p:spPr bwMode="auto">
          <a:xfrm>
            <a:off x="2921000" y="3101975"/>
            <a:ext cx="16224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scrutinizing</a:t>
            </a:r>
          </a:p>
          <a:p>
            <a:pPr algn="ctr">
              <a:spcBef>
                <a:spcPct val="0"/>
              </a:spcBef>
              <a:buFontTx/>
              <a:buNone/>
            </a:pPr>
            <a:r>
              <a:rPr lang="en-US" altLang="en-US" sz="1800" b="1" dirty="0">
                <a:highlight>
                  <a:srgbClr val="FFFF00"/>
                </a:highlight>
              </a:rPr>
              <a:t>performance</a:t>
            </a:r>
          </a:p>
        </p:txBody>
      </p:sp>
      <p:sp>
        <p:nvSpPr>
          <p:cNvPr id="59398" name="Text Box 9">
            <a:extLst>
              <a:ext uri="{FF2B5EF4-FFF2-40B4-BE49-F238E27FC236}">
                <a16:creationId xmlns:a16="http://schemas.microsoft.com/office/drawing/2014/main" id="{AA539030-AC8A-163B-3845-B48C59ABDD0B}"/>
              </a:ext>
            </a:extLst>
          </p:cNvPr>
          <p:cNvSpPr txBox="1">
            <a:spLocks noChangeArrowheads="1"/>
          </p:cNvSpPr>
          <p:nvPr/>
        </p:nvSpPr>
        <p:spPr bwMode="auto">
          <a:xfrm>
            <a:off x="4965700" y="3089275"/>
            <a:ext cx="1809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self-conscious</a:t>
            </a:r>
          </a:p>
          <a:p>
            <a:pPr algn="ctr">
              <a:spcBef>
                <a:spcPct val="0"/>
              </a:spcBef>
              <a:buFontTx/>
              <a:buNone/>
            </a:pPr>
            <a:r>
              <a:rPr lang="en-US" altLang="en-US" sz="1800" b="1"/>
              <a:t>performing</a:t>
            </a:r>
          </a:p>
        </p:txBody>
      </p:sp>
      <p:sp>
        <p:nvSpPr>
          <p:cNvPr id="59399" name="Rectangle 10">
            <a:extLst>
              <a:ext uri="{FF2B5EF4-FFF2-40B4-BE49-F238E27FC236}">
                <a16:creationId xmlns:a16="http://schemas.microsoft.com/office/drawing/2014/main" id="{D617E5B2-EFB6-CA12-FBCE-02E410BE9A03}"/>
              </a:ext>
            </a:extLst>
          </p:cNvPr>
          <p:cNvSpPr>
            <a:spLocks noChangeArrowheads="1"/>
          </p:cNvSpPr>
          <p:nvPr/>
        </p:nvSpPr>
        <p:spPr bwMode="auto">
          <a:xfrm>
            <a:off x="2508250" y="49657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39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939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3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P spid="59397" grpId="0"/>
      <p:bldP spid="5939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417" name="Group 2">
            <a:extLst>
              <a:ext uri="{FF2B5EF4-FFF2-40B4-BE49-F238E27FC236}">
                <a16:creationId xmlns:a16="http://schemas.microsoft.com/office/drawing/2014/main" id="{F2EB2E65-926C-B844-0BCB-E2802825E320}"/>
              </a:ext>
            </a:extLst>
          </p:cNvPr>
          <p:cNvGrpSpPr>
            <a:grpSpLocks/>
          </p:cNvGrpSpPr>
          <p:nvPr/>
        </p:nvGrpSpPr>
        <p:grpSpPr bwMode="auto">
          <a:xfrm>
            <a:off x="3597275" y="2289175"/>
            <a:ext cx="2259013" cy="2259013"/>
            <a:chOff x="2480" y="352"/>
            <a:chExt cx="800" cy="800"/>
          </a:xfrm>
        </p:grpSpPr>
        <p:pic>
          <p:nvPicPr>
            <p:cNvPr id="60424" name="Picture 3" descr="Social Ostracism.pdf                                           0005C569Tom's G4                       BBACEF84:">
              <a:extLst>
                <a:ext uri="{FF2B5EF4-FFF2-40B4-BE49-F238E27FC236}">
                  <a16:creationId xmlns:a16="http://schemas.microsoft.com/office/drawing/2014/main" id="{0631EED5-FB85-2D8C-0DDD-2FD3A887CE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5" name="Line 4">
              <a:extLst>
                <a:ext uri="{FF2B5EF4-FFF2-40B4-BE49-F238E27FC236}">
                  <a16:creationId xmlns:a16="http://schemas.microsoft.com/office/drawing/2014/main" id="{3A5A8469-F44F-6032-3C15-0AFAB0943EAA}"/>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0418" name="Text Box 5">
            <a:extLst>
              <a:ext uri="{FF2B5EF4-FFF2-40B4-BE49-F238E27FC236}">
                <a16:creationId xmlns:a16="http://schemas.microsoft.com/office/drawing/2014/main" id="{8958552B-7BEB-C624-0E52-0545340C7A5B}"/>
              </a:ext>
            </a:extLst>
          </p:cNvPr>
          <p:cNvSpPr txBox="1">
            <a:spLocks noChangeArrowheads="1"/>
          </p:cNvSpPr>
          <p:nvPr/>
        </p:nvSpPr>
        <p:spPr bwMode="auto">
          <a:xfrm>
            <a:off x="2278063" y="3260725"/>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800" b="1"/>
          </a:p>
          <a:p>
            <a:pPr algn="ctr">
              <a:spcBef>
                <a:spcPct val="0"/>
              </a:spcBef>
              <a:buFontTx/>
              <a:buNone/>
            </a:pPr>
            <a:endParaRPr lang="en-US" altLang="en-US" sz="1800" b="1"/>
          </a:p>
        </p:txBody>
      </p:sp>
      <p:sp>
        <p:nvSpPr>
          <p:cNvPr id="60419" name="Text Box 6">
            <a:extLst>
              <a:ext uri="{FF2B5EF4-FFF2-40B4-BE49-F238E27FC236}">
                <a16:creationId xmlns:a16="http://schemas.microsoft.com/office/drawing/2014/main" id="{71954B7B-6141-5F85-B6CE-8F5B8FB4E4B0}"/>
              </a:ext>
            </a:extLst>
          </p:cNvPr>
          <p:cNvSpPr txBox="1">
            <a:spLocks noChangeArrowheads="1"/>
          </p:cNvSpPr>
          <p:nvPr/>
        </p:nvSpPr>
        <p:spPr bwMode="auto">
          <a:xfrm>
            <a:off x="1525588" y="812800"/>
            <a:ext cx="62912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DIP</a:t>
            </a:r>
            <a:r>
              <a:rPr lang="en-US" altLang="en-US" sz="2000"/>
              <a:t>’ or </a:t>
            </a:r>
            <a:r>
              <a:rPr lang="en-US" altLang="en-US" sz="2000" i="1"/>
              <a:t>Deteriorating Interpersonal Pattern</a:t>
            </a:r>
            <a:r>
              <a:rPr lang="en-US" altLang="en-US" sz="2000"/>
              <a:t> is a sub-category of a PIP, that creates conditions for a probable slip from a TIP, HIP, or WIP, towards a PIP.</a:t>
            </a:r>
          </a:p>
        </p:txBody>
      </p:sp>
      <p:sp>
        <p:nvSpPr>
          <p:cNvPr id="60420" name="Text Box 7">
            <a:extLst>
              <a:ext uri="{FF2B5EF4-FFF2-40B4-BE49-F238E27FC236}">
                <a16:creationId xmlns:a16="http://schemas.microsoft.com/office/drawing/2014/main" id="{07A8C1F3-2BE7-2635-B71B-DBB2B80858C0}"/>
              </a:ext>
            </a:extLst>
          </p:cNvPr>
          <p:cNvSpPr txBox="1">
            <a:spLocks noChangeArrowheads="1"/>
          </p:cNvSpPr>
          <p:nvPr/>
        </p:nvSpPr>
        <p:spPr bwMode="auto">
          <a:xfrm>
            <a:off x="1003300" y="2541588"/>
            <a:ext cx="174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DIP-2</a:t>
            </a:r>
            <a:r>
              <a:rPr lang="en-US" altLang="en-US" sz="2000"/>
              <a:t>            </a:t>
            </a:r>
          </a:p>
        </p:txBody>
      </p:sp>
      <p:sp>
        <p:nvSpPr>
          <p:cNvPr id="60421" name="Text Box 8">
            <a:extLst>
              <a:ext uri="{FF2B5EF4-FFF2-40B4-BE49-F238E27FC236}">
                <a16:creationId xmlns:a16="http://schemas.microsoft.com/office/drawing/2014/main" id="{B010F75A-A933-9AC2-F688-55226441C4E0}"/>
              </a:ext>
            </a:extLst>
          </p:cNvPr>
          <p:cNvSpPr txBox="1">
            <a:spLocks noChangeArrowheads="1"/>
          </p:cNvSpPr>
          <p:nvPr/>
        </p:nvSpPr>
        <p:spPr bwMode="auto">
          <a:xfrm>
            <a:off x="2565400" y="3228975"/>
            <a:ext cx="1990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seeking attention</a:t>
            </a:r>
          </a:p>
        </p:txBody>
      </p:sp>
      <p:sp>
        <p:nvSpPr>
          <p:cNvPr id="60422" name="Text Box 9">
            <a:extLst>
              <a:ext uri="{FF2B5EF4-FFF2-40B4-BE49-F238E27FC236}">
                <a16:creationId xmlns:a16="http://schemas.microsoft.com/office/drawing/2014/main" id="{DB37CC9C-4E56-966C-3FBA-450C16755422}"/>
              </a:ext>
            </a:extLst>
          </p:cNvPr>
          <p:cNvSpPr txBox="1">
            <a:spLocks noChangeArrowheads="1"/>
          </p:cNvSpPr>
          <p:nvPr/>
        </p:nvSpPr>
        <p:spPr bwMode="auto">
          <a:xfrm>
            <a:off x="4978400" y="3216275"/>
            <a:ext cx="1809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ignoring</a:t>
            </a:r>
          </a:p>
        </p:txBody>
      </p:sp>
      <p:sp>
        <p:nvSpPr>
          <p:cNvPr id="60423" name="Rectangle 10">
            <a:extLst>
              <a:ext uri="{FF2B5EF4-FFF2-40B4-BE49-F238E27FC236}">
                <a16:creationId xmlns:a16="http://schemas.microsoft.com/office/drawing/2014/main" id="{E16E3E65-59D7-46A9-B4ED-2A0B550981E2}"/>
              </a:ext>
            </a:extLst>
          </p:cNvPr>
          <p:cNvSpPr>
            <a:spLocks noChangeArrowheads="1"/>
          </p:cNvSpPr>
          <p:nvPr/>
        </p:nvSpPr>
        <p:spPr bwMode="auto">
          <a:xfrm>
            <a:off x="2508250" y="49657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41" name="Group 2">
            <a:extLst>
              <a:ext uri="{FF2B5EF4-FFF2-40B4-BE49-F238E27FC236}">
                <a16:creationId xmlns:a16="http://schemas.microsoft.com/office/drawing/2014/main" id="{884D8C40-0A13-24B6-3CB0-115AA9F2E388}"/>
              </a:ext>
            </a:extLst>
          </p:cNvPr>
          <p:cNvGrpSpPr>
            <a:grpSpLocks/>
          </p:cNvGrpSpPr>
          <p:nvPr/>
        </p:nvGrpSpPr>
        <p:grpSpPr bwMode="auto">
          <a:xfrm>
            <a:off x="3597275" y="2289175"/>
            <a:ext cx="2259013" cy="2259013"/>
            <a:chOff x="2480" y="352"/>
            <a:chExt cx="800" cy="800"/>
          </a:xfrm>
        </p:grpSpPr>
        <p:pic>
          <p:nvPicPr>
            <p:cNvPr id="61448" name="Picture 3" descr="Social Ostracism.pdf                                           0005C569Tom's G4                       BBACEF84:">
              <a:extLst>
                <a:ext uri="{FF2B5EF4-FFF2-40B4-BE49-F238E27FC236}">
                  <a16:creationId xmlns:a16="http://schemas.microsoft.com/office/drawing/2014/main" id="{67A858AA-1FCD-4338-D5A2-079B07B1B9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9" name="Line 4">
              <a:extLst>
                <a:ext uri="{FF2B5EF4-FFF2-40B4-BE49-F238E27FC236}">
                  <a16:creationId xmlns:a16="http://schemas.microsoft.com/office/drawing/2014/main" id="{7F212AEF-EA68-CBF1-0A37-B027C04858B6}"/>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1442" name="Text Box 5">
            <a:extLst>
              <a:ext uri="{FF2B5EF4-FFF2-40B4-BE49-F238E27FC236}">
                <a16:creationId xmlns:a16="http://schemas.microsoft.com/office/drawing/2014/main" id="{7DD1107A-F582-AA5B-6AA1-3FD8CCC483A0}"/>
              </a:ext>
            </a:extLst>
          </p:cNvPr>
          <p:cNvSpPr txBox="1">
            <a:spLocks noChangeArrowheads="1"/>
          </p:cNvSpPr>
          <p:nvPr/>
        </p:nvSpPr>
        <p:spPr bwMode="auto">
          <a:xfrm>
            <a:off x="2278063" y="3260725"/>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800" b="1"/>
          </a:p>
          <a:p>
            <a:pPr algn="ctr">
              <a:spcBef>
                <a:spcPct val="0"/>
              </a:spcBef>
              <a:buFontTx/>
              <a:buNone/>
            </a:pPr>
            <a:endParaRPr lang="en-US" altLang="en-US" sz="1800" b="1"/>
          </a:p>
        </p:txBody>
      </p:sp>
      <p:sp>
        <p:nvSpPr>
          <p:cNvPr id="61443" name="Text Box 6">
            <a:extLst>
              <a:ext uri="{FF2B5EF4-FFF2-40B4-BE49-F238E27FC236}">
                <a16:creationId xmlns:a16="http://schemas.microsoft.com/office/drawing/2014/main" id="{45D45D45-CEF4-BEDE-7F54-C3594C614C9F}"/>
              </a:ext>
            </a:extLst>
          </p:cNvPr>
          <p:cNvSpPr txBox="1">
            <a:spLocks noChangeArrowheads="1"/>
          </p:cNvSpPr>
          <p:nvPr/>
        </p:nvSpPr>
        <p:spPr bwMode="auto">
          <a:xfrm>
            <a:off x="1525588" y="812800"/>
            <a:ext cx="62912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DIP</a:t>
            </a:r>
            <a:r>
              <a:rPr lang="en-US" altLang="en-US" sz="2000"/>
              <a:t>’ or </a:t>
            </a:r>
            <a:r>
              <a:rPr lang="en-US" altLang="en-US" sz="2000" i="1"/>
              <a:t>Deteriorating Interpersonal Pattern</a:t>
            </a:r>
            <a:r>
              <a:rPr lang="en-US" altLang="en-US" sz="2000"/>
              <a:t> is a sub-category of a PIP, that creates conditions for a probable slip from a TIP, HIP, or WIP, towards a PIP.</a:t>
            </a:r>
          </a:p>
        </p:txBody>
      </p:sp>
      <p:sp>
        <p:nvSpPr>
          <p:cNvPr id="61444" name="Text Box 7">
            <a:extLst>
              <a:ext uri="{FF2B5EF4-FFF2-40B4-BE49-F238E27FC236}">
                <a16:creationId xmlns:a16="http://schemas.microsoft.com/office/drawing/2014/main" id="{AB39E19E-1C74-9B58-30B2-E8057B193753}"/>
              </a:ext>
            </a:extLst>
          </p:cNvPr>
          <p:cNvSpPr txBox="1">
            <a:spLocks noChangeArrowheads="1"/>
          </p:cNvSpPr>
          <p:nvPr/>
        </p:nvSpPr>
        <p:spPr bwMode="auto">
          <a:xfrm>
            <a:off x="1003300" y="2541588"/>
            <a:ext cx="174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DIP-3</a:t>
            </a:r>
            <a:r>
              <a:rPr lang="en-US" altLang="en-US" sz="2000"/>
              <a:t>            </a:t>
            </a:r>
          </a:p>
        </p:txBody>
      </p:sp>
      <p:sp>
        <p:nvSpPr>
          <p:cNvPr id="61445" name="Text Box 8">
            <a:extLst>
              <a:ext uri="{FF2B5EF4-FFF2-40B4-BE49-F238E27FC236}">
                <a16:creationId xmlns:a16="http://schemas.microsoft.com/office/drawing/2014/main" id="{FB78C58E-CAE8-C048-25ED-8776CF96619C}"/>
              </a:ext>
            </a:extLst>
          </p:cNvPr>
          <p:cNvSpPr txBox="1">
            <a:spLocks noChangeArrowheads="1"/>
          </p:cNvSpPr>
          <p:nvPr/>
        </p:nvSpPr>
        <p:spPr bwMode="auto">
          <a:xfrm>
            <a:off x="2565400" y="3228975"/>
            <a:ext cx="1990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pursuing</a:t>
            </a:r>
          </a:p>
        </p:txBody>
      </p:sp>
      <p:sp>
        <p:nvSpPr>
          <p:cNvPr id="61446" name="Text Box 9">
            <a:extLst>
              <a:ext uri="{FF2B5EF4-FFF2-40B4-BE49-F238E27FC236}">
                <a16:creationId xmlns:a16="http://schemas.microsoft.com/office/drawing/2014/main" id="{B7C736B1-AC0C-50EF-9373-F7C35C483650}"/>
              </a:ext>
            </a:extLst>
          </p:cNvPr>
          <p:cNvSpPr txBox="1">
            <a:spLocks noChangeArrowheads="1"/>
          </p:cNvSpPr>
          <p:nvPr/>
        </p:nvSpPr>
        <p:spPr bwMode="auto">
          <a:xfrm>
            <a:off x="4978400" y="3216275"/>
            <a:ext cx="1809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distancing</a:t>
            </a:r>
          </a:p>
        </p:txBody>
      </p:sp>
      <p:sp>
        <p:nvSpPr>
          <p:cNvPr id="61447" name="Rectangle 10">
            <a:extLst>
              <a:ext uri="{FF2B5EF4-FFF2-40B4-BE49-F238E27FC236}">
                <a16:creationId xmlns:a16="http://schemas.microsoft.com/office/drawing/2014/main" id="{1DC80979-BDE9-DEA9-B039-783D246FE51A}"/>
              </a:ext>
            </a:extLst>
          </p:cNvPr>
          <p:cNvSpPr>
            <a:spLocks noChangeArrowheads="1"/>
          </p:cNvSpPr>
          <p:nvPr/>
        </p:nvSpPr>
        <p:spPr bwMode="auto">
          <a:xfrm>
            <a:off x="2508250" y="49657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5" name="Group 2">
            <a:extLst>
              <a:ext uri="{FF2B5EF4-FFF2-40B4-BE49-F238E27FC236}">
                <a16:creationId xmlns:a16="http://schemas.microsoft.com/office/drawing/2014/main" id="{7D0D4240-26CA-22D1-C971-C49F0B2ACE28}"/>
              </a:ext>
            </a:extLst>
          </p:cNvPr>
          <p:cNvGrpSpPr>
            <a:grpSpLocks/>
          </p:cNvGrpSpPr>
          <p:nvPr/>
        </p:nvGrpSpPr>
        <p:grpSpPr bwMode="auto">
          <a:xfrm>
            <a:off x="3597275" y="2289175"/>
            <a:ext cx="2259013" cy="2259013"/>
            <a:chOff x="2480" y="352"/>
            <a:chExt cx="800" cy="800"/>
          </a:xfrm>
        </p:grpSpPr>
        <p:pic>
          <p:nvPicPr>
            <p:cNvPr id="62472" name="Picture 3" descr="Social Ostracism.pdf                                           0005C569Tom's G4                       BBACEF84:">
              <a:extLst>
                <a:ext uri="{FF2B5EF4-FFF2-40B4-BE49-F238E27FC236}">
                  <a16:creationId xmlns:a16="http://schemas.microsoft.com/office/drawing/2014/main" id="{2CDD5B2D-7F4C-CE3D-65EF-15E95E183D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3" name="Line 4">
              <a:extLst>
                <a:ext uri="{FF2B5EF4-FFF2-40B4-BE49-F238E27FC236}">
                  <a16:creationId xmlns:a16="http://schemas.microsoft.com/office/drawing/2014/main" id="{D27E7ACF-76FD-0AE2-FB76-2BB6AA3BB047}"/>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2466" name="Text Box 5">
            <a:extLst>
              <a:ext uri="{FF2B5EF4-FFF2-40B4-BE49-F238E27FC236}">
                <a16:creationId xmlns:a16="http://schemas.microsoft.com/office/drawing/2014/main" id="{A1DA44C1-CB8C-D5CE-43F6-538874ABDD4B}"/>
              </a:ext>
            </a:extLst>
          </p:cNvPr>
          <p:cNvSpPr txBox="1">
            <a:spLocks noChangeArrowheads="1"/>
          </p:cNvSpPr>
          <p:nvPr/>
        </p:nvSpPr>
        <p:spPr bwMode="auto">
          <a:xfrm>
            <a:off x="2278063" y="3260725"/>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800" b="1"/>
          </a:p>
          <a:p>
            <a:pPr algn="ctr">
              <a:spcBef>
                <a:spcPct val="0"/>
              </a:spcBef>
              <a:buFontTx/>
              <a:buNone/>
            </a:pPr>
            <a:endParaRPr lang="en-US" altLang="en-US" sz="1800" b="1"/>
          </a:p>
        </p:txBody>
      </p:sp>
      <p:sp>
        <p:nvSpPr>
          <p:cNvPr id="62467" name="Text Box 6">
            <a:extLst>
              <a:ext uri="{FF2B5EF4-FFF2-40B4-BE49-F238E27FC236}">
                <a16:creationId xmlns:a16="http://schemas.microsoft.com/office/drawing/2014/main" id="{5B4F31E5-EEF7-A0C5-44E4-4A2A603C5DFB}"/>
              </a:ext>
            </a:extLst>
          </p:cNvPr>
          <p:cNvSpPr txBox="1">
            <a:spLocks noChangeArrowheads="1"/>
          </p:cNvSpPr>
          <p:nvPr/>
        </p:nvSpPr>
        <p:spPr bwMode="auto">
          <a:xfrm>
            <a:off x="1525588" y="812800"/>
            <a:ext cx="62912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DIP</a:t>
            </a:r>
            <a:r>
              <a:rPr lang="en-US" altLang="en-US" sz="2000"/>
              <a:t>’ or </a:t>
            </a:r>
            <a:r>
              <a:rPr lang="en-US" altLang="en-US" sz="2000" i="1"/>
              <a:t>Deteriorating Interpersonal Pattern</a:t>
            </a:r>
            <a:r>
              <a:rPr lang="en-US" altLang="en-US" sz="2000"/>
              <a:t> is a sub-category of a PIP, that creates conditions for a probable slip from a TIP, HIP, or WIP, towards a PIP.</a:t>
            </a:r>
          </a:p>
        </p:txBody>
      </p:sp>
      <p:sp>
        <p:nvSpPr>
          <p:cNvPr id="62468" name="Text Box 7">
            <a:extLst>
              <a:ext uri="{FF2B5EF4-FFF2-40B4-BE49-F238E27FC236}">
                <a16:creationId xmlns:a16="http://schemas.microsoft.com/office/drawing/2014/main" id="{4DB8C241-2A6D-2835-52C2-1E31E84C5BD0}"/>
              </a:ext>
            </a:extLst>
          </p:cNvPr>
          <p:cNvSpPr txBox="1">
            <a:spLocks noChangeArrowheads="1"/>
          </p:cNvSpPr>
          <p:nvPr/>
        </p:nvSpPr>
        <p:spPr bwMode="auto">
          <a:xfrm>
            <a:off x="1003300" y="2541588"/>
            <a:ext cx="174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DIP-4</a:t>
            </a:r>
            <a:r>
              <a:rPr lang="en-US" altLang="en-US" sz="2000"/>
              <a:t>            </a:t>
            </a:r>
          </a:p>
        </p:txBody>
      </p:sp>
      <p:sp>
        <p:nvSpPr>
          <p:cNvPr id="62469" name="Text Box 8">
            <a:extLst>
              <a:ext uri="{FF2B5EF4-FFF2-40B4-BE49-F238E27FC236}">
                <a16:creationId xmlns:a16="http://schemas.microsoft.com/office/drawing/2014/main" id="{884A447D-58A1-0CB0-1703-7688627C70A1}"/>
              </a:ext>
            </a:extLst>
          </p:cNvPr>
          <p:cNvSpPr txBox="1">
            <a:spLocks noChangeArrowheads="1"/>
          </p:cNvSpPr>
          <p:nvPr/>
        </p:nvSpPr>
        <p:spPr bwMode="auto">
          <a:xfrm>
            <a:off x="2565400" y="3228975"/>
            <a:ext cx="1990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reminding</a:t>
            </a:r>
          </a:p>
        </p:txBody>
      </p:sp>
      <p:sp>
        <p:nvSpPr>
          <p:cNvPr id="62470" name="Text Box 9">
            <a:extLst>
              <a:ext uri="{FF2B5EF4-FFF2-40B4-BE49-F238E27FC236}">
                <a16:creationId xmlns:a16="http://schemas.microsoft.com/office/drawing/2014/main" id="{52666BC7-5E68-B14B-B7F4-57A314F26BC7}"/>
              </a:ext>
            </a:extLst>
          </p:cNvPr>
          <p:cNvSpPr txBox="1">
            <a:spLocks noChangeArrowheads="1"/>
          </p:cNvSpPr>
          <p:nvPr/>
        </p:nvSpPr>
        <p:spPr bwMode="auto">
          <a:xfrm>
            <a:off x="5108575" y="3232150"/>
            <a:ext cx="1809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procrastinating</a:t>
            </a:r>
          </a:p>
        </p:txBody>
      </p:sp>
      <p:sp>
        <p:nvSpPr>
          <p:cNvPr id="62471" name="Rectangle 10">
            <a:extLst>
              <a:ext uri="{FF2B5EF4-FFF2-40B4-BE49-F238E27FC236}">
                <a16:creationId xmlns:a16="http://schemas.microsoft.com/office/drawing/2014/main" id="{56C87F7F-1864-399D-FB21-D2BD02DE0445}"/>
              </a:ext>
            </a:extLst>
          </p:cNvPr>
          <p:cNvSpPr>
            <a:spLocks noChangeArrowheads="1"/>
          </p:cNvSpPr>
          <p:nvPr/>
        </p:nvSpPr>
        <p:spPr bwMode="auto">
          <a:xfrm>
            <a:off x="2508250" y="49657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7" name="Rectangle 3">
            <a:extLst>
              <a:ext uri="{FF2B5EF4-FFF2-40B4-BE49-F238E27FC236}">
                <a16:creationId xmlns:a16="http://schemas.microsoft.com/office/drawing/2014/main" id="{8338A90A-8C89-1019-290B-9A267EF6B604}"/>
              </a:ext>
            </a:extLst>
          </p:cNvPr>
          <p:cNvSpPr>
            <a:spLocks noGrp="1" noChangeArrowheads="1"/>
          </p:cNvSpPr>
          <p:nvPr>
            <p:ph type="body" idx="1"/>
          </p:nvPr>
        </p:nvSpPr>
        <p:spPr>
          <a:xfrm>
            <a:off x="542925" y="1109663"/>
            <a:ext cx="8207375" cy="5368924"/>
          </a:xfrm>
        </p:spPr>
        <p:txBody>
          <a:bodyPr/>
          <a:lstStyle/>
          <a:p>
            <a:pPr eaLnBrk="1" hangingPunct="1">
              <a:buFontTx/>
              <a:buNone/>
              <a:defRPr/>
            </a:pPr>
            <a:endParaRPr lang="en-US" altLang="en-US" sz="1800" dirty="0">
              <a:latin typeface="+mj-lt"/>
              <a:ea typeface="ＭＳ Ｐゴシック" panose="020B0600070205080204" pitchFamily="34" charset="-128"/>
            </a:endParaRPr>
          </a:p>
          <a:p>
            <a:pPr eaLnBrk="1" hangingPunct="1">
              <a:buFontTx/>
              <a:buNone/>
              <a:defRPr/>
            </a:pPr>
            <a:r>
              <a:rPr lang="en-US" altLang="en-US" sz="1800" dirty="0">
                <a:latin typeface="+mj-lt"/>
                <a:ea typeface="ＭＳ Ｐゴシック" panose="020B0600070205080204" pitchFamily="34" charset="-128"/>
              </a:rPr>
              <a:t>	In day-to-day talk, people occasionally refer to a family as </a:t>
            </a:r>
            <a:r>
              <a:rPr lang="en-US" altLang="en-US" sz="1800" dirty="0">
                <a:highlight>
                  <a:srgbClr val="FFFF00"/>
                </a:highlight>
                <a:latin typeface="+mj-lt"/>
                <a:ea typeface="ＭＳ Ｐゴシック" panose="020B0600070205080204" pitchFamily="34" charset="-128"/>
              </a:rPr>
              <a:t>'dysfunctional</a:t>
            </a:r>
            <a:r>
              <a:rPr lang="en-US" altLang="en-US" sz="1800" dirty="0">
                <a:latin typeface="+mj-lt"/>
                <a:ea typeface="ＭＳ Ｐゴシック" panose="020B0600070205080204" pitchFamily="34" charset="-128"/>
              </a:rPr>
              <a:t>' (which implies a colloquial assumption that other families are 'functional').</a:t>
            </a:r>
          </a:p>
          <a:p>
            <a:pPr eaLnBrk="1" hangingPunct="1">
              <a:buFontTx/>
              <a:buNone/>
              <a:defRPr/>
            </a:pPr>
            <a:endParaRPr lang="en-US" altLang="en-US" sz="1800" dirty="0">
              <a:latin typeface="+mj-lt"/>
              <a:ea typeface="ＭＳ Ｐゴシック" panose="020B0600070205080204" pitchFamily="34" charset="-128"/>
            </a:endParaRPr>
          </a:p>
          <a:p>
            <a:pPr eaLnBrk="1" hangingPunct="1">
              <a:buFontTx/>
              <a:buNone/>
              <a:defRPr/>
            </a:pPr>
            <a:r>
              <a:rPr lang="en-US" altLang="en-US" sz="1800" dirty="0">
                <a:latin typeface="+mj-lt"/>
                <a:ea typeface="ＭＳ Ｐゴシック" panose="020B0600070205080204" pitchFamily="34" charset="-128"/>
              </a:rPr>
              <a:t>	Salvador Minuchin distinguished between</a:t>
            </a:r>
            <a:r>
              <a:rPr lang="en-CA" altLang="en-US" sz="1800" dirty="0">
                <a:latin typeface="+mj-lt"/>
                <a:ea typeface="ＭＳ Ｐゴシック" panose="020B0600070205080204" pitchFamily="34" charset="-128"/>
              </a:rPr>
              <a:t> </a:t>
            </a:r>
            <a:r>
              <a:rPr lang="en-US" altLang="ja-JP" sz="1800" dirty="0">
                <a:latin typeface="+mj-lt"/>
                <a:ea typeface="ＭＳ Ｐゴシック" panose="020B0600070205080204" pitchFamily="34" charset="-128"/>
              </a:rPr>
              <a:t>enmeshed vs </a:t>
            </a:r>
            <a:r>
              <a:rPr lang="en-US" altLang="ja-JP" sz="1800" dirty="0">
                <a:highlight>
                  <a:srgbClr val="FFFF00"/>
                </a:highlight>
                <a:latin typeface="+mj-lt"/>
                <a:ea typeface="ＭＳ Ｐゴシック" panose="020B0600070205080204" pitchFamily="34" charset="-128"/>
              </a:rPr>
              <a:t>disengaged</a:t>
            </a:r>
            <a:r>
              <a:rPr lang="en-US" altLang="ja-JP" sz="1800" dirty="0">
                <a:latin typeface="+mj-lt"/>
                <a:ea typeface="ＭＳ Ｐゴシック" panose="020B0600070205080204" pitchFamily="34" charset="-128"/>
              </a:rPr>
              <a:t> families.</a:t>
            </a:r>
            <a:endParaRPr lang="en-US" altLang="en-US" sz="1800" dirty="0">
              <a:latin typeface="+mj-lt"/>
              <a:ea typeface="ＭＳ Ｐゴシック" panose="020B0600070205080204" pitchFamily="34" charset="-128"/>
            </a:endParaRPr>
          </a:p>
          <a:p>
            <a:pPr eaLnBrk="1" hangingPunct="1">
              <a:buFontTx/>
              <a:buNone/>
              <a:defRPr/>
            </a:pPr>
            <a:r>
              <a:rPr lang="en-US" altLang="en-US" sz="1800" dirty="0">
                <a:latin typeface="+mj-lt"/>
                <a:ea typeface="ＭＳ Ｐゴシック" panose="020B0600070205080204" pitchFamily="34" charset="-128"/>
              </a:rPr>
              <a:t>	</a:t>
            </a:r>
          </a:p>
          <a:p>
            <a:pPr eaLnBrk="1" hangingPunct="1">
              <a:buFontTx/>
              <a:buNone/>
              <a:defRPr/>
            </a:pPr>
            <a:r>
              <a:rPr lang="en-US" altLang="en-US" sz="1800" dirty="0">
                <a:latin typeface="+mj-lt"/>
                <a:ea typeface="ＭＳ Ｐゴシック" panose="020B0600070205080204" pitchFamily="34" charset="-128"/>
              </a:rPr>
              <a:t>	The</a:t>
            </a:r>
            <a:r>
              <a:rPr lang="en-US" altLang="en-US" sz="1800" dirty="0">
                <a:highlight>
                  <a:srgbClr val="00FFFF"/>
                </a:highlight>
                <a:latin typeface="+mj-lt"/>
                <a:ea typeface="ＭＳ Ｐゴシック" panose="020B0600070205080204" pitchFamily="34" charset="-128"/>
              </a:rPr>
              <a:t> MRI</a:t>
            </a:r>
            <a:r>
              <a:rPr lang="en-CA" altLang="en-US" sz="1800" dirty="0">
                <a:highlight>
                  <a:srgbClr val="00FFFF"/>
                </a:highlight>
                <a:latin typeface="+mj-lt"/>
                <a:ea typeface="ＭＳ Ｐゴシック" panose="020B0600070205080204" pitchFamily="34" charset="-128"/>
              </a:rPr>
              <a:t> </a:t>
            </a:r>
            <a:r>
              <a:rPr lang="en-CA" altLang="en-US" sz="1800" dirty="0">
                <a:latin typeface="+mj-lt"/>
                <a:ea typeface="ＭＳ Ｐゴシック" panose="020B0600070205080204" pitchFamily="34" charset="-128"/>
              </a:rPr>
              <a:t>distinguished between</a:t>
            </a:r>
            <a:r>
              <a:rPr lang="en-US" altLang="ja-JP" sz="1800" dirty="0">
                <a:latin typeface="+mj-lt"/>
                <a:ea typeface="ＭＳ Ｐゴシック" panose="020B0600070205080204" pitchFamily="34" charset="-128"/>
              </a:rPr>
              <a:t> </a:t>
            </a:r>
            <a:r>
              <a:rPr lang="en-US" altLang="ja-JP" sz="1800" dirty="0">
                <a:highlight>
                  <a:srgbClr val="FFFF00"/>
                </a:highlight>
                <a:latin typeface="+mj-lt"/>
                <a:ea typeface="ＭＳ Ｐゴシック" panose="020B0600070205080204" pitchFamily="34" charset="-128"/>
              </a:rPr>
              <a:t>schizophrenogenic vs </a:t>
            </a:r>
            <a:r>
              <a:rPr lang="en-US" altLang="ja-JP" sz="1800" dirty="0" err="1">
                <a:highlight>
                  <a:srgbClr val="FFFF00"/>
                </a:highlight>
                <a:latin typeface="+mj-lt"/>
                <a:ea typeface="ＭＳ Ｐゴシック" panose="020B0600070205080204" pitchFamily="34" charset="-128"/>
              </a:rPr>
              <a:t>depre</a:t>
            </a:r>
            <a:r>
              <a:rPr lang="en-US" altLang="ja-JP" sz="1800" dirty="0" err="1">
                <a:latin typeface="+mj-lt"/>
                <a:ea typeface="ＭＳ Ｐゴシック" panose="020B0600070205080204" pitchFamily="34" charset="-128"/>
              </a:rPr>
              <a:t>ssogenic</a:t>
            </a:r>
            <a:r>
              <a:rPr lang="en-US" altLang="ja-JP" sz="1800" dirty="0">
                <a:latin typeface="+mj-lt"/>
                <a:ea typeface="ＭＳ Ｐゴシック" panose="020B0600070205080204" pitchFamily="34" charset="-128"/>
              </a:rPr>
              <a:t> families.</a:t>
            </a:r>
          </a:p>
          <a:p>
            <a:pPr eaLnBrk="1" hangingPunct="1">
              <a:buFontTx/>
              <a:buNone/>
              <a:defRPr/>
            </a:pPr>
            <a:endParaRPr lang="en-US" altLang="en-US" sz="1800" dirty="0">
              <a:latin typeface="+mj-lt"/>
              <a:ea typeface="ＭＳ Ｐゴシック" panose="020B0600070205080204" pitchFamily="34" charset="-128"/>
            </a:endParaRPr>
          </a:p>
          <a:p>
            <a:pPr eaLnBrk="1" hangingPunct="1">
              <a:buNone/>
              <a:defRPr/>
            </a:pPr>
            <a:r>
              <a:rPr lang="en-US" altLang="en-US" sz="1800" dirty="0">
                <a:latin typeface="+mj-lt"/>
                <a:ea typeface="ＭＳ Ｐゴシック" panose="020B0600070205080204" pitchFamily="34" charset="-128"/>
              </a:rPr>
              <a:t>	David Reiss contrasted environment </a:t>
            </a:r>
            <a:r>
              <a:rPr lang="en-US" altLang="en-US" sz="1800" dirty="0">
                <a:highlight>
                  <a:srgbClr val="FFFF00"/>
                </a:highlight>
                <a:latin typeface="+mj-lt"/>
                <a:ea typeface="ＭＳ Ｐゴシック" panose="020B0600070205080204" pitchFamily="34" charset="-128"/>
              </a:rPr>
              <a:t>sensitive vs consensus sensitive </a:t>
            </a:r>
            <a:r>
              <a:rPr lang="en-US" altLang="en-US" sz="1800" dirty="0">
                <a:latin typeface="+mj-lt"/>
                <a:ea typeface="ＭＳ Ｐゴシック" panose="020B0600070205080204" pitchFamily="34" charset="-128"/>
              </a:rPr>
              <a:t>families.</a:t>
            </a:r>
          </a:p>
          <a:p>
            <a:pPr eaLnBrk="1" hangingPunct="1">
              <a:buNone/>
              <a:defRPr/>
            </a:pPr>
            <a:endParaRPr lang="en-US" altLang="en-US" sz="1800" dirty="0">
              <a:latin typeface="+mj-lt"/>
              <a:ea typeface="ＭＳ Ｐゴシック" panose="020B0600070205080204" pitchFamily="34" charset="-128"/>
            </a:endParaRPr>
          </a:p>
          <a:p>
            <a:pPr eaLnBrk="1" hangingPunct="1">
              <a:buFontTx/>
              <a:buNone/>
              <a:defRPr/>
            </a:pPr>
            <a:r>
              <a:rPr lang="en-US" altLang="en-US" sz="1800" dirty="0">
                <a:latin typeface="+mj-lt"/>
                <a:ea typeface="ＭＳ Ｐゴシック" panose="020B0600070205080204" pitchFamily="34" charset="-128"/>
              </a:rPr>
              <a:t>	Bob Beavers’ systems model entailed </a:t>
            </a:r>
            <a:r>
              <a:rPr lang="en-US" altLang="en-US" sz="1800" dirty="0">
                <a:highlight>
                  <a:srgbClr val="FFFF00"/>
                </a:highlight>
                <a:latin typeface="+mj-lt"/>
                <a:ea typeface="ＭＳ Ｐゴシック" panose="020B0600070205080204" pitchFamily="34" charset="-128"/>
              </a:rPr>
              <a:t>centripetal, centrifugal</a:t>
            </a:r>
            <a:r>
              <a:rPr lang="en-US" altLang="en-US" sz="1800" dirty="0">
                <a:latin typeface="+mj-lt"/>
                <a:ea typeface="ＭＳ Ｐゴシック" panose="020B0600070205080204" pitchFamily="34" charset="-128"/>
              </a:rPr>
              <a:t>, and mixed patterns.</a:t>
            </a:r>
          </a:p>
          <a:p>
            <a:pPr eaLnBrk="1" hangingPunct="1">
              <a:buFontTx/>
              <a:buNone/>
              <a:defRPr/>
            </a:pPr>
            <a:endParaRPr lang="en-US" altLang="en-US" sz="1800" dirty="0">
              <a:latin typeface="+mj-lt"/>
              <a:ea typeface="ＭＳ Ｐゴシック" panose="020B0600070205080204" pitchFamily="34" charset="-128"/>
            </a:endParaRPr>
          </a:p>
          <a:p>
            <a:pPr eaLnBrk="1" hangingPunct="1">
              <a:buFontTx/>
              <a:buNone/>
              <a:defRPr/>
            </a:pPr>
            <a:r>
              <a:rPr lang="en-US" altLang="en-US" sz="1800" dirty="0">
                <a:latin typeface="+mj-lt"/>
                <a:ea typeface="ＭＳ Ｐゴシック" panose="020B0600070205080204" pitchFamily="34" charset="-128"/>
              </a:rPr>
              <a:t>	David Olson</a:t>
            </a:r>
            <a:r>
              <a:rPr lang="en-CA" altLang="en-US" sz="1800" dirty="0">
                <a:latin typeface="+mj-lt"/>
                <a:ea typeface="ＭＳ Ｐゴシック" panose="020B0600070205080204" pitchFamily="34" charset="-128"/>
              </a:rPr>
              <a:t> developed a</a:t>
            </a:r>
            <a:r>
              <a:rPr lang="en-US" altLang="ja-JP" sz="1800" dirty="0">
                <a:latin typeface="+mj-lt"/>
                <a:ea typeface="ＭＳ Ｐゴシック" panose="020B0600070205080204" pitchFamily="34" charset="-128"/>
              </a:rPr>
              <a:t> circumplex model of family assessment with two dimensions: </a:t>
            </a:r>
            <a:r>
              <a:rPr lang="en-US" altLang="ja-JP" sz="1800" dirty="0">
                <a:highlight>
                  <a:srgbClr val="FFFF00"/>
                </a:highlight>
                <a:latin typeface="+mj-lt"/>
                <a:ea typeface="ＭＳ Ｐゴシック" panose="020B0600070205080204" pitchFamily="34" charset="-128"/>
              </a:rPr>
              <a:t>closeness vs distance</a:t>
            </a:r>
            <a:r>
              <a:rPr lang="en-US" altLang="ja-JP" sz="1800" dirty="0">
                <a:latin typeface="+mj-lt"/>
                <a:ea typeface="ＭＳ Ｐゴシック" panose="020B0600070205080204" pitchFamily="34" charset="-128"/>
              </a:rPr>
              <a:t>, and </a:t>
            </a:r>
            <a:r>
              <a:rPr lang="en-US" altLang="ja-JP" sz="1800" dirty="0">
                <a:highlight>
                  <a:srgbClr val="FFFF00"/>
                </a:highlight>
                <a:latin typeface="+mj-lt"/>
                <a:ea typeface="ＭＳ Ｐゴシック" panose="020B0600070205080204" pitchFamily="34" charset="-128"/>
              </a:rPr>
              <a:t>flexibility vs rigidity</a:t>
            </a:r>
            <a:r>
              <a:rPr lang="en-US" altLang="ja-JP" sz="1800" dirty="0">
                <a:latin typeface="+mj-lt"/>
                <a:ea typeface="ＭＳ Ｐゴシック" panose="020B0600070205080204" pitchFamily="34" charset="-128"/>
              </a:rPr>
              <a:t>.</a:t>
            </a:r>
          </a:p>
          <a:p>
            <a:pPr eaLnBrk="1" hangingPunct="1">
              <a:buFontTx/>
              <a:buNone/>
              <a:defRPr/>
            </a:pPr>
            <a:endParaRPr lang="en-US" altLang="en-US" sz="1800" dirty="0">
              <a:latin typeface="+mj-lt"/>
              <a:ea typeface="ＭＳ Ｐゴシック" panose="020B0600070205080204" pitchFamily="34" charset="-128"/>
            </a:endParaRPr>
          </a:p>
          <a:p>
            <a:pPr eaLnBrk="1" hangingPunct="1">
              <a:buFontTx/>
              <a:buNone/>
              <a:defRPr/>
            </a:pPr>
            <a:r>
              <a:rPr lang="en-US" altLang="en-US" sz="1800" dirty="0">
                <a:latin typeface="+mj-lt"/>
                <a:ea typeface="ＭＳ Ｐゴシック" panose="020B0600070205080204" pitchFamily="34" charset="-128"/>
              </a:rPr>
              <a:t>	The Calgary IPscope framework focusses on </a:t>
            </a:r>
            <a:r>
              <a:rPr lang="en-US" altLang="en-US" sz="1800" dirty="0">
                <a:highlight>
                  <a:srgbClr val="00FF00"/>
                </a:highlight>
                <a:latin typeface="+mj-lt"/>
                <a:ea typeface="ＭＳ Ｐゴシック" panose="020B0600070205080204" pitchFamily="34" charset="-128"/>
              </a:rPr>
              <a:t>interpersonal patterns of interaction</a:t>
            </a:r>
            <a:r>
              <a:rPr lang="en-US" altLang="en-US" sz="1800" dirty="0">
                <a:latin typeface="+mj-lt"/>
                <a:ea typeface="ＭＳ Ｐゴシック" panose="020B0600070205080204" pitchFamily="34" charset="-128"/>
              </a:rPr>
              <a:t>.</a:t>
            </a:r>
          </a:p>
          <a:p>
            <a:pPr eaLnBrk="1" hangingPunct="1">
              <a:buFontTx/>
              <a:buNone/>
              <a:defRPr/>
            </a:pPr>
            <a:endParaRPr lang="en-US" altLang="en-US" sz="1800" dirty="0">
              <a:latin typeface="+mj-lt"/>
              <a:ea typeface="ＭＳ Ｐゴシック" panose="020B0600070205080204" pitchFamily="34" charset="-128"/>
            </a:endParaRPr>
          </a:p>
          <a:p>
            <a:pPr eaLnBrk="1" hangingPunct="1">
              <a:buFontTx/>
              <a:buNone/>
              <a:defRPr/>
            </a:pPr>
            <a:r>
              <a:rPr lang="en-US" altLang="en-US" sz="1800" dirty="0">
                <a:latin typeface="+mj-lt"/>
                <a:ea typeface="ＭＳ Ｐゴシック" panose="020B0600070205080204" pitchFamily="34" charset="-128"/>
              </a:rPr>
              <a:t>	</a:t>
            </a:r>
          </a:p>
          <a:p>
            <a:pPr eaLnBrk="1" hangingPunct="1">
              <a:buFontTx/>
              <a:buNone/>
              <a:defRPr/>
            </a:pPr>
            <a:r>
              <a:rPr lang="en-US" altLang="en-US" sz="1800" dirty="0">
                <a:latin typeface="+mj-lt"/>
                <a:ea typeface="ＭＳ Ｐゴシック" panose="020B0600070205080204" pitchFamily="34" charset="-128"/>
              </a:rPr>
              <a:t>	</a:t>
            </a:r>
          </a:p>
        </p:txBody>
      </p:sp>
      <p:sp>
        <p:nvSpPr>
          <p:cNvPr id="16386" name="Rectangle 2">
            <a:extLst>
              <a:ext uri="{FF2B5EF4-FFF2-40B4-BE49-F238E27FC236}">
                <a16:creationId xmlns:a16="http://schemas.microsoft.com/office/drawing/2014/main" id="{0F8BACF5-467B-0493-257E-3B0C0F37763A}"/>
              </a:ext>
            </a:extLst>
          </p:cNvPr>
          <p:cNvSpPr>
            <a:spLocks noGrp="1" noChangeArrowheads="1"/>
          </p:cNvSpPr>
          <p:nvPr>
            <p:ph type="title"/>
          </p:nvPr>
        </p:nvSpPr>
        <p:spPr>
          <a:xfrm>
            <a:off x="420688" y="379413"/>
            <a:ext cx="8207375" cy="914400"/>
          </a:xfrm>
        </p:spPr>
        <p:txBody>
          <a:bodyPr/>
          <a:lstStyle/>
          <a:p>
            <a:pPr eaLnBrk="1" hangingPunct="1"/>
            <a:r>
              <a:rPr lang="en-US" altLang="en-US" sz="3200" dirty="0">
                <a:highlight>
                  <a:srgbClr val="FFFF00"/>
                </a:highlight>
                <a:ea typeface="ＭＳ Ｐゴシック" panose="020B0600070205080204" pitchFamily="34" charset="-128"/>
              </a:rPr>
              <a:t>A sampling</a:t>
            </a:r>
            <a:r>
              <a:rPr lang="en-US" altLang="en-US" sz="3200" dirty="0">
                <a:ea typeface="ＭＳ Ｐゴシック" panose="020B0600070205080204" pitchFamily="34" charset="-128"/>
              </a:rPr>
              <a:t> of models to assess families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70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2707">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2707">
                                            <p:txEl>
                                              <p:pRg st="11" end="1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270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489" name="Group 2">
            <a:extLst>
              <a:ext uri="{FF2B5EF4-FFF2-40B4-BE49-F238E27FC236}">
                <a16:creationId xmlns:a16="http://schemas.microsoft.com/office/drawing/2014/main" id="{D3CDA567-040E-1CA5-4739-39849689303E}"/>
              </a:ext>
            </a:extLst>
          </p:cNvPr>
          <p:cNvGrpSpPr>
            <a:grpSpLocks/>
          </p:cNvGrpSpPr>
          <p:nvPr/>
        </p:nvGrpSpPr>
        <p:grpSpPr bwMode="auto">
          <a:xfrm>
            <a:off x="3597275" y="2289175"/>
            <a:ext cx="2259013" cy="2259013"/>
            <a:chOff x="2480" y="352"/>
            <a:chExt cx="800" cy="800"/>
          </a:xfrm>
        </p:grpSpPr>
        <p:pic>
          <p:nvPicPr>
            <p:cNvPr id="63497" name="Picture 3" descr="Social Ostracism.pdf                                           0005C569Tom's G4                       BBACEF84:">
              <a:extLst>
                <a:ext uri="{FF2B5EF4-FFF2-40B4-BE49-F238E27FC236}">
                  <a16:creationId xmlns:a16="http://schemas.microsoft.com/office/drawing/2014/main" id="{01BD3EF1-A232-232F-D33A-8407C72DFD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8" name="Line 4">
              <a:extLst>
                <a:ext uri="{FF2B5EF4-FFF2-40B4-BE49-F238E27FC236}">
                  <a16:creationId xmlns:a16="http://schemas.microsoft.com/office/drawing/2014/main" id="{093B1628-A415-1C0B-AEE0-D7D5434B717C}"/>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3490" name="Text Box 5">
            <a:extLst>
              <a:ext uri="{FF2B5EF4-FFF2-40B4-BE49-F238E27FC236}">
                <a16:creationId xmlns:a16="http://schemas.microsoft.com/office/drawing/2014/main" id="{4D79F119-7CC8-CADB-E908-4EA034B1F4E1}"/>
              </a:ext>
            </a:extLst>
          </p:cNvPr>
          <p:cNvSpPr txBox="1">
            <a:spLocks noChangeArrowheads="1"/>
          </p:cNvSpPr>
          <p:nvPr/>
        </p:nvSpPr>
        <p:spPr bwMode="auto">
          <a:xfrm>
            <a:off x="2278063" y="3260725"/>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800" b="1"/>
          </a:p>
          <a:p>
            <a:pPr algn="ctr">
              <a:spcBef>
                <a:spcPct val="0"/>
              </a:spcBef>
              <a:buFontTx/>
              <a:buNone/>
            </a:pPr>
            <a:endParaRPr lang="en-US" altLang="en-US" sz="1800" b="1"/>
          </a:p>
        </p:txBody>
      </p:sp>
      <p:sp>
        <p:nvSpPr>
          <p:cNvPr id="63491" name="Text Box 6">
            <a:extLst>
              <a:ext uri="{FF2B5EF4-FFF2-40B4-BE49-F238E27FC236}">
                <a16:creationId xmlns:a16="http://schemas.microsoft.com/office/drawing/2014/main" id="{95209EFD-BE20-C553-2519-5BB7ACDFC957}"/>
              </a:ext>
            </a:extLst>
          </p:cNvPr>
          <p:cNvSpPr txBox="1">
            <a:spLocks noChangeArrowheads="1"/>
          </p:cNvSpPr>
          <p:nvPr/>
        </p:nvSpPr>
        <p:spPr bwMode="auto">
          <a:xfrm>
            <a:off x="1525588" y="812800"/>
            <a:ext cx="62912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 ‘</a:t>
            </a:r>
            <a:r>
              <a:rPr lang="en-US" altLang="en-US" sz="2000" b="1"/>
              <a:t>DIP</a:t>
            </a:r>
            <a:r>
              <a:rPr lang="en-US" altLang="en-US" sz="2000"/>
              <a:t>’ or </a:t>
            </a:r>
            <a:r>
              <a:rPr lang="en-US" altLang="en-US" sz="2000" i="1"/>
              <a:t>Deteriorating Interpersonal Pattern</a:t>
            </a:r>
            <a:r>
              <a:rPr lang="en-US" altLang="en-US" sz="2000"/>
              <a:t> is a sub-category of a PIP, that creates conditions for a probable slip from a TIP, HIP, or WIP, towards a PIP.</a:t>
            </a:r>
          </a:p>
        </p:txBody>
      </p:sp>
      <p:sp>
        <p:nvSpPr>
          <p:cNvPr id="63492" name="Text Box 7">
            <a:extLst>
              <a:ext uri="{FF2B5EF4-FFF2-40B4-BE49-F238E27FC236}">
                <a16:creationId xmlns:a16="http://schemas.microsoft.com/office/drawing/2014/main" id="{CADEDE5B-524E-8934-2369-28B8FC24BC53}"/>
              </a:ext>
            </a:extLst>
          </p:cNvPr>
          <p:cNvSpPr txBox="1">
            <a:spLocks noChangeArrowheads="1"/>
          </p:cNvSpPr>
          <p:nvPr/>
        </p:nvSpPr>
        <p:spPr bwMode="auto">
          <a:xfrm>
            <a:off x="1003300" y="2541588"/>
            <a:ext cx="174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i="1"/>
              <a:t>Sample</a:t>
            </a:r>
            <a:r>
              <a:rPr lang="en-US" altLang="en-US" sz="2000"/>
              <a:t> </a:t>
            </a:r>
            <a:r>
              <a:rPr lang="en-US" altLang="en-US" sz="2000" b="1"/>
              <a:t>DIP-5</a:t>
            </a:r>
            <a:r>
              <a:rPr lang="en-US" altLang="en-US" sz="2000"/>
              <a:t>            </a:t>
            </a:r>
          </a:p>
        </p:txBody>
      </p:sp>
      <p:sp>
        <p:nvSpPr>
          <p:cNvPr id="63493" name="Text Box 8">
            <a:extLst>
              <a:ext uri="{FF2B5EF4-FFF2-40B4-BE49-F238E27FC236}">
                <a16:creationId xmlns:a16="http://schemas.microsoft.com/office/drawing/2014/main" id="{81B47F0C-B133-7181-1702-D9C7C6D48A7C}"/>
              </a:ext>
            </a:extLst>
          </p:cNvPr>
          <p:cNvSpPr txBox="1">
            <a:spLocks noChangeArrowheads="1"/>
          </p:cNvSpPr>
          <p:nvPr/>
        </p:nvSpPr>
        <p:spPr bwMode="auto">
          <a:xfrm>
            <a:off x="2565400" y="3228975"/>
            <a:ext cx="1990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nagging</a:t>
            </a:r>
          </a:p>
        </p:txBody>
      </p:sp>
      <p:sp>
        <p:nvSpPr>
          <p:cNvPr id="63494" name="Text Box 9">
            <a:extLst>
              <a:ext uri="{FF2B5EF4-FFF2-40B4-BE49-F238E27FC236}">
                <a16:creationId xmlns:a16="http://schemas.microsoft.com/office/drawing/2014/main" id="{C8609505-1050-7FF5-6514-6DEDEB93C201}"/>
              </a:ext>
            </a:extLst>
          </p:cNvPr>
          <p:cNvSpPr txBox="1">
            <a:spLocks noChangeArrowheads="1"/>
          </p:cNvSpPr>
          <p:nvPr/>
        </p:nvSpPr>
        <p:spPr bwMode="auto">
          <a:xfrm>
            <a:off x="4978400" y="3216275"/>
            <a:ext cx="1809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resisting</a:t>
            </a:r>
          </a:p>
        </p:txBody>
      </p:sp>
      <p:sp>
        <p:nvSpPr>
          <p:cNvPr id="63495" name="Rectangle 10">
            <a:extLst>
              <a:ext uri="{FF2B5EF4-FFF2-40B4-BE49-F238E27FC236}">
                <a16:creationId xmlns:a16="http://schemas.microsoft.com/office/drawing/2014/main" id="{9AFAC0E7-525A-D3BC-4E76-D078EE021789}"/>
              </a:ext>
            </a:extLst>
          </p:cNvPr>
          <p:cNvSpPr>
            <a:spLocks noChangeArrowheads="1"/>
          </p:cNvSpPr>
          <p:nvPr/>
        </p:nvSpPr>
        <p:spPr bwMode="auto">
          <a:xfrm>
            <a:off x="2508250" y="49657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2" name="TextBox 1">
            <a:extLst>
              <a:ext uri="{FF2B5EF4-FFF2-40B4-BE49-F238E27FC236}">
                <a16:creationId xmlns:a16="http://schemas.microsoft.com/office/drawing/2014/main" id="{71836028-DF09-E4B8-BBFF-E4C240868BD4}"/>
              </a:ext>
            </a:extLst>
          </p:cNvPr>
          <p:cNvSpPr txBox="1">
            <a:spLocks noChangeArrowheads="1"/>
          </p:cNvSpPr>
          <p:nvPr/>
        </p:nvSpPr>
        <p:spPr bwMode="auto">
          <a:xfrm>
            <a:off x="1857375" y="5145088"/>
            <a:ext cx="56403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This pattern can easily become a major PIP.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69" name="Group 2">
            <a:extLst>
              <a:ext uri="{FF2B5EF4-FFF2-40B4-BE49-F238E27FC236}">
                <a16:creationId xmlns:a16="http://schemas.microsoft.com/office/drawing/2014/main" id="{940B326B-A146-739D-A80D-ED0924E08BB7}"/>
              </a:ext>
            </a:extLst>
          </p:cNvPr>
          <p:cNvGrpSpPr>
            <a:grpSpLocks/>
          </p:cNvGrpSpPr>
          <p:nvPr/>
        </p:nvGrpSpPr>
        <p:grpSpPr bwMode="auto">
          <a:xfrm>
            <a:off x="3597275" y="2289175"/>
            <a:ext cx="2259013" cy="2259013"/>
            <a:chOff x="2480" y="352"/>
            <a:chExt cx="800" cy="800"/>
          </a:xfrm>
        </p:grpSpPr>
        <p:pic>
          <p:nvPicPr>
            <p:cNvPr id="64519" name="Picture 3" descr="Social Ostracism.pdf                                           0005C569Tom's G4                       BBACEF84:">
              <a:extLst>
                <a:ext uri="{FF2B5EF4-FFF2-40B4-BE49-F238E27FC236}">
                  <a16:creationId xmlns:a16="http://schemas.microsoft.com/office/drawing/2014/main" id="{7BB87506-B2B3-B983-8D7C-A7CF65566B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20" name="Line 4">
              <a:extLst>
                <a:ext uri="{FF2B5EF4-FFF2-40B4-BE49-F238E27FC236}">
                  <a16:creationId xmlns:a16="http://schemas.microsoft.com/office/drawing/2014/main" id="{25BA8E70-7419-BC98-D982-6D0A0AF5CAA9}"/>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4514" name="Text Box 5">
            <a:extLst>
              <a:ext uri="{FF2B5EF4-FFF2-40B4-BE49-F238E27FC236}">
                <a16:creationId xmlns:a16="http://schemas.microsoft.com/office/drawing/2014/main" id="{E99DC6E5-7A0A-3B96-C29B-D3C011EC44B3}"/>
              </a:ext>
            </a:extLst>
          </p:cNvPr>
          <p:cNvSpPr txBox="1">
            <a:spLocks noChangeArrowheads="1"/>
          </p:cNvSpPr>
          <p:nvPr/>
        </p:nvSpPr>
        <p:spPr bwMode="auto">
          <a:xfrm>
            <a:off x="2278063" y="3260725"/>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800" b="1"/>
          </a:p>
          <a:p>
            <a:pPr algn="ctr">
              <a:spcBef>
                <a:spcPct val="0"/>
              </a:spcBef>
              <a:buFontTx/>
              <a:buNone/>
            </a:pPr>
            <a:endParaRPr lang="en-US" altLang="en-US" sz="1800" b="1"/>
          </a:p>
        </p:txBody>
      </p:sp>
      <p:sp>
        <p:nvSpPr>
          <p:cNvPr id="64515" name="Text Box 6">
            <a:extLst>
              <a:ext uri="{FF2B5EF4-FFF2-40B4-BE49-F238E27FC236}">
                <a16:creationId xmlns:a16="http://schemas.microsoft.com/office/drawing/2014/main" id="{B4EF5E37-3BD2-30C5-3C8F-003BE7D490E4}"/>
              </a:ext>
            </a:extLst>
          </p:cNvPr>
          <p:cNvSpPr txBox="1">
            <a:spLocks noChangeArrowheads="1"/>
          </p:cNvSpPr>
          <p:nvPr/>
        </p:nvSpPr>
        <p:spPr bwMode="auto">
          <a:xfrm>
            <a:off x="1079500" y="800100"/>
            <a:ext cx="6934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000"/>
              <a:t>Depending on the intensity of a Deteriorating Pattern (</a:t>
            </a:r>
            <a:r>
              <a:rPr lang="en-US" altLang="en-US" sz="2000" b="1"/>
              <a:t>DIP),</a:t>
            </a:r>
            <a:r>
              <a:rPr lang="en-US" altLang="en-US" sz="2000"/>
              <a:t> </a:t>
            </a:r>
          </a:p>
          <a:p>
            <a:pPr algn="ctr">
              <a:spcBef>
                <a:spcPct val="0"/>
              </a:spcBef>
              <a:buFontTx/>
              <a:buNone/>
            </a:pPr>
            <a:r>
              <a:rPr lang="en-US" altLang="en-US" sz="2000"/>
              <a:t>it can easily become a full-blown Pathologizing Pattern (</a:t>
            </a:r>
            <a:r>
              <a:rPr lang="en-US" altLang="en-US" sz="2000" b="1"/>
              <a:t>PIP)</a:t>
            </a:r>
          </a:p>
        </p:txBody>
      </p:sp>
      <p:sp>
        <p:nvSpPr>
          <p:cNvPr id="58372" name="Text Box 8">
            <a:extLst>
              <a:ext uri="{FF2B5EF4-FFF2-40B4-BE49-F238E27FC236}">
                <a16:creationId xmlns:a16="http://schemas.microsoft.com/office/drawing/2014/main" id="{4249C79D-C1A0-EFB1-47BF-13F27396F464}"/>
              </a:ext>
            </a:extLst>
          </p:cNvPr>
          <p:cNvSpPr txBox="1">
            <a:spLocks noChangeArrowheads="1"/>
          </p:cNvSpPr>
          <p:nvPr/>
        </p:nvSpPr>
        <p:spPr bwMode="auto">
          <a:xfrm>
            <a:off x="2574925" y="3101975"/>
            <a:ext cx="19907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pressuring</a:t>
            </a:r>
            <a:r>
              <a:rPr lang="en-US" altLang="en-US" sz="1800" b="1" dirty="0"/>
              <a:t> and</a:t>
            </a:r>
          </a:p>
          <a:p>
            <a:pPr algn="ctr">
              <a:spcBef>
                <a:spcPct val="0"/>
              </a:spcBef>
              <a:buFontTx/>
              <a:buNone/>
            </a:pPr>
            <a:r>
              <a:rPr lang="en-US" altLang="en-US" sz="1800" b="1" dirty="0"/>
              <a:t>threatening</a:t>
            </a:r>
          </a:p>
        </p:txBody>
      </p:sp>
      <p:sp>
        <p:nvSpPr>
          <p:cNvPr id="58373" name="Text Box 9">
            <a:extLst>
              <a:ext uri="{FF2B5EF4-FFF2-40B4-BE49-F238E27FC236}">
                <a16:creationId xmlns:a16="http://schemas.microsoft.com/office/drawing/2014/main" id="{FBDA3B43-B798-CE55-00CA-6227A288BE85}"/>
              </a:ext>
            </a:extLst>
          </p:cNvPr>
          <p:cNvSpPr txBox="1">
            <a:spLocks noChangeArrowheads="1"/>
          </p:cNvSpPr>
          <p:nvPr/>
        </p:nvSpPr>
        <p:spPr bwMode="auto">
          <a:xfrm>
            <a:off x="5002213" y="3095625"/>
            <a:ext cx="1809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rebelling and</a:t>
            </a:r>
          </a:p>
          <a:p>
            <a:pPr algn="ctr">
              <a:spcBef>
                <a:spcPct val="0"/>
              </a:spcBef>
              <a:buFontTx/>
              <a:buNone/>
            </a:pPr>
            <a:r>
              <a:rPr lang="en-US" altLang="en-US" sz="1800" b="1"/>
              <a:t>acting out</a:t>
            </a:r>
          </a:p>
        </p:txBody>
      </p:sp>
      <p:sp>
        <p:nvSpPr>
          <p:cNvPr id="64518" name="Rectangle 10">
            <a:extLst>
              <a:ext uri="{FF2B5EF4-FFF2-40B4-BE49-F238E27FC236}">
                <a16:creationId xmlns:a16="http://schemas.microsoft.com/office/drawing/2014/main" id="{7482CC57-4FFC-4520-1692-FDC0A61BBF13}"/>
              </a:ext>
            </a:extLst>
          </p:cNvPr>
          <p:cNvSpPr>
            <a:spLocks noChangeArrowheads="1"/>
          </p:cNvSpPr>
          <p:nvPr/>
        </p:nvSpPr>
        <p:spPr bwMode="auto">
          <a:xfrm>
            <a:off x="2508250" y="49657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83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83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P spid="5837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7" name="Picture 15" descr="TIP PIP.pdf                                                    0005C569Tom's G4                       BBACEF84:">
            <a:extLst>
              <a:ext uri="{FF2B5EF4-FFF2-40B4-BE49-F238E27FC236}">
                <a16:creationId xmlns:a16="http://schemas.microsoft.com/office/drawing/2014/main" id="{B920CC6A-846B-E16E-C290-BCA6F2A4F0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2416175"/>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38" name="Text Box 5">
            <a:extLst>
              <a:ext uri="{FF2B5EF4-FFF2-40B4-BE49-F238E27FC236}">
                <a16:creationId xmlns:a16="http://schemas.microsoft.com/office/drawing/2014/main" id="{CF0CA87E-E48B-DCD1-BCCC-2917F8504EB2}"/>
              </a:ext>
            </a:extLst>
          </p:cNvPr>
          <p:cNvSpPr txBox="1">
            <a:spLocks noChangeArrowheads="1"/>
          </p:cNvSpPr>
          <p:nvPr/>
        </p:nvSpPr>
        <p:spPr bwMode="auto">
          <a:xfrm>
            <a:off x="3187700" y="22383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i="1"/>
              <a:t>Transforming</a:t>
            </a:r>
          </a:p>
          <a:p>
            <a:pPr algn="ctr">
              <a:spcBef>
                <a:spcPct val="0"/>
              </a:spcBef>
              <a:buFontTx/>
              <a:buNone/>
            </a:pPr>
            <a:r>
              <a:rPr lang="en-US" altLang="en-US" sz="1400" i="1"/>
              <a:t>Interpersonal</a:t>
            </a:r>
          </a:p>
          <a:p>
            <a:pPr algn="ctr">
              <a:spcBef>
                <a:spcPct val="0"/>
              </a:spcBef>
              <a:buFontTx/>
              <a:buNone/>
            </a:pPr>
            <a:r>
              <a:rPr lang="en-US" altLang="en-US" sz="1400" i="1"/>
              <a:t>Patterns</a:t>
            </a:r>
          </a:p>
        </p:txBody>
      </p:sp>
      <p:sp>
        <p:nvSpPr>
          <p:cNvPr id="65539" name="Text Box 7">
            <a:extLst>
              <a:ext uri="{FF2B5EF4-FFF2-40B4-BE49-F238E27FC236}">
                <a16:creationId xmlns:a16="http://schemas.microsoft.com/office/drawing/2014/main" id="{1F3362FA-3915-793F-4B33-9D03C1639E2B}"/>
              </a:ext>
            </a:extLst>
          </p:cNvPr>
          <p:cNvSpPr txBox="1">
            <a:spLocks noChangeArrowheads="1"/>
          </p:cNvSpPr>
          <p:nvPr/>
        </p:nvSpPr>
        <p:spPr bwMode="auto">
          <a:xfrm>
            <a:off x="3200400" y="4600575"/>
            <a:ext cx="1044575"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i="1"/>
              <a:t>Deteriorating</a:t>
            </a:r>
          </a:p>
          <a:p>
            <a:pPr algn="ctr">
              <a:spcBef>
                <a:spcPct val="0"/>
              </a:spcBef>
              <a:buFontTx/>
              <a:buNone/>
            </a:pPr>
            <a:r>
              <a:rPr lang="en-US" altLang="en-US" sz="1400" i="1"/>
              <a:t>Interpersonal</a:t>
            </a:r>
          </a:p>
          <a:p>
            <a:pPr algn="ctr">
              <a:spcBef>
                <a:spcPct val="0"/>
              </a:spcBef>
              <a:buFontTx/>
              <a:buNone/>
            </a:pPr>
            <a:r>
              <a:rPr lang="en-US" altLang="en-US" sz="1400" i="1"/>
              <a:t>Patterns</a:t>
            </a:r>
          </a:p>
        </p:txBody>
      </p:sp>
      <p:sp>
        <p:nvSpPr>
          <p:cNvPr id="65540" name="Text Box 8">
            <a:extLst>
              <a:ext uri="{FF2B5EF4-FFF2-40B4-BE49-F238E27FC236}">
                <a16:creationId xmlns:a16="http://schemas.microsoft.com/office/drawing/2014/main" id="{92881CAB-2D61-42D9-4ADD-6837E40E56BF}"/>
              </a:ext>
            </a:extLst>
          </p:cNvPr>
          <p:cNvSpPr txBox="1">
            <a:spLocks noChangeArrowheads="1"/>
          </p:cNvSpPr>
          <p:nvPr/>
        </p:nvSpPr>
        <p:spPr bwMode="auto">
          <a:xfrm>
            <a:off x="2019300" y="3348038"/>
            <a:ext cx="11938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Pathologizing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65541" name="Text Box 9">
            <a:extLst>
              <a:ext uri="{FF2B5EF4-FFF2-40B4-BE49-F238E27FC236}">
                <a16:creationId xmlns:a16="http://schemas.microsoft.com/office/drawing/2014/main" id="{4C2A0F4B-94F6-E9CE-489D-2FB627B322DC}"/>
              </a:ext>
            </a:extLst>
          </p:cNvPr>
          <p:cNvSpPr txBox="1">
            <a:spLocks noChangeArrowheads="1"/>
          </p:cNvSpPr>
          <p:nvPr/>
        </p:nvSpPr>
        <p:spPr bwMode="auto">
          <a:xfrm>
            <a:off x="5943600" y="33480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Wellness</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65542" name="Text Box 10">
            <a:extLst>
              <a:ext uri="{FF2B5EF4-FFF2-40B4-BE49-F238E27FC236}">
                <a16:creationId xmlns:a16="http://schemas.microsoft.com/office/drawing/2014/main" id="{29140557-92C1-EB7E-172E-9DAC670E09DB}"/>
              </a:ext>
            </a:extLst>
          </p:cNvPr>
          <p:cNvSpPr txBox="1">
            <a:spLocks noChangeArrowheads="1"/>
          </p:cNvSpPr>
          <p:nvPr/>
        </p:nvSpPr>
        <p:spPr bwMode="auto">
          <a:xfrm>
            <a:off x="4343400" y="33480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Healing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65543" name="Text Box 11">
            <a:extLst>
              <a:ext uri="{FF2B5EF4-FFF2-40B4-BE49-F238E27FC236}">
                <a16:creationId xmlns:a16="http://schemas.microsoft.com/office/drawing/2014/main" id="{A8BDFB34-7C49-8343-E98E-3FF7B892907A}"/>
              </a:ext>
            </a:extLst>
          </p:cNvPr>
          <p:cNvSpPr txBox="1">
            <a:spLocks noChangeArrowheads="1"/>
          </p:cNvSpPr>
          <p:nvPr/>
        </p:nvSpPr>
        <p:spPr bwMode="auto">
          <a:xfrm>
            <a:off x="3294063" y="5372100"/>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i="1"/>
              <a:t>DIPs</a:t>
            </a:r>
          </a:p>
        </p:txBody>
      </p:sp>
      <p:sp>
        <p:nvSpPr>
          <p:cNvPr id="65544" name="Text Box 12">
            <a:extLst>
              <a:ext uri="{FF2B5EF4-FFF2-40B4-BE49-F238E27FC236}">
                <a16:creationId xmlns:a16="http://schemas.microsoft.com/office/drawing/2014/main" id="{F6CE8570-7620-2B83-A683-3943A53CCA4C}"/>
              </a:ext>
            </a:extLst>
          </p:cNvPr>
          <p:cNvSpPr txBox="1">
            <a:spLocks noChangeArrowheads="1"/>
          </p:cNvSpPr>
          <p:nvPr/>
        </p:nvSpPr>
        <p:spPr bwMode="auto">
          <a:xfrm>
            <a:off x="3292475" y="16748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i="1"/>
              <a:t>TIPs</a:t>
            </a:r>
          </a:p>
        </p:txBody>
      </p:sp>
      <p:sp>
        <p:nvSpPr>
          <p:cNvPr id="65545" name="Text Box 13">
            <a:extLst>
              <a:ext uri="{FF2B5EF4-FFF2-40B4-BE49-F238E27FC236}">
                <a16:creationId xmlns:a16="http://schemas.microsoft.com/office/drawing/2014/main" id="{30F40F51-785F-D280-A24C-D407FFE59BD2}"/>
              </a:ext>
            </a:extLst>
          </p:cNvPr>
          <p:cNvSpPr txBox="1">
            <a:spLocks noChangeArrowheads="1"/>
          </p:cNvSpPr>
          <p:nvPr/>
        </p:nvSpPr>
        <p:spPr bwMode="auto">
          <a:xfrm>
            <a:off x="1087438" y="344328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PIPs</a:t>
            </a:r>
          </a:p>
        </p:txBody>
      </p:sp>
      <p:sp>
        <p:nvSpPr>
          <p:cNvPr id="65546" name="Text Box 14">
            <a:extLst>
              <a:ext uri="{FF2B5EF4-FFF2-40B4-BE49-F238E27FC236}">
                <a16:creationId xmlns:a16="http://schemas.microsoft.com/office/drawing/2014/main" id="{659E5231-43BB-2E24-5A8F-E432F085171E}"/>
              </a:ext>
            </a:extLst>
          </p:cNvPr>
          <p:cNvSpPr txBox="1">
            <a:spLocks noChangeArrowheads="1"/>
          </p:cNvSpPr>
          <p:nvPr/>
        </p:nvSpPr>
        <p:spPr bwMode="auto">
          <a:xfrm>
            <a:off x="6837363" y="3101975"/>
            <a:ext cx="11049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a:t>HIPs</a:t>
            </a:r>
          </a:p>
          <a:p>
            <a:pPr algn="ctr">
              <a:spcBef>
                <a:spcPct val="50000"/>
              </a:spcBef>
              <a:buFontTx/>
              <a:buNone/>
            </a:pPr>
            <a:r>
              <a:rPr lang="en-US" altLang="en-US" sz="2400"/>
              <a:t>&amp;</a:t>
            </a:r>
          </a:p>
          <a:p>
            <a:pPr algn="ctr">
              <a:spcBef>
                <a:spcPct val="50000"/>
              </a:spcBef>
              <a:buFontTx/>
              <a:buNone/>
            </a:pPr>
            <a:r>
              <a:rPr lang="en-US" altLang="en-US" sz="2400"/>
              <a:t>WIPs</a:t>
            </a:r>
          </a:p>
        </p:txBody>
      </p:sp>
      <p:sp>
        <p:nvSpPr>
          <p:cNvPr id="65547" name="TextBox 11">
            <a:extLst>
              <a:ext uri="{FF2B5EF4-FFF2-40B4-BE49-F238E27FC236}">
                <a16:creationId xmlns:a16="http://schemas.microsoft.com/office/drawing/2014/main" id="{0FD0EEFE-DB02-8E5A-7506-4B377A593067}"/>
              </a:ext>
            </a:extLst>
          </p:cNvPr>
          <p:cNvSpPr txBox="1">
            <a:spLocks noChangeArrowheads="1"/>
          </p:cNvSpPr>
          <p:nvPr/>
        </p:nvSpPr>
        <p:spPr bwMode="auto">
          <a:xfrm>
            <a:off x="1452563" y="461963"/>
            <a:ext cx="64008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200"/>
              <a:t>Summary of movements among the core IPs within an </a:t>
            </a:r>
          </a:p>
          <a:p>
            <a:pPr algn="ctr">
              <a:spcBef>
                <a:spcPct val="0"/>
              </a:spcBef>
              <a:buFontTx/>
              <a:buNone/>
            </a:pPr>
            <a:r>
              <a:rPr lang="en-US" altLang="en-US" sz="2200"/>
              <a:t>overall interpersonal relationship system</a:t>
            </a:r>
          </a:p>
        </p:txBody>
      </p:sp>
      <p:cxnSp>
        <p:nvCxnSpPr>
          <p:cNvPr id="65548" name="Straight Arrow Connector 2">
            <a:extLst>
              <a:ext uri="{FF2B5EF4-FFF2-40B4-BE49-F238E27FC236}">
                <a16:creationId xmlns:a16="http://schemas.microsoft.com/office/drawing/2014/main" id="{98B6E375-22D4-F292-E235-234F1678F890}"/>
              </a:ext>
            </a:extLst>
          </p:cNvPr>
          <p:cNvCxnSpPr>
            <a:cxnSpLocks noChangeShapeType="1"/>
          </p:cNvCxnSpPr>
          <p:nvPr/>
        </p:nvCxnSpPr>
        <p:spPr bwMode="auto">
          <a:xfrm>
            <a:off x="5372100" y="3544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49" name="Straight Arrow Connector 16">
            <a:extLst>
              <a:ext uri="{FF2B5EF4-FFF2-40B4-BE49-F238E27FC236}">
                <a16:creationId xmlns:a16="http://schemas.microsoft.com/office/drawing/2014/main" id="{5489F9A4-E7A1-8793-BF07-5C224B53A681}"/>
              </a:ext>
            </a:extLst>
          </p:cNvPr>
          <p:cNvCxnSpPr>
            <a:cxnSpLocks noChangeShapeType="1"/>
          </p:cNvCxnSpPr>
          <p:nvPr/>
        </p:nvCxnSpPr>
        <p:spPr bwMode="auto">
          <a:xfrm>
            <a:off x="5372100" y="3798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2817" name="Group 2">
            <a:extLst>
              <a:ext uri="{FF2B5EF4-FFF2-40B4-BE49-F238E27FC236}">
                <a16:creationId xmlns:a16="http://schemas.microsoft.com/office/drawing/2014/main" id="{60D71092-F763-FE87-F8CE-B0F544F2E6C3}"/>
              </a:ext>
            </a:extLst>
          </p:cNvPr>
          <p:cNvGrpSpPr>
            <a:grpSpLocks/>
          </p:cNvGrpSpPr>
          <p:nvPr/>
        </p:nvGrpSpPr>
        <p:grpSpPr bwMode="auto">
          <a:xfrm>
            <a:off x="1874838" y="3659188"/>
            <a:ext cx="960437" cy="946150"/>
            <a:chOff x="2480" y="352"/>
            <a:chExt cx="800" cy="800"/>
          </a:xfrm>
        </p:grpSpPr>
        <p:pic>
          <p:nvPicPr>
            <p:cNvPr id="162862" name="Picture 3" descr="Social Ostracism.pdf                                           0005C569Tom's G4                       BBACEF84:">
              <a:extLst>
                <a:ext uri="{FF2B5EF4-FFF2-40B4-BE49-F238E27FC236}">
                  <a16:creationId xmlns:a16="http://schemas.microsoft.com/office/drawing/2014/main" id="{E01C1567-15E2-02B2-840E-51A1BDC61A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63" name="Line 4">
              <a:extLst>
                <a:ext uri="{FF2B5EF4-FFF2-40B4-BE49-F238E27FC236}">
                  <a16:creationId xmlns:a16="http://schemas.microsoft.com/office/drawing/2014/main" id="{34034FC4-D99E-1DD6-6EB0-DC8605988733}"/>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2818" name="Group 2">
            <a:extLst>
              <a:ext uri="{FF2B5EF4-FFF2-40B4-BE49-F238E27FC236}">
                <a16:creationId xmlns:a16="http://schemas.microsoft.com/office/drawing/2014/main" id="{4D33C4D5-C84E-ABF5-7E9D-1B7352FB885E}"/>
              </a:ext>
            </a:extLst>
          </p:cNvPr>
          <p:cNvGrpSpPr>
            <a:grpSpLocks/>
          </p:cNvGrpSpPr>
          <p:nvPr/>
        </p:nvGrpSpPr>
        <p:grpSpPr bwMode="auto">
          <a:xfrm>
            <a:off x="1874838" y="2503488"/>
            <a:ext cx="960437" cy="947737"/>
            <a:chOff x="2480" y="352"/>
            <a:chExt cx="800" cy="800"/>
          </a:xfrm>
        </p:grpSpPr>
        <p:pic>
          <p:nvPicPr>
            <p:cNvPr id="162860" name="Picture 3" descr="Social Ostracism.pdf                                           0005C569Tom's G4                       BBACEF84:">
              <a:extLst>
                <a:ext uri="{FF2B5EF4-FFF2-40B4-BE49-F238E27FC236}">
                  <a16:creationId xmlns:a16="http://schemas.microsoft.com/office/drawing/2014/main" id="{4B0D3AF3-E860-D9A7-5EE5-F5734F09D6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61" name="Line 4">
              <a:extLst>
                <a:ext uri="{FF2B5EF4-FFF2-40B4-BE49-F238E27FC236}">
                  <a16:creationId xmlns:a16="http://schemas.microsoft.com/office/drawing/2014/main" id="{871ADB5A-5B75-8154-2CAA-9C0FDE3C2F29}"/>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1" name="Group 2">
            <a:extLst>
              <a:ext uri="{FF2B5EF4-FFF2-40B4-BE49-F238E27FC236}">
                <a16:creationId xmlns:a16="http://schemas.microsoft.com/office/drawing/2014/main" id="{35E6DF1E-4CEC-0B3B-B37C-F36BD3B4A1DD}"/>
              </a:ext>
            </a:extLst>
          </p:cNvPr>
          <p:cNvGrpSpPr>
            <a:grpSpLocks/>
          </p:cNvGrpSpPr>
          <p:nvPr/>
        </p:nvGrpSpPr>
        <p:grpSpPr bwMode="auto">
          <a:xfrm>
            <a:off x="3179763" y="1649413"/>
            <a:ext cx="960437" cy="946150"/>
            <a:chOff x="2480" y="352"/>
            <a:chExt cx="800" cy="800"/>
          </a:xfrm>
        </p:grpSpPr>
        <p:pic>
          <p:nvPicPr>
            <p:cNvPr id="162858" name="Picture 3" descr="Social Ostracism.pdf                                           0005C569Tom's G4                       BBACEF84:">
              <a:extLst>
                <a:ext uri="{FF2B5EF4-FFF2-40B4-BE49-F238E27FC236}">
                  <a16:creationId xmlns:a16="http://schemas.microsoft.com/office/drawing/2014/main" id="{EAB433C9-D70E-BE77-3E51-16F2ACADCF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59" name="Line 4">
              <a:extLst>
                <a:ext uri="{FF2B5EF4-FFF2-40B4-BE49-F238E27FC236}">
                  <a16:creationId xmlns:a16="http://schemas.microsoft.com/office/drawing/2014/main" id="{8985E718-50F9-AA3A-C281-491F05CC93C0}"/>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4" name="Group 2">
            <a:extLst>
              <a:ext uri="{FF2B5EF4-FFF2-40B4-BE49-F238E27FC236}">
                <a16:creationId xmlns:a16="http://schemas.microsoft.com/office/drawing/2014/main" id="{CAA7416C-78FE-F099-5CE7-934FA740CB4B}"/>
              </a:ext>
            </a:extLst>
          </p:cNvPr>
          <p:cNvGrpSpPr>
            <a:grpSpLocks/>
          </p:cNvGrpSpPr>
          <p:nvPr/>
        </p:nvGrpSpPr>
        <p:grpSpPr bwMode="auto">
          <a:xfrm>
            <a:off x="3179763" y="4670425"/>
            <a:ext cx="960437" cy="946150"/>
            <a:chOff x="2480" y="352"/>
            <a:chExt cx="800" cy="800"/>
          </a:xfrm>
        </p:grpSpPr>
        <p:pic>
          <p:nvPicPr>
            <p:cNvPr id="162856" name="Picture 3" descr="Social Ostracism.pdf                                           0005C569Tom's G4                       BBACEF84:">
              <a:extLst>
                <a:ext uri="{FF2B5EF4-FFF2-40B4-BE49-F238E27FC236}">
                  <a16:creationId xmlns:a16="http://schemas.microsoft.com/office/drawing/2014/main" id="{CDC766D8-A051-048A-3D4E-79D2B0C6AC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57" name="Line 4">
              <a:extLst>
                <a:ext uri="{FF2B5EF4-FFF2-40B4-BE49-F238E27FC236}">
                  <a16:creationId xmlns:a16="http://schemas.microsoft.com/office/drawing/2014/main" id="{4C7E4DBA-B638-4835-9AB3-B682377B2B1E}"/>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7" name="Group 2">
            <a:extLst>
              <a:ext uri="{FF2B5EF4-FFF2-40B4-BE49-F238E27FC236}">
                <a16:creationId xmlns:a16="http://schemas.microsoft.com/office/drawing/2014/main" id="{12CB938F-337D-ABD1-7943-88680BBE46CB}"/>
              </a:ext>
            </a:extLst>
          </p:cNvPr>
          <p:cNvGrpSpPr>
            <a:grpSpLocks/>
          </p:cNvGrpSpPr>
          <p:nvPr/>
        </p:nvGrpSpPr>
        <p:grpSpPr bwMode="auto">
          <a:xfrm>
            <a:off x="4694238" y="2522538"/>
            <a:ext cx="960437" cy="947737"/>
            <a:chOff x="2480" y="352"/>
            <a:chExt cx="800" cy="800"/>
          </a:xfrm>
        </p:grpSpPr>
        <p:pic>
          <p:nvPicPr>
            <p:cNvPr id="162854" name="Picture 3" descr="Social Ostracism.pdf                                           0005C569Tom's G4                       BBACEF84:">
              <a:extLst>
                <a:ext uri="{FF2B5EF4-FFF2-40B4-BE49-F238E27FC236}">
                  <a16:creationId xmlns:a16="http://schemas.microsoft.com/office/drawing/2014/main" id="{EC524581-E9C9-ABEE-6B60-F84D38618B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55" name="Line 4">
              <a:extLst>
                <a:ext uri="{FF2B5EF4-FFF2-40B4-BE49-F238E27FC236}">
                  <a16:creationId xmlns:a16="http://schemas.microsoft.com/office/drawing/2014/main" id="{7D6659AC-DBC2-259F-0A9D-446F613C388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0" name="Group 2">
            <a:extLst>
              <a:ext uri="{FF2B5EF4-FFF2-40B4-BE49-F238E27FC236}">
                <a16:creationId xmlns:a16="http://schemas.microsoft.com/office/drawing/2014/main" id="{A07EE8B2-DA44-6F93-D304-C6393759E618}"/>
              </a:ext>
            </a:extLst>
          </p:cNvPr>
          <p:cNvGrpSpPr>
            <a:grpSpLocks/>
          </p:cNvGrpSpPr>
          <p:nvPr/>
        </p:nvGrpSpPr>
        <p:grpSpPr bwMode="auto">
          <a:xfrm>
            <a:off x="4721225" y="3705225"/>
            <a:ext cx="962025" cy="946150"/>
            <a:chOff x="2480" y="352"/>
            <a:chExt cx="800" cy="800"/>
          </a:xfrm>
        </p:grpSpPr>
        <p:pic>
          <p:nvPicPr>
            <p:cNvPr id="162852" name="Picture 3" descr="Social Ostracism.pdf                                           0005C569Tom's G4                       BBACEF84:">
              <a:extLst>
                <a:ext uri="{FF2B5EF4-FFF2-40B4-BE49-F238E27FC236}">
                  <a16:creationId xmlns:a16="http://schemas.microsoft.com/office/drawing/2014/main" id="{D946AE8C-37CA-7E43-D077-BA3D49C24C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53" name="Line 4">
              <a:extLst>
                <a:ext uri="{FF2B5EF4-FFF2-40B4-BE49-F238E27FC236}">
                  <a16:creationId xmlns:a16="http://schemas.microsoft.com/office/drawing/2014/main" id="{B2087F0D-E639-1357-0D0F-D9282F1AC337}"/>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3" name="Group 2">
            <a:extLst>
              <a:ext uri="{FF2B5EF4-FFF2-40B4-BE49-F238E27FC236}">
                <a16:creationId xmlns:a16="http://schemas.microsoft.com/office/drawing/2014/main" id="{FF581FE8-B7C5-EAFE-1311-B6687192B733}"/>
              </a:ext>
            </a:extLst>
          </p:cNvPr>
          <p:cNvGrpSpPr>
            <a:grpSpLocks/>
          </p:cNvGrpSpPr>
          <p:nvPr/>
        </p:nvGrpSpPr>
        <p:grpSpPr bwMode="auto">
          <a:xfrm>
            <a:off x="6418263" y="3017838"/>
            <a:ext cx="962025" cy="946150"/>
            <a:chOff x="2480" y="352"/>
            <a:chExt cx="800" cy="800"/>
          </a:xfrm>
        </p:grpSpPr>
        <p:pic>
          <p:nvPicPr>
            <p:cNvPr id="162850" name="Picture 3" descr="Social Ostracism.pdf                                           0005C569Tom's G4                       BBACEF84:">
              <a:extLst>
                <a:ext uri="{FF2B5EF4-FFF2-40B4-BE49-F238E27FC236}">
                  <a16:creationId xmlns:a16="http://schemas.microsoft.com/office/drawing/2014/main" id="{245281F0-D204-9D51-CD83-8B510CB43D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51" name="Line 4">
              <a:extLst>
                <a:ext uri="{FF2B5EF4-FFF2-40B4-BE49-F238E27FC236}">
                  <a16:creationId xmlns:a16="http://schemas.microsoft.com/office/drawing/2014/main" id="{2BA4E1F9-0145-A325-D675-19B729DF85F0}"/>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9336" name="TextBox 16">
            <a:extLst>
              <a:ext uri="{FF2B5EF4-FFF2-40B4-BE49-F238E27FC236}">
                <a16:creationId xmlns:a16="http://schemas.microsoft.com/office/drawing/2014/main" id="{28A0F392-5663-6B13-02C9-CF1F3F33E57F}"/>
              </a:ext>
            </a:extLst>
          </p:cNvPr>
          <p:cNvSpPr txBox="1">
            <a:spLocks noChangeArrowheads="1"/>
          </p:cNvSpPr>
          <p:nvPr/>
        </p:nvSpPr>
        <p:spPr bwMode="auto">
          <a:xfrm>
            <a:off x="2355850" y="4033838"/>
            <a:ext cx="795338" cy="219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FF0000"/>
                </a:solidFill>
              </a:rPr>
              <a:t>   dissociating</a:t>
            </a:r>
          </a:p>
        </p:txBody>
      </p:sp>
      <p:sp>
        <p:nvSpPr>
          <p:cNvPr id="99337" name="TextBox 17">
            <a:extLst>
              <a:ext uri="{FF2B5EF4-FFF2-40B4-BE49-F238E27FC236}">
                <a16:creationId xmlns:a16="http://schemas.microsoft.com/office/drawing/2014/main" id="{BC9C0832-AD75-2076-11F1-83C296900A5E}"/>
              </a:ext>
            </a:extLst>
          </p:cNvPr>
          <p:cNvSpPr txBox="1">
            <a:spLocks noChangeArrowheads="1"/>
          </p:cNvSpPr>
          <p:nvPr/>
        </p:nvSpPr>
        <p:spPr bwMode="auto">
          <a:xfrm>
            <a:off x="1530350" y="4033838"/>
            <a:ext cx="887413" cy="219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dirty="0">
                <a:solidFill>
                  <a:srgbClr val="FF0000"/>
                </a:solidFill>
                <a:highlight>
                  <a:srgbClr val="FFFF00"/>
                </a:highlight>
              </a:rPr>
              <a:t>    disapproving</a:t>
            </a:r>
          </a:p>
        </p:txBody>
      </p:sp>
      <p:sp>
        <p:nvSpPr>
          <p:cNvPr id="99338" name="TextBox 16">
            <a:extLst>
              <a:ext uri="{FF2B5EF4-FFF2-40B4-BE49-F238E27FC236}">
                <a16:creationId xmlns:a16="http://schemas.microsoft.com/office/drawing/2014/main" id="{D9008DF2-4CD9-D22B-87C3-895E4496E2D3}"/>
              </a:ext>
            </a:extLst>
          </p:cNvPr>
          <p:cNvSpPr txBox="1">
            <a:spLocks noChangeArrowheads="1"/>
          </p:cNvSpPr>
          <p:nvPr/>
        </p:nvSpPr>
        <p:spPr bwMode="auto">
          <a:xfrm>
            <a:off x="2355850" y="2900363"/>
            <a:ext cx="647700" cy="219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FF0000"/>
                </a:solidFill>
              </a:rPr>
              <a:t>   resisting</a:t>
            </a:r>
          </a:p>
        </p:txBody>
      </p:sp>
      <p:sp>
        <p:nvSpPr>
          <p:cNvPr id="99339" name="TextBox 17">
            <a:extLst>
              <a:ext uri="{FF2B5EF4-FFF2-40B4-BE49-F238E27FC236}">
                <a16:creationId xmlns:a16="http://schemas.microsoft.com/office/drawing/2014/main" id="{BBAB8C12-B55E-AABC-AE8F-3240C24514E6}"/>
              </a:ext>
            </a:extLst>
          </p:cNvPr>
          <p:cNvSpPr txBox="1">
            <a:spLocks noChangeArrowheads="1"/>
          </p:cNvSpPr>
          <p:nvPr/>
        </p:nvSpPr>
        <p:spPr bwMode="auto">
          <a:xfrm>
            <a:off x="1606550" y="2900363"/>
            <a:ext cx="776288" cy="219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dirty="0">
                <a:solidFill>
                  <a:srgbClr val="FF0000"/>
                </a:solidFill>
                <a:highlight>
                  <a:srgbClr val="FFFF00"/>
                </a:highlight>
              </a:rPr>
              <a:t>    pressuring</a:t>
            </a:r>
          </a:p>
        </p:txBody>
      </p:sp>
      <p:sp>
        <p:nvSpPr>
          <p:cNvPr id="45" name="TextBox 16">
            <a:extLst>
              <a:ext uri="{FF2B5EF4-FFF2-40B4-BE49-F238E27FC236}">
                <a16:creationId xmlns:a16="http://schemas.microsoft.com/office/drawing/2014/main" id="{EDDDC179-4269-9E98-9745-6C94A0FD60A4}"/>
              </a:ext>
            </a:extLst>
          </p:cNvPr>
          <p:cNvSpPr txBox="1">
            <a:spLocks noChangeArrowheads="1"/>
          </p:cNvSpPr>
          <p:nvPr/>
        </p:nvSpPr>
        <p:spPr bwMode="auto">
          <a:xfrm>
            <a:off x="3640138" y="5046663"/>
            <a:ext cx="914400" cy="219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FF0000"/>
                </a:solidFill>
              </a:rPr>
              <a:t>   shutting down</a:t>
            </a:r>
          </a:p>
        </p:txBody>
      </p:sp>
      <p:sp>
        <p:nvSpPr>
          <p:cNvPr id="46" name="TextBox 17">
            <a:extLst>
              <a:ext uri="{FF2B5EF4-FFF2-40B4-BE49-F238E27FC236}">
                <a16:creationId xmlns:a16="http://schemas.microsoft.com/office/drawing/2014/main" id="{89BDD1A2-814C-FCA5-7382-A71D4296B170}"/>
              </a:ext>
            </a:extLst>
          </p:cNvPr>
          <p:cNvSpPr txBox="1">
            <a:spLocks noChangeArrowheads="1"/>
          </p:cNvSpPr>
          <p:nvPr/>
        </p:nvSpPr>
        <p:spPr bwMode="auto">
          <a:xfrm>
            <a:off x="2887663" y="5046663"/>
            <a:ext cx="719137" cy="219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dirty="0">
                <a:solidFill>
                  <a:srgbClr val="FF0000"/>
                </a:solidFill>
                <a:highlight>
                  <a:srgbClr val="FFFF00"/>
                </a:highlight>
              </a:rPr>
              <a:t>    IP gazing</a:t>
            </a:r>
          </a:p>
        </p:txBody>
      </p:sp>
      <p:sp>
        <p:nvSpPr>
          <p:cNvPr id="47" name="TextBox 16">
            <a:extLst>
              <a:ext uri="{FF2B5EF4-FFF2-40B4-BE49-F238E27FC236}">
                <a16:creationId xmlns:a16="http://schemas.microsoft.com/office/drawing/2014/main" id="{B7E06B3E-4126-F23B-800A-58FBBCCC40A8}"/>
              </a:ext>
            </a:extLst>
          </p:cNvPr>
          <p:cNvSpPr txBox="1">
            <a:spLocks noChangeArrowheads="1"/>
          </p:cNvSpPr>
          <p:nvPr/>
        </p:nvSpPr>
        <p:spPr bwMode="auto">
          <a:xfrm>
            <a:off x="3663950" y="2041525"/>
            <a:ext cx="693738" cy="220663"/>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reflecting</a:t>
            </a:r>
          </a:p>
        </p:txBody>
      </p:sp>
      <p:sp>
        <p:nvSpPr>
          <p:cNvPr id="48" name="TextBox 17">
            <a:extLst>
              <a:ext uri="{FF2B5EF4-FFF2-40B4-BE49-F238E27FC236}">
                <a16:creationId xmlns:a16="http://schemas.microsoft.com/office/drawing/2014/main" id="{EE9B061C-CA66-26EE-F094-FA435BEF9047}"/>
              </a:ext>
            </a:extLst>
          </p:cNvPr>
          <p:cNvSpPr txBox="1">
            <a:spLocks noChangeArrowheads="1"/>
          </p:cNvSpPr>
          <p:nvPr/>
        </p:nvSpPr>
        <p:spPr bwMode="auto">
          <a:xfrm>
            <a:off x="2914650" y="2041525"/>
            <a:ext cx="733425" cy="220663"/>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enquiring</a:t>
            </a:r>
          </a:p>
        </p:txBody>
      </p:sp>
      <p:sp>
        <p:nvSpPr>
          <p:cNvPr id="49" name="TextBox 16">
            <a:extLst>
              <a:ext uri="{FF2B5EF4-FFF2-40B4-BE49-F238E27FC236}">
                <a16:creationId xmlns:a16="http://schemas.microsoft.com/office/drawing/2014/main" id="{DDF5CF68-92A5-CAD1-EF5A-6DA8FE626CA0}"/>
              </a:ext>
            </a:extLst>
          </p:cNvPr>
          <p:cNvSpPr txBox="1">
            <a:spLocks noChangeArrowheads="1"/>
          </p:cNvSpPr>
          <p:nvPr/>
        </p:nvSpPr>
        <p:spPr bwMode="auto">
          <a:xfrm>
            <a:off x="4432300" y="2906713"/>
            <a:ext cx="695325" cy="219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affirming</a:t>
            </a:r>
          </a:p>
        </p:txBody>
      </p:sp>
      <p:sp>
        <p:nvSpPr>
          <p:cNvPr id="50" name="TextBox 17">
            <a:extLst>
              <a:ext uri="{FF2B5EF4-FFF2-40B4-BE49-F238E27FC236}">
                <a16:creationId xmlns:a16="http://schemas.microsoft.com/office/drawing/2014/main" id="{BE3DE327-B200-90C8-B765-6C172A187EF3}"/>
              </a:ext>
            </a:extLst>
          </p:cNvPr>
          <p:cNvSpPr txBox="1">
            <a:spLocks noChangeArrowheads="1"/>
          </p:cNvSpPr>
          <p:nvPr/>
        </p:nvSpPr>
        <p:spPr bwMode="auto">
          <a:xfrm>
            <a:off x="5230813" y="2906713"/>
            <a:ext cx="584200" cy="219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risking</a:t>
            </a:r>
          </a:p>
        </p:txBody>
      </p:sp>
      <p:sp>
        <p:nvSpPr>
          <p:cNvPr id="51" name="TextBox 16">
            <a:extLst>
              <a:ext uri="{FF2B5EF4-FFF2-40B4-BE49-F238E27FC236}">
                <a16:creationId xmlns:a16="http://schemas.microsoft.com/office/drawing/2014/main" id="{468A1545-1186-6B56-A3FD-A562E3262987}"/>
              </a:ext>
            </a:extLst>
          </p:cNvPr>
          <p:cNvSpPr txBox="1">
            <a:spLocks noChangeArrowheads="1"/>
          </p:cNvSpPr>
          <p:nvPr/>
        </p:nvSpPr>
        <p:spPr bwMode="auto">
          <a:xfrm>
            <a:off x="4522788" y="4024313"/>
            <a:ext cx="769937" cy="346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dirty="0">
                <a:solidFill>
                  <a:srgbClr val="00B050"/>
                </a:solidFill>
                <a:highlight>
                  <a:srgbClr val="FFFF00"/>
                </a:highlight>
              </a:rPr>
              <a:t>encouraging </a:t>
            </a:r>
          </a:p>
          <a:p>
            <a:pPr>
              <a:spcBef>
                <a:spcPct val="0"/>
              </a:spcBef>
              <a:buFontTx/>
              <a:buNone/>
              <a:defRPr/>
            </a:pPr>
            <a:r>
              <a:rPr lang="en-US" altLang="en-US" sz="825" b="1" dirty="0">
                <a:solidFill>
                  <a:srgbClr val="00B050"/>
                </a:solidFill>
                <a:highlight>
                  <a:srgbClr val="FFFF00"/>
                </a:highlight>
              </a:rPr>
              <a:t>open anger</a:t>
            </a:r>
          </a:p>
        </p:txBody>
      </p:sp>
      <p:sp>
        <p:nvSpPr>
          <p:cNvPr id="53" name="TextBox 16">
            <a:extLst>
              <a:ext uri="{FF2B5EF4-FFF2-40B4-BE49-F238E27FC236}">
                <a16:creationId xmlns:a16="http://schemas.microsoft.com/office/drawing/2014/main" id="{8D9B6DEE-0519-1D6F-2A59-41366A93618B}"/>
              </a:ext>
            </a:extLst>
          </p:cNvPr>
          <p:cNvSpPr txBox="1">
            <a:spLocks noChangeArrowheads="1"/>
          </p:cNvSpPr>
          <p:nvPr/>
        </p:nvSpPr>
        <p:spPr bwMode="auto">
          <a:xfrm>
            <a:off x="5321300" y="4016375"/>
            <a:ext cx="768350" cy="346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discharging </a:t>
            </a:r>
          </a:p>
          <a:p>
            <a:pPr>
              <a:spcBef>
                <a:spcPct val="0"/>
              </a:spcBef>
              <a:buFontTx/>
              <a:buNone/>
              <a:defRPr/>
            </a:pPr>
            <a:r>
              <a:rPr lang="en-US" altLang="en-US" sz="825" b="1">
                <a:solidFill>
                  <a:srgbClr val="00B050"/>
                </a:solidFill>
              </a:rPr>
              <a:t> anger freely</a:t>
            </a:r>
          </a:p>
        </p:txBody>
      </p:sp>
      <p:sp>
        <p:nvSpPr>
          <p:cNvPr id="54" name="TextBox 16">
            <a:extLst>
              <a:ext uri="{FF2B5EF4-FFF2-40B4-BE49-F238E27FC236}">
                <a16:creationId xmlns:a16="http://schemas.microsoft.com/office/drawing/2014/main" id="{406E8E70-E937-6AB7-8D29-D995301E0D0F}"/>
              </a:ext>
            </a:extLst>
          </p:cNvPr>
          <p:cNvSpPr txBox="1">
            <a:spLocks noChangeArrowheads="1"/>
          </p:cNvSpPr>
          <p:nvPr/>
        </p:nvSpPr>
        <p:spPr bwMode="auto">
          <a:xfrm>
            <a:off x="6246813" y="3333750"/>
            <a:ext cx="650875" cy="346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dirty="0">
                <a:solidFill>
                  <a:srgbClr val="00B050"/>
                </a:solidFill>
              </a:rPr>
              <a:t> honoring </a:t>
            </a:r>
          </a:p>
          <a:p>
            <a:pPr>
              <a:spcBef>
                <a:spcPct val="0"/>
              </a:spcBef>
              <a:buFontTx/>
              <a:buNone/>
              <a:defRPr/>
            </a:pPr>
            <a:r>
              <a:rPr lang="en-US" altLang="en-US" sz="825" b="1" dirty="0">
                <a:solidFill>
                  <a:srgbClr val="00B050"/>
                </a:solidFill>
              </a:rPr>
              <a:t>autonomy</a:t>
            </a:r>
          </a:p>
        </p:txBody>
      </p:sp>
      <p:sp>
        <p:nvSpPr>
          <p:cNvPr id="55" name="TextBox 16">
            <a:extLst>
              <a:ext uri="{FF2B5EF4-FFF2-40B4-BE49-F238E27FC236}">
                <a16:creationId xmlns:a16="http://schemas.microsoft.com/office/drawing/2014/main" id="{2A73B5B0-54FD-0F98-181A-69EE206BFCEA}"/>
              </a:ext>
            </a:extLst>
          </p:cNvPr>
          <p:cNvSpPr txBox="1">
            <a:spLocks noChangeArrowheads="1"/>
          </p:cNvSpPr>
          <p:nvPr/>
        </p:nvSpPr>
        <p:spPr bwMode="auto">
          <a:xfrm>
            <a:off x="6997700" y="3333750"/>
            <a:ext cx="714375" cy="34607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dirty="0">
                <a:solidFill>
                  <a:srgbClr val="00B050"/>
                </a:solidFill>
                <a:highlight>
                  <a:srgbClr val="FFFF00"/>
                </a:highlight>
              </a:rPr>
              <a:t> expressing </a:t>
            </a:r>
          </a:p>
          <a:p>
            <a:pPr>
              <a:spcBef>
                <a:spcPct val="0"/>
              </a:spcBef>
              <a:buFontTx/>
              <a:buNone/>
              <a:defRPr/>
            </a:pPr>
            <a:r>
              <a:rPr lang="en-US" altLang="en-US" sz="825" b="1" dirty="0">
                <a:solidFill>
                  <a:srgbClr val="00B050"/>
                </a:solidFill>
                <a:highlight>
                  <a:srgbClr val="FFFF00"/>
                </a:highlight>
              </a:rPr>
              <a:t>  self freely</a:t>
            </a:r>
          </a:p>
        </p:txBody>
      </p:sp>
      <p:sp>
        <p:nvSpPr>
          <p:cNvPr id="3" name="Left Arrow 2">
            <a:extLst>
              <a:ext uri="{FF2B5EF4-FFF2-40B4-BE49-F238E27FC236}">
                <a16:creationId xmlns:a16="http://schemas.microsoft.com/office/drawing/2014/main" id="{0858E52C-9511-3BCC-DC66-6D6CC6B5961A}"/>
              </a:ext>
            </a:extLst>
          </p:cNvPr>
          <p:cNvSpPr>
            <a:spLocks noChangeArrowheads="1"/>
          </p:cNvSpPr>
          <p:nvPr/>
        </p:nvSpPr>
        <p:spPr bwMode="auto">
          <a:xfrm rot="8371394">
            <a:off x="2735263" y="2301875"/>
            <a:ext cx="342900" cy="217488"/>
          </a:xfrm>
          <a:prstGeom prst="leftArrow">
            <a:avLst>
              <a:gd name="adj1" fmla="val 50000"/>
              <a:gd name="adj2" fmla="val 50306"/>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52" name="Left Arrow 51">
            <a:extLst>
              <a:ext uri="{FF2B5EF4-FFF2-40B4-BE49-F238E27FC236}">
                <a16:creationId xmlns:a16="http://schemas.microsoft.com/office/drawing/2014/main" id="{802AA5BE-1775-6B2A-5972-880517DBF193}"/>
              </a:ext>
            </a:extLst>
          </p:cNvPr>
          <p:cNvSpPr>
            <a:spLocks noChangeArrowheads="1"/>
          </p:cNvSpPr>
          <p:nvPr/>
        </p:nvSpPr>
        <p:spPr bwMode="auto">
          <a:xfrm rot="-2036615">
            <a:off x="4238625" y="4570413"/>
            <a:ext cx="427038" cy="255587"/>
          </a:xfrm>
          <a:prstGeom prst="leftArrow">
            <a:avLst>
              <a:gd name="adj1" fmla="val 50000"/>
              <a:gd name="adj2" fmla="val 49830"/>
            </a:avLst>
          </a:prstGeom>
          <a:solidFill>
            <a:srgbClr val="FF0000"/>
          </a:solidFill>
          <a:ln w="9525" algn="ctr">
            <a:solidFill>
              <a:schemeClr val="tx1"/>
            </a:solidFill>
            <a:prstDash val="sysDash"/>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solidFill>
                <a:srgbClr val="FF0000"/>
              </a:solidFill>
            </a:endParaRPr>
          </a:p>
        </p:txBody>
      </p:sp>
      <p:sp>
        <p:nvSpPr>
          <p:cNvPr id="56" name="Left Arrow 55">
            <a:extLst>
              <a:ext uri="{FF2B5EF4-FFF2-40B4-BE49-F238E27FC236}">
                <a16:creationId xmlns:a16="http://schemas.microsoft.com/office/drawing/2014/main" id="{225F9C65-A334-20D7-91CF-3C1195E2C7D4}"/>
              </a:ext>
            </a:extLst>
          </p:cNvPr>
          <p:cNvSpPr>
            <a:spLocks noChangeArrowheads="1"/>
          </p:cNvSpPr>
          <p:nvPr/>
        </p:nvSpPr>
        <p:spPr bwMode="auto">
          <a:xfrm rot="2251573">
            <a:off x="2755900" y="4533900"/>
            <a:ext cx="442913" cy="254000"/>
          </a:xfrm>
          <a:prstGeom prst="leftArrow">
            <a:avLst>
              <a:gd name="adj1" fmla="val 50000"/>
              <a:gd name="adj2" fmla="val 49996"/>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57" name="Left Arrow 56">
            <a:extLst>
              <a:ext uri="{FF2B5EF4-FFF2-40B4-BE49-F238E27FC236}">
                <a16:creationId xmlns:a16="http://schemas.microsoft.com/office/drawing/2014/main" id="{2E638EDF-6E15-4C4D-1857-5729609E68E5}"/>
              </a:ext>
            </a:extLst>
          </p:cNvPr>
          <p:cNvSpPr>
            <a:spLocks noChangeArrowheads="1"/>
          </p:cNvSpPr>
          <p:nvPr/>
        </p:nvSpPr>
        <p:spPr bwMode="auto">
          <a:xfrm rot="-9396891">
            <a:off x="4297363" y="2322513"/>
            <a:ext cx="449262" cy="255587"/>
          </a:xfrm>
          <a:prstGeom prst="leftArrow">
            <a:avLst>
              <a:gd name="adj1" fmla="val 50000"/>
              <a:gd name="adj2" fmla="val 49698"/>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58" name="Left Arrow 57">
            <a:extLst>
              <a:ext uri="{FF2B5EF4-FFF2-40B4-BE49-F238E27FC236}">
                <a16:creationId xmlns:a16="http://schemas.microsoft.com/office/drawing/2014/main" id="{C0C7FD1F-4CFD-38DB-38B6-233F095CFAA9}"/>
              </a:ext>
            </a:extLst>
          </p:cNvPr>
          <p:cNvSpPr>
            <a:spLocks noChangeArrowheads="1"/>
          </p:cNvSpPr>
          <p:nvPr/>
        </p:nvSpPr>
        <p:spPr bwMode="auto">
          <a:xfrm rot="9247204">
            <a:off x="5819775" y="3675063"/>
            <a:ext cx="465138" cy="254000"/>
          </a:xfrm>
          <a:prstGeom prst="leftArrow">
            <a:avLst>
              <a:gd name="adj1" fmla="val 50000"/>
              <a:gd name="adj2" fmla="val 50029"/>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162843" name="TextBox 3">
            <a:extLst>
              <a:ext uri="{FF2B5EF4-FFF2-40B4-BE49-F238E27FC236}">
                <a16:creationId xmlns:a16="http://schemas.microsoft.com/office/drawing/2014/main" id="{C0E3EBD3-06F6-AA1E-10A1-97C0FCB008B7}"/>
              </a:ext>
            </a:extLst>
          </p:cNvPr>
          <p:cNvSpPr txBox="1">
            <a:spLocks noChangeArrowheads="1"/>
          </p:cNvSpPr>
          <p:nvPr/>
        </p:nvSpPr>
        <p:spPr bwMode="auto">
          <a:xfrm>
            <a:off x="2706688" y="3402013"/>
            <a:ext cx="6080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a:t>PIPs</a:t>
            </a:r>
          </a:p>
        </p:txBody>
      </p:sp>
      <p:sp>
        <p:nvSpPr>
          <p:cNvPr id="5" name="TextBox 4">
            <a:extLst>
              <a:ext uri="{FF2B5EF4-FFF2-40B4-BE49-F238E27FC236}">
                <a16:creationId xmlns:a16="http://schemas.microsoft.com/office/drawing/2014/main" id="{9B56CAC0-EEBD-D1B4-F39E-BC4FBD6FF5FB}"/>
              </a:ext>
            </a:extLst>
          </p:cNvPr>
          <p:cNvSpPr txBox="1">
            <a:spLocks noChangeArrowheads="1"/>
          </p:cNvSpPr>
          <p:nvPr/>
        </p:nvSpPr>
        <p:spPr bwMode="auto">
          <a:xfrm>
            <a:off x="3435350" y="4322763"/>
            <a:ext cx="5572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a:t>DIP</a:t>
            </a:r>
          </a:p>
        </p:txBody>
      </p:sp>
      <p:sp>
        <p:nvSpPr>
          <p:cNvPr id="60" name="TextBox 59">
            <a:extLst>
              <a:ext uri="{FF2B5EF4-FFF2-40B4-BE49-F238E27FC236}">
                <a16:creationId xmlns:a16="http://schemas.microsoft.com/office/drawing/2014/main" id="{59EBEB0E-90B0-DCD9-F003-AE11EC6C26CD}"/>
              </a:ext>
            </a:extLst>
          </p:cNvPr>
          <p:cNvSpPr txBox="1">
            <a:spLocks noChangeArrowheads="1"/>
          </p:cNvSpPr>
          <p:nvPr/>
        </p:nvSpPr>
        <p:spPr bwMode="auto">
          <a:xfrm>
            <a:off x="4365625" y="3419475"/>
            <a:ext cx="646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a:t>HIPs</a:t>
            </a:r>
          </a:p>
        </p:txBody>
      </p:sp>
      <p:sp>
        <p:nvSpPr>
          <p:cNvPr id="61" name="TextBox 60">
            <a:extLst>
              <a:ext uri="{FF2B5EF4-FFF2-40B4-BE49-F238E27FC236}">
                <a16:creationId xmlns:a16="http://schemas.microsoft.com/office/drawing/2014/main" id="{95B72C35-FFBF-9535-7B45-03DD1756FEEE}"/>
              </a:ext>
            </a:extLst>
          </p:cNvPr>
          <p:cNvSpPr txBox="1">
            <a:spLocks noChangeArrowheads="1"/>
          </p:cNvSpPr>
          <p:nvPr/>
        </p:nvSpPr>
        <p:spPr bwMode="auto">
          <a:xfrm>
            <a:off x="3422650" y="2674938"/>
            <a:ext cx="5318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a:t>TIP</a:t>
            </a:r>
          </a:p>
        </p:txBody>
      </p:sp>
      <p:sp>
        <p:nvSpPr>
          <p:cNvPr id="62" name="TextBox 61">
            <a:extLst>
              <a:ext uri="{FF2B5EF4-FFF2-40B4-BE49-F238E27FC236}">
                <a16:creationId xmlns:a16="http://schemas.microsoft.com/office/drawing/2014/main" id="{D1E1259A-34F4-B629-9443-E497583F6FCE}"/>
              </a:ext>
            </a:extLst>
          </p:cNvPr>
          <p:cNvSpPr txBox="1">
            <a:spLocks noChangeArrowheads="1"/>
          </p:cNvSpPr>
          <p:nvPr/>
        </p:nvSpPr>
        <p:spPr bwMode="auto">
          <a:xfrm>
            <a:off x="6634163" y="2700338"/>
            <a:ext cx="6080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800"/>
              <a:t>WIP</a:t>
            </a:r>
          </a:p>
        </p:txBody>
      </p:sp>
      <p:sp>
        <p:nvSpPr>
          <p:cNvPr id="162848" name="TextBox 62">
            <a:extLst>
              <a:ext uri="{FF2B5EF4-FFF2-40B4-BE49-F238E27FC236}">
                <a16:creationId xmlns:a16="http://schemas.microsoft.com/office/drawing/2014/main" id="{1E65E6F5-57DB-9A0A-D91E-236411718E16}"/>
              </a:ext>
            </a:extLst>
          </p:cNvPr>
          <p:cNvSpPr txBox="1">
            <a:spLocks noChangeArrowheads="1"/>
          </p:cNvSpPr>
          <p:nvPr/>
        </p:nvSpPr>
        <p:spPr bwMode="auto">
          <a:xfrm>
            <a:off x="2220913" y="781050"/>
            <a:ext cx="45255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800" dirty="0"/>
              <a:t>An example of a basic </a:t>
            </a:r>
            <a:r>
              <a:rPr lang="en-US" altLang="en-US" sz="1800" b="1" i="1" dirty="0"/>
              <a:t>IPscopic </a:t>
            </a:r>
            <a:r>
              <a:rPr lang="en-US" altLang="en-US" sz="1800" b="1" i="1" dirty="0" err="1"/>
              <a:t>Reflectogram</a:t>
            </a:r>
            <a:r>
              <a:rPr lang="en-US" altLang="en-US" sz="1800" b="1" i="1" dirty="0"/>
              <a:t> </a:t>
            </a:r>
            <a:endParaRPr lang="en-US" altLang="en-US" sz="1800" dirty="0"/>
          </a:p>
        </p:txBody>
      </p:sp>
      <p:sp>
        <p:nvSpPr>
          <p:cNvPr id="64" name="Left Arrow 63">
            <a:extLst>
              <a:ext uri="{FF2B5EF4-FFF2-40B4-BE49-F238E27FC236}">
                <a16:creationId xmlns:a16="http://schemas.microsoft.com/office/drawing/2014/main" id="{53C60679-3550-0EED-F4F0-81478EEB3348}"/>
              </a:ext>
            </a:extLst>
          </p:cNvPr>
          <p:cNvSpPr>
            <a:spLocks noChangeArrowheads="1"/>
          </p:cNvSpPr>
          <p:nvPr/>
        </p:nvSpPr>
        <p:spPr bwMode="auto">
          <a:xfrm rot="-9182403">
            <a:off x="5830888" y="3009900"/>
            <a:ext cx="468312" cy="255588"/>
          </a:xfrm>
          <a:prstGeom prst="leftArrow">
            <a:avLst>
              <a:gd name="adj1" fmla="val 50000"/>
              <a:gd name="adj2" fmla="val 49743"/>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0" grpId="0"/>
      <p:bldP spid="51" grpId="0"/>
      <p:bldP spid="53" grpId="0"/>
      <p:bldP spid="54" grpId="0"/>
      <p:bldP spid="55" grpId="0"/>
      <p:bldP spid="3" grpId="0" animBg="1"/>
      <p:bldP spid="52" grpId="0" animBg="1"/>
      <p:bldP spid="56" grpId="0" animBg="1"/>
      <p:bldP spid="57" grpId="0" animBg="1"/>
      <p:bldP spid="58" grpId="0" animBg="1"/>
      <p:bldP spid="5" grpId="0"/>
      <p:bldP spid="60" grpId="0"/>
      <p:bldP spid="61" grpId="0"/>
      <p:bldP spid="62" grpId="0"/>
      <p:bldP spid="6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41" name="Group 2">
            <a:extLst>
              <a:ext uri="{FF2B5EF4-FFF2-40B4-BE49-F238E27FC236}">
                <a16:creationId xmlns:a16="http://schemas.microsoft.com/office/drawing/2014/main" id="{D1CA3A9D-4CF8-1D63-F7DB-1808FD1341E6}"/>
              </a:ext>
            </a:extLst>
          </p:cNvPr>
          <p:cNvGrpSpPr>
            <a:grpSpLocks/>
          </p:cNvGrpSpPr>
          <p:nvPr/>
        </p:nvGrpSpPr>
        <p:grpSpPr bwMode="auto">
          <a:xfrm>
            <a:off x="3370263" y="2303463"/>
            <a:ext cx="2401887" cy="2249487"/>
            <a:chOff x="2123" y="1451"/>
            <a:chExt cx="1513" cy="1417"/>
          </a:xfrm>
        </p:grpSpPr>
        <p:pic>
          <p:nvPicPr>
            <p:cNvPr id="67589" name="Picture 3">
              <a:extLst>
                <a:ext uri="{FF2B5EF4-FFF2-40B4-BE49-F238E27FC236}">
                  <a16:creationId xmlns:a16="http://schemas.microsoft.com/office/drawing/2014/main" id="{4019650D-AABA-9C05-D394-93DF1D7F6B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 y="1451"/>
              <a:ext cx="1513" cy="1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90" name="Line 4">
              <a:extLst>
                <a:ext uri="{FF2B5EF4-FFF2-40B4-BE49-F238E27FC236}">
                  <a16:creationId xmlns:a16="http://schemas.microsoft.com/office/drawing/2014/main" id="{87C702D1-A218-504D-674A-06A1FF4B178B}"/>
                </a:ext>
              </a:extLst>
            </p:cNvPr>
            <p:cNvSpPr>
              <a:spLocks noChangeShapeType="1"/>
            </p:cNvSpPr>
            <p:nvPr/>
          </p:nvSpPr>
          <p:spPr bwMode="auto">
            <a:xfrm flipH="1">
              <a:off x="2658" y="1804"/>
              <a:ext cx="418" cy="7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1442" name="Text Box 5">
            <a:extLst>
              <a:ext uri="{FF2B5EF4-FFF2-40B4-BE49-F238E27FC236}">
                <a16:creationId xmlns:a16="http://schemas.microsoft.com/office/drawing/2014/main" id="{54F4E4AD-9960-CC70-0C15-A7A6AB8DBAE5}"/>
              </a:ext>
            </a:extLst>
          </p:cNvPr>
          <p:cNvSpPr txBox="1">
            <a:spLocks noChangeArrowheads="1"/>
          </p:cNvSpPr>
          <p:nvPr/>
        </p:nvSpPr>
        <p:spPr bwMode="auto">
          <a:xfrm>
            <a:off x="3184525" y="1614488"/>
            <a:ext cx="27717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Societal beliefs </a:t>
            </a:r>
            <a:r>
              <a:rPr lang="en-US" altLang="en-US" sz="1800" b="1" dirty="0"/>
              <a:t>shaping individuals and families</a:t>
            </a:r>
          </a:p>
        </p:txBody>
      </p:sp>
      <p:sp>
        <p:nvSpPr>
          <p:cNvPr id="67587" name="Rectangle 7">
            <a:extLst>
              <a:ext uri="{FF2B5EF4-FFF2-40B4-BE49-F238E27FC236}">
                <a16:creationId xmlns:a16="http://schemas.microsoft.com/office/drawing/2014/main" id="{0C0DC66B-B11E-3966-F4D7-FE8F6F1F7E74}"/>
              </a:ext>
            </a:extLst>
          </p:cNvPr>
          <p:cNvSpPr>
            <a:spLocks noChangeArrowheads="1"/>
          </p:cNvSpPr>
          <p:nvPr/>
        </p:nvSpPr>
        <p:spPr bwMode="auto">
          <a:xfrm>
            <a:off x="2112963" y="644525"/>
            <a:ext cx="5002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The influence of larger social systems</a:t>
            </a:r>
          </a:p>
        </p:txBody>
      </p:sp>
      <p:sp>
        <p:nvSpPr>
          <p:cNvPr id="61444" name="Text Box 5">
            <a:extLst>
              <a:ext uri="{FF2B5EF4-FFF2-40B4-BE49-F238E27FC236}">
                <a16:creationId xmlns:a16="http://schemas.microsoft.com/office/drawing/2014/main" id="{235365BD-E453-5131-04D3-658B92C0A658}"/>
              </a:ext>
            </a:extLst>
          </p:cNvPr>
          <p:cNvSpPr txBox="1">
            <a:spLocks noChangeArrowheads="1"/>
          </p:cNvSpPr>
          <p:nvPr/>
        </p:nvSpPr>
        <p:spPr bwMode="auto">
          <a:xfrm>
            <a:off x="3051175" y="4616450"/>
            <a:ext cx="29686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Practices of individuals and families shaping Society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7" name="Group 2">
            <a:extLst>
              <a:ext uri="{FF2B5EF4-FFF2-40B4-BE49-F238E27FC236}">
                <a16:creationId xmlns:a16="http://schemas.microsoft.com/office/drawing/2014/main" id="{3AAE1BFE-CD08-06DD-CF26-59B83DA8B470}"/>
              </a:ext>
            </a:extLst>
          </p:cNvPr>
          <p:cNvGrpSpPr>
            <a:grpSpLocks/>
          </p:cNvGrpSpPr>
          <p:nvPr/>
        </p:nvGrpSpPr>
        <p:grpSpPr bwMode="auto">
          <a:xfrm>
            <a:off x="3579813" y="2655888"/>
            <a:ext cx="2259012" cy="2259012"/>
            <a:chOff x="2480" y="352"/>
            <a:chExt cx="800" cy="800"/>
          </a:xfrm>
        </p:grpSpPr>
        <p:pic>
          <p:nvPicPr>
            <p:cNvPr id="68616" name="Picture 3" descr="Social Ostracism.pdf                                           0005C569Tom's G4                       BBACEF84:">
              <a:extLst>
                <a:ext uri="{FF2B5EF4-FFF2-40B4-BE49-F238E27FC236}">
                  <a16:creationId xmlns:a16="http://schemas.microsoft.com/office/drawing/2014/main" id="{96B5D263-83EC-981E-D634-5FBE2DD39F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7" name="Line 4">
              <a:extLst>
                <a:ext uri="{FF2B5EF4-FFF2-40B4-BE49-F238E27FC236}">
                  <a16:creationId xmlns:a16="http://schemas.microsoft.com/office/drawing/2014/main" id="{A70AF182-3A86-5C5A-78B6-F8A04DF59411}"/>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8610" name="Text Box 5">
            <a:extLst>
              <a:ext uri="{FF2B5EF4-FFF2-40B4-BE49-F238E27FC236}">
                <a16:creationId xmlns:a16="http://schemas.microsoft.com/office/drawing/2014/main" id="{8AF97BFA-6873-D2E1-5A74-A85FE67E081F}"/>
              </a:ext>
            </a:extLst>
          </p:cNvPr>
          <p:cNvSpPr txBox="1">
            <a:spLocks noChangeArrowheads="1"/>
          </p:cNvSpPr>
          <p:nvPr/>
        </p:nvSpPr>
        <p:spPr bwMode="auto">
          <a:xfrm>
            <a:off x="2189163" y="3349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68611" name="Text Box 6">
            <a:extLst>
              <a:ext uri="{FF2B5EF4-FFF2-40B4-BE49-F238E27FC236}">
                <a16:creationId xmlns:a16="http://schemas.microsoft.com/office/drawing/2014/main" id="{154E4BB2-1EF1-B0D8-4E21-8698AC8AEABD}"/>
              </a:ext>
            </a:extLst>
          </p:cNvPr>
          <p:cNvSpPr txBox="1">
            <a:spLocks noChangeArrowheads="1"/>
          </p:cNvSpPr>
          <p:nvPr/>
        </p:nvSpPr>
        <p:spPr bwMode="auto">
          <a:xfrm>
            <a:off x="723900" y="698500"/>
            <a:ext cx="77390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dirty="0"/>
              <a:t>A ‘</a:t>
            </a:r>
            <a:r>
              <a:rPr lang="en-US" altLang="en-US" sz="2000" b="1" dirty="0"/>
              <a:t>SCIP</a:t>
            </a:r>
            <a:r>
              <a:rPr lang="en-US" altLang="en-US" sz="2000" dirty="0"/>
              <a:t>’ or </a:t>
            </a:r>
            <a:r>
              <a:rPr lang="en-US" altLang="en-US" sz="2000" i="1" dirty="0">
                <a:highlight>
                  <a:srgbClr val="FFFF00"/>
                </a:highlight>
              </a:rPr>
              <a:t>Socio-Cultural</a:t>
            </a:r>
            <a:r>
              <a:rPr lang="en-US" altLang="en-US" sz="2000" i="1" dirty="0"/>
              <a:t> Influencing Pattern</a:t>
            </a:r>
            <a:r>
              <a:rPr lang="en-US" altLang="en-US" sz="2000" dirty="0"/>
              <a:t> describes how social </a:t>
            </a:r>
            <a:r>
              <a:rPr lang="en-US" altLang="en-US" sz="2000" dirty="0">
                <a:highlight>
                  <a:srgbClr val="FFFF00"/>
                </a:highlight>
              </a:rPr>
              <a:t>discourses, values, and/or beliefs </a:t>
            </a:r>
            <a:r>
              <a:rPr lang="en-US" altLang="en-US" sz="2000" dirty="0"/>
              <a:t>in our culture are taken up and enacted by family members; who through their enactment of the pattern reinforce and/or re-inscribe the discourse or pattern in our community or culture. </a:t>
            </a:r>
          </a:p>
        </p:txBody>
      </p:sp>
      <p:sp>
        <p:nvSpPr>
          <p:cNvPr id="65540" name="Text Box 7">
            <a:extLst>
              <a:ext uri="{FF2B5EF4-FFF2-40B4-BE49-F238E27FC236}">
                <a16:creationId xmlns:a16="http://schemas.microsoft.com/office/drawing/2014/main" id="{780481D6-F65B-3386-0F42-42EDF66E22F3}"/>
              </a:ext>
            </a:extLst>
          </p:cNvPr>
          <p:cNvSpPr txBox="1">
            <a:spLocks noChangeArrowheads="1"/>
          </p:cNvSpPr>
          <p:nvPr/>
        </p:nvSpPr>
        <p:spPr bwMode="auto">
          <a:xfrm>
            <a:off x="779463" y="2546350"/>
            <a:ext cx="2306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Sample</a:t>
            </a:r>
            <a:r>
              <a:rPr lang="en-US" altLang="en-US" sz="2400"/>
              <a:t> </a:t>
            </a:r>
            <a:r>
              <a:rPr lang="en-US" altLang="en-US" sz="2400" b="1"/>
              <a:t>SCIP-1</a:t>
            </a:r>
            <a:r>
              <a:rPr lang="en-US" altLang="en-US" sz="2400"/>
              <a:t>            </a:t>
            </a:r>
          </a:p>
        </p:txBody>
      </p:sp>
      <p:sp>
        <p:nvSpPr>
          <p:cNvPr id="65541" name="Text Box 8">
            <a:extLst>
              <a:ext uri="{FF2B5EF4-FFF2-40B4-BE49-F238E27FC236}">
                <a16:creationId xmlns:a16="http://schemas.microsoft.com/office/drawing/2014/main" id="{46C1D0B6-E18F-DFD5-E353-54CB6236ACD3}"/>
              </a:ext>
            </a:extLst>
          </p:cNvPr>
          <p:cNvSpPr txBox="1">
            <a:spLocks noChangeArrowheads="1"/>
          </p:cNvSpPr>
          <p:nvPr/>
        </p:nvSpPr>
        <p:spPr bwMode="auto">
          <a:xfrm>
            <a:off x="1625600" y="3465513"/>
            <a:ext cx="31575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patriarchal</a:t>
            </a:r>
            <a:r>
              <a:rPr lang="en-US" altLang="en-US" sz="1800" b="1" dirty="0"/>
              <a:t> beliefs about male entitlement and privilege </a:t>
            </a:r>
          </a:p>
        </p:txBody>
      </p:sp>
      <p:sp>
        <p:nvSpPr>
          <p:cNvPr id="65542" name="Text Box 9">
            <a:extLst>
              <a:ext uri="{FF2B5EF4-FFF2-40B4-BE49-F238E27FC236}">
                <a16:creationId xmlns:a16="http://schemas.microsoft.com/office/drawing/2014/main" id="{55C4A8FA-3228-9226-A985-533334A5A8D1}"/>
              </a:ext>
            </a:extLst>
          </p:cNvPr>
          <p:cNvSpPr txBox="1">
            <a:spLocks noChangeArrowheads="1"/>
          </p:cNvSpPr>
          <p:nvPr/>
        </p:nvSpPr>
        <p:spPr bwMode="auto">
          <a:xfrm>
            <a:off x="4876800" y="3481388"/>
            <a:ext cx="35353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male family members exercising dominance over female members</a:t>
            </a:r>
          </a:p>
        </p:txBody>
      </p:sp>
      <p:sp>
        <p:nvSpPr>
          <p:cNvPr id="68615" name="Rectangle 10">
            <a:extLst>
              <a:ext uri="{FF2B5EF4-FFF2-40B4-BE49-F238E27FC236}">
                <a16:creationId xmlns:a16="http://schemas.microsoft.com/office/drawing/2014/main" id="{87A43CD4-2C31-FDFF-2C32-CF4747959C92}"/>
              </a:ext>
            </a:extLst>
          </p:cNvPr>
          <p:cNvSpPr>
            <a:spLocks noChangeArrowheads="1"/>
          </p:cNvSpPr>
          <p:nvPr/>
        </p:nvSpPr>
        <p:spPr bwMode="auto">
          <a:xfrm>
            <a:off x="2419350" y="50546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2" name="TextBox 1">
            <a:extLst>
              <a:ext uri="{FF2B5EF4-FFF2-40B4-BE49-F238E27FC236}">
                <a16:creationId xmlns:a16="http://schemas.microsoft.com/office/drawing/2014/main" id="{9FEC0311-D9AE-C872-CA4B-6728BD23EB7A}"/>
              </a:ext>
            </a:extLst>
          </p:cNvPr>
          <p:cNvSpPr txBox="1"/>
          <p:nvPr/>
        </p:nvSpPr>
        <p:spPr>
          <a:xfrm>
            <a:off x="1216404" y="5469622"/>
            <a:ext cx="2524281" cy="461665"/>
          </a:xfrm>
          <a:prstGeom prst="rect">
            <a:avLst/>
          </a:prstGeom>
          <a:noFill/>
        </p:spPr>
        <p:txBody>
          <a:bodyPr wrap="none" rtlCol="0">
            <a:spAutoFit/>
          </a:bodyPr>
          <a:lstStyle/>
          <a:p>
            <a:r>
              <a:rPr lang="en-US" dirty="0"/>
              <a:t>Pathology, </a:t>
            </a:r>
            <a:r>
              <a:rPr lang="en-US" dirty="0">
                <a:solidFill>
                  <a:srgbClr val="FF0000"/>
                </a:solidFill>
              </a:rPr>
              <a:t>P</a:t>
            </a:r>
            <a:r>
              <a:rPr lang="en-US" dirty="0"/>
              <a:t>SCIP?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5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1" grpId="0"/>
      <p:bldP spid="6554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5" name="Group 2">
            <a:extLst>
              <a:ext uri="{FF2B5EF4-FFF2-40B4-BE49-F238E27FC236}">
                <a16:creationId xmlns:a16="http://schemas.microsoft.com/office/drawing/2014/main" id="{5447F28E-04CE-82F3-EF52-E0BCD86B4467}"/>
              </a:ext>
            </a:extLst>
          </p:cNvPr>
          <p:cNvGrpSpPr>
            <a:grpSpLocks/>
          </p:cNvGrpSpPr>
          <p:nvPr/>
        </p:nvGrpSpPr>
        <p:grpSpPr bwMode="auto">
          <a:xfrm>
            <a:off x="3579813" y="2655888"/>
            <a:ext cx="2259012" cy="2259012"/>
            <a:chOff x="2480" y="352"/>
            <a:chExt cx="800" cy="800"/>
          </a:xfrm>
        </p:grpSpPr>
        <p:pic>
          <p:nvPicPr>
            <p:cNvPr id="69640" name="Picture 3" descr="Social Ostracism.pdf                                           0005C569Tom's G4                       BBACEF84:">
              <a:extLst>
                <a:ext uri="{FF2B5EF4-FFF2-40B4-BE49-F238E27FC236}">
                  <a16:creationId xmlns:a16="http://schemas.microsoft.com/office/drawing/2014/main" id="{8395D26C-728D-3701-967A-B4260E55B6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1" name="Line 4">
              <a:extLst>
                <a:ext uri="{FF2B5EF4-FFF2-40B4-BE49-F238E27FC236}">
                  <a16:creationId xmlns:a16="http://schemas.microsoft.com/office/drawing/2014/main" id="{29857FC4-E174-A77A-E971-6F43CAAB0B67}"/>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9634" name="Text Box 5">
            <a:extLst>
              <a:ext uri="{FF2B5EF4-FFF2-40B4-BE49-F238E27FC236}">
                <a16:creationId xmlns:a16="http://schemas.microsoft.com/office/drawing/2014/main" id="{B65FD08A-8D7B-CA17-C74C-D5CDA2927F12}"/>
              </a:ext>
            </a:extLst>
          </p:cNvPr>
          <p:cNvSpPr txBox="1">
            <a:spLocks noChangeArrowheads="1"/>
          </p:cNvSpPr>
          <p:nvPr/>
        </p:nvSpPr>
        <p:spPr bwMode="auto">
          <a:xfrm>
            <a:off x="2189163" y="3349625"/>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69635" name="Text Box 6">
            <a:extLst>
              <a:ext uri="{FF2B5EF4-FFF2-40B4-BE49-F238E27FC236}">
                <a16:creationId xmlns:a16="http://schemas.microsoft.com/office/drawing/2014/main" id="{2C56B1F8-0FC3-3B52-74A0-FC51F4525267}"/>
              </a:ext>
            </a:extLst>
          </p:cNvPr>
          <p:cNvSpPr txBox="1">
            <a:spLocks noChangeArrowheads="1"/>
          </p:cNvSpPr>
          <p:nvPr/>
        </p:nvSpPr>
        <p:spPr bwMode="auto">
          <a:xfrm>
            <a:off x="723900" y="698500"/>
            <a:ext cx="77390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An egalitarian ‘</a:t>
            </a:r>
            <a:r>
              <a:rPr lang="en-US" altLang="en-US" sz="2000" b="1"/>
              <a:t>SCIP</a:t>
            </a:r>
            <a:r>
              <a:rPr lang="en-US" altLang="en-US" sz="2000"/>
              <a:t>’ could serve as a HIP-ish antidote to the patriarchal SCIP of male dominance, or it could create conditions for confusion and conflict about roles and responsibilities. Thus, it could have either positive or negative effects, depending on how it is enacted and experienced. </a:t>
            </a:r>
          </a:p>
        </p:txBody>
      </p:sp>
      <p:sp>
        <p:nvSpPr>
          <p:cNvPr id="67588" name="Text Box 7">
            <a:extLst>
              <a:ext uri="{FF2B5EF4-FFF2-40B4-BE49-F238E27FC236}">
                <a16:creationId xmlns:a16="http://schemas.microsoft.com/office/drawing/2014/main" id="{325B2180-4439-5A48-70B5-819E73660406}"/>
              </a:ext>
            </a:extLst>
          </p:cNvPr>
          <p:cNvSpPr txBox="1">
            <a:spLocks noChangeArrowheads="1"/>
          </p:cNvSpPr>
          <p:nvPr/>
        </p:nvSpPr>
        <p:spPr bwMode="auto">
          <a:xfrm>
            <a:off x="779463" y="2546350"/>
            <a:ext cx="2306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Sample</a:t>
            </a:r>
            <a:r>
              <a:rPr lang="en-US" altLang="en-US" sz="2400"/>
              <a:t> </a:t>
            </a:r>
            <a:r>
              <a:rPr lang="en-US" altLang="en-US" sz="2400" b="1"/>
              <a:t>SCIP-2</a:t>
            </a:r>
            <a:r>
              <a:rPr lang="en-US" altLang="en-US" sz="2400"/>
              <a:t>            </a:t>
            </a:r>
          </a:p>
        </p:txBody>
      </p:sp>
      <p:sp>
        <p:nvSpPr>
          <p:cNvPr id="69637" name="Rectangle 10">
            <a:extLst>
              <a:ext uri="{FF2B5EF4-FFF2-40B4-BE49-F238E27FC236}">
                <a16:creationId xmlns:a16="http://schemas.microsoft.com/office/drawing/2014/main" id="{3BAD3743-D948-AB8B-832D-2BC12EE96DCF}"/>
              </a:ext>
            </a:extLst>
          </p:cNvPr>
          <p:cNvSpPr>
            <a:spLocks noChangeArrowheads="1"/>
          </p:cNvSpPr>
          <p:nvPr/>
        </p:nvSpPr>
        <p:spPr bwMode="auto">
          <a:xfrm>
            <a:off x="2419350" y="50546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67590" name="Text Box 8">
            <a:extLst>
              <a:ext uri="{FF2B5EF4-FFF2-40B4-BE49-F238E27FC236}">
                <a16:creationId xmlns:a16="http://schemas.microsoft.com/office/drawing/2014/main" id="{4083A4F8-A29A-DF93-B355-8B970C02DAB4}"/>
              </a:ext>
            </a:extLst>
          </p:cNvPr>
          <p:cNvSpPr txBox="1">
            <a:spLocks noChangeArrowheads="1"/>
          </p:cNvSpPr>
          <p:nvPr/>
        </p:nvSpPr>
        <p:spPr bwMode="auto">
          <a:xfrm>
            <a:off x="1801813" y="3465513"/>
            <a:ext cx="3346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dirty="0">
                <a:highlight>
                  <a:srgbClr val="FFFF00"/>
                </a:highlight>
              </a:rPr>
              <a:t>egalitarian</a:t>
            </a:r>
            <a:r>
              <a:rPr lang="en-US" altLang="en-US" sz="1800" b="1" dirty="0"/>
              <a:t> beliefs</a:t>
            </a:r>
          </a:p>
          <a:p>
            <a:pPr algn="ctr">
              <a:spcBef>
                <a:spcPct val="0"/>
              </a:spcBef>
              <a:buFontTx/>
              <a:buNone/>
            </a:pPr>
            <a:r>
              <a:rPr lang="en-US" altLang="en-US" sz="1800" b="1" dirty="0"/>
              <a:t> about gender relations</a:t>
            </a:r>
          </a:p>
        </p:txBody>
      </p:sp>
      <p:sp>
        <p:nvSpPr>
          <p:cNvPr id="67591" name="Text Box 9">
            <a:extLst>
              <a:ext uri="{FF2B5EF4-FFF2-40B4-BE49-F238E27FC236}">
                <a16:creationId xmlns:a16="http://schemas.microsoft.com/office/drawing/2014/main" id="{C5E39BAB-5AFC-CE29-1C6B-A2C5BA7A1D31}"/>
              </a:ext>
            </a:extLst>
          </p:cNvPr>
          <p:cNvSpPr txBox="1">
            <a:spLocks noChangeArrowheads="1"/>
          </p:cNvSpPr>
          <p:nvPr/>
        </p:nvSpPr>
        <p:spPr bwMode="auto">
          <a:xfrm>
            <a:off x="4786313" y="3455988"/>
            <a:ext cx="24653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males and females sharing power equally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9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59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5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p:bldP spid="67590" grpId="0"/>
      <p:bldP spid="6759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7" name="Picture 15" descr="TIP PIP.pdf                                                    0005C569Tom's G4                       BBACEF84:">
            <a:extLst>
              <a:ext uri="{FF2B5EF4-FFF2-40B4-BE49-F238E27FC236}">
                <a16:creationId xmlns:a16="http://schemas.microsoft.com/office/drawing/2014/main" id="{024A187F-0AD7-3B11-3D1F-8AD760CAE4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2416175"/>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58" name="Text Box 5">
            <a:extLst>
              <a:ext uri="{FF2B5EF4-FFF2-40B4-BE49-F238E27FC236}">
                <a16:creationId xmlns:a16="http://schemas.microsoft.com/office/drawing/2014/main" id="{8E8286CD-E82D-8659-CCEC-37EAEF0B0AE7}"/>
              </a:ext>
            </a:extLst>
          </p:cNvPr>
          <p:cNvSpPr txBox="1">
            <a:spLocks noChangeArrowheads="1"/>
          </p:cNvSpPr>
          <p:nvPr/>
        </p:nvSpPr>
        <p:spPr bwMode="auto">
          <a:xfrm>
            <a:off x="3187700" y="22383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Transforming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0659" name="Text Box 7">
            <a:extLst>
              <a:ext uri="{FF2B5EF4-FFF2-40B4-BE49-F238E27FC236}">
                <a16:creationId xmlns:a16="http://schemas.microsoft.com/office/drawing/2014/main" id="{3E00E6FA-A604-9FA6-4BF8-24087709635C}"/>
              </a:ext>
            </a:extLst>
          </p:cNvPr>
          <p:cNvSpPr txBox="1">
            <a:spLocks noChangeArrowheads="1"/>
          </p:cNvSpPr>
          <p:nvPr/>
        </p:nvSpPr>
        <p:spPr bwMode="auto">
          <a:xfrm>
            <a:off x="3200400" y="46005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Deteriorating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0660" name="Text Box 8">
            <a:extLst>
              <a:ext uri="{FF2B5EF4-FFF2-40B4-BE49-F238E27FC236}">
                <a16:creationId xmlns:a16="http://schemas.microsoft.com/office/drawing/2014/main" id="{B969C958-A6A8-63CF-9607-3A0954234569}"/>
              </a:ext>
            </a:extLst>
          </p:cNvPr>
          <p:cNvSpPr txBox="1">
            <a:spLocks noChangeArrowheads="1"/>
          </p:cNvSpPr>
          <p:nvPr/>
        </p:nvSpPr>
        <p:spPr bwMode="auto">
          <a:xfrm>
            <a:off x="1943100" y="3322638"/>
            <a:ext cx="12319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Pathologizing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0661" name="Text Box 9">
            <a:extLst>
              <a:ext uri="{FF2B5EF4-FFF2-40B4-BE49-F238E27FC236}">
                <a16:creationId xmlns:a16="http://schemas.microsoft.com/office/drawing/2014/main" id="{1D455769-2EC8-59AA-AB53-4850E9EEB106}"/>
              </a:ext>
            </a:extLst>
          </p:cNvPr>
          <p:cNvSpPr txBox="1">
            <a:spLocks noChangeArrowheads="1"/>
          </p:cNvSpPr>
          <p:nvPr/>
        </p:nvSpPr>
        <p:spPr bwMode="auto">
          <a:xfrm>
            <a:off x="59563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Wellness</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0662" name="Text Box 10">
            <a:extLst>
              <a:ext uri="{FF2B5EF4-FFF2-40B4-BE49-F238E27FC236}">
                <a16:creationId xmlns:a16="http://schemas.microsoft.com/office/drawing/2014/main" id="{D86145E6-B35C-670D-8E6B-69B831E4759D}"/>
              </a:ext>
            </a:extLst>
          </p:cNvPr>
          <p:cNvSpPr txBox="1">
            <a:spLocks noChangeArrowheads="1"/>
          </p:cNvSpPr>
          <p:nvPr/>
        </p:nvSpPr>
        <p:spPr bwMode="auto">
          <a:xfrm>
            <a:off x="43561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Healing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0663" name="Text Box 11">
            <a:extLst>
              <a:ext uri="{FF2B5EF4-FFF2-40B4-BE49-F238E27FC236}">
                <a16:creationId xmlns:a16="http://schemas.microsoft.com/office/drawing/2014/main" id="{7B281001-8367-45AB-F134-627192763D99}"/>
              </a:ext>
            </a:extLst>
          </p:cNvPr>
          <p:cNvSpPr txBox="1">
            <a:spLocks noChangeArrowheads="1"/>
          </p:cNvSpPr>
          <p:nvPr/>
        </p:nvSpPr>
        <p:spPr bwMode="auto">
          <a:xfrm>
            <a:off x="3294063" y="5372100"/>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DIPs</a:t>
            </a:r>
          </a:p>
        </p:txBody>
      </p:sp>
      <p:sp>
        <p:nvSpPr>
          <p:cNvPr id="70664" name="Text Box 12">
            <a:extLst>
              <a:ext uri="{FF2B5EF4-FFF2-40B4-BE49-F238E27FC236}">
                <a16:creationId xmlns:a16="http://schemas.microsoft.com/office/drawing/2014/main" id="{71515FCC-41D2-8618-DB13-0713851DA8E6}"/>
              </a:ext>
            </a:extLst>
          </p:cNvPr>
          <p:cNvSpPr txBox="1">
            <a:spLocks noChangeArrowheads="1"/>
          </p:cNvSpPr>
          <p:nvPr/>
        </p:nvSpPr>
        <p:spPr bwMode="auto">
          <a:xfrm>
            <a:off x="3292475" y="16748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TIPs</a:t>
            </a:r>
          </a:p>
        </p:txBody>
      </p:sp>
      <p:sp>
        <p:nvSpPr>
          <p:cNvPr id="70665" name="Text Box 13">
            <a:extLst>
              <a:ext uri="{FF2B5EF4-FFF2-40B4-BE49-F238E27FC236}">
                <a16:creationId xmlns:a16="http://schemas.microsoft.com/office/drawing/2014/main" id="{A28DC834-7B7B-2AC9-F0F1-ECE4C75C29E1}"/>
              </a:ext>
            </a:extLst>
          </p:cNvPr>
          <p:cNvSpPr txBox="1">
            <a:spLocks noChangeArrowheads="1"/>
          </p:cNvSpPr>
          <p:nvPr/>
        </p:nvSpPr>
        <p:spPr bwMode="auto">
          <a:xfrm>
            <a:off x="1087438" y="344328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PIPs</a:t>
            </a:r>
          </a:p>
        </p:txBody>
      </p:sp>
      <p:sp>
        <p:nvSpPr>
          <p:cNvPr id="70666" name="Text Box 14">
            <a:extLst>
              <a:ext uri="{FF2B5EF4-FFF2-40B4-BE49-F238E27FC236}">
                <a16:creationId xmlns:a16="http://schemas.microsoft.com/office/drawing/2014/main" id="{34C1D80D-7A9E-3DF0-FC3B-94E6B1A90065}"/>
              </a:ext>
            </a:extLst>
          </p:cNvPr>
          <p:cNvSpPr txBox="1">
            <a:spLocks noChangeArrowheads="1"/>
          </p:cNvSpPr>
          <p:nvPr/>
        </p:nvSpPr>
        <p:spPr bwMode="auto">
          <a:xfrm>
            <a:off x="6837363" y="3101975"/>
            <a:ext cx="11049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a:t>HIPs</a:t>
            </a:r>
          </a:p>
          <a:p>
            <a:pPr algn="ctr">
              <a:spcBef>
                <a:spcPct val="50000"/>
              </a:spcBef>
              <a:buFontTx/>
              <a:buNone/>
            </a:pPr>
            <a:r>
              <a:rPr lang="en-US" altLang="en-US" sz="2400"/>
              <a:t>&amp;</a:t>
            </a:r>
          </a:p>
          <a:p>
            <a:pPr algn="ctr">
              <a:spcBef>
                <a:spcPct val="50000"/>
              </a:spcBef>
              <a:buFontTx/>
              <a:buNone/>
            </a:pPr>
            <a:r>
              <a:rPr lang="en-US" altLang="en-US" sz="2400"/>
              <a:t>WIPs</a:t>
            </a:r>
          </a:p>
        </p:txBody>
      </p:sp>
      <p:sp>
        <p:nvSpPr>
          <p:cNvPr id="70667" name="TextBox 11">
            <a:extLst>
              <a:ext uri="{FF2B5EF4-FFF2-40B4-BE49-F238E27FC236}">
                <a16:creationId xmlns:a16="http://schemas.microsoft.com/office/drawing/2014/main" id="{283FC45B-1D5A-A4B9-F1CD-9403F62D0DDF}"/>
              </a:ext>
            </a:extLst>
          </p:cNvPr>
          <p:cNvSpPr txBox="1">
            <a:spLocks noChangeArrowheads="1"/>
          </p:cNvSpPr>
          <p:nvPr/>
        </p:nvSpPr>
        <p:spPr bwMode="auto">
          <a:xfrm>
            <a:off x="1941513" y="461963"/>
            <a:ext cx="58420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200"/>
              <a:t>Where would one locate SCIPs within the overall </a:t>
            </a:r>
          </a:p>
          <a:p>
            <a:pPr>
              <a:spcBef>
                <a:spcPct val="0"/>
              </a:spcBef>
              <a:buFontTx/>
              <a:buNone/>
            </a:pPr>
            <a:r>
              <a:rPr lang="en-US" altLang="en-US" sz="2200"/>
              <a:t>      interpersonal relationship system?</a:t>
            </a:r>
          </a:p>
        </p:txBody>
      </p:sp>
      <p:cxnSp>
        <p:nvCxnSpPr>
          <p:cNvPr id="70668" name="Straight Arrow Connector 12">
            <a:extLst>
              <a:ext uri="{FF2B5EF4-FFF2-40B4-BE49-F238E27FC236}">
                <a16:creationId xmlns:a16="http://schemas.microsoft.com/office/drawing/2014/main" id="{39F36FFC-6DD2-E369-1BD2-573C2EC15197}"/>
              </a:ext>
            </a:extLst>
          </p:cNvPr>
          <p:cNvCxnSpPr>
            <a:cxnSpLocks noChangeShapeType="1"/>
          </p:cNvCxnSpPr>
          <p:nvPr/>
        </p:nvCxnSpPr>
        <p:spPr bwMode="auto">
          <a:xfrm>
            <a:off x="5372100" y="3544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0669" name="Straight Arrow Connector 13">
            <a:extLst>
              <a:ext uri="{FF2B5EF4-FFF2-40B4-BE49-F238E27FC236}">
                <a16:creationId xmlns:a16="http://schemas.microsoft.com/office/drawing/2014/main" id="{AFC90BF7-CF4E-D89F-89D8-95A9044E1BFB}"/>
              </a:ext>
            </a:extLst>
          </p:cNvPr>
          <p:cNvCxnSpPr>
            <a:cxnSpLocks noChangeShapeType="1"/>
          </p:cNvCxnSpPr>
          <p:nvPr/>
        </p:nvCxnSpPr>
        <p:spPr bwMode="auto">
          <a:xfrm>
            <a:off x="5372100" y="3798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5" name="Picture 15" descr="TIP PIP.pdf                                                    0005C569Tom's G4                       BBACEF84:">
            <a:extLst>
              <a:ext uri="{FF2B5EF4-FFF2-40B4-BE49-F238E27FC236}">
                <a16:creationId xmlns:a16="http://schemas.microsoft.com/office/drawing/2014/main" id="{EF965E08-41DF-31A8-2D13-B614EB59DD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2416175"/>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6" name="Text Box 5">
            <a:extLst>
              <a:ext uri="{FF2B5EF4-FFF2-40B4-BE49-F238E27FC236}">
                <a16:creationId xmlns:a16="http://schemas.microsoft.com/office/drawing/2014/main" id="{6F98A6E9-6F66-D29E-448C-FDD51FD33F57}"/>
              </a:ext>
            </a:extLst>
          </p:cNvPr>
          <p:cNvSpPr txBox="1">
            <a:spLocks noChangeArrowheads="1"/>
          </p:cNvSpPr>
          <p:nvPr/>
        </p:nvSpPr>
        <p:spPr bwMode="auto">
          <a:xfrm>
            <a:off x="3187700" y="22383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Transforming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2707" name="Text Box 7">
            <a:extLst>
              <a:ext uri="{FF2B5EF4-FFF2-40B4-BE49-F238E27FC236}">
                <a16:creationId xmlns:a16="http://schemas.microsoft.com/office/drawing/2014/main" id="{3B1D1044-B96C-E465-F94A-BFD7E4CB5FDE}"/>
              </a:ext>
            </a:extLst>
          </p:cNvPr>
          <p:cNvSpPr txBox="1">
            <a:spLocks noChangeArrowheads="1"/>
          </p:cNvSpPr>
          <p:nvPr/>
        </p:nvSpPr>
        <p:spPr bwMode="auto">
          <a:xfrm>
            <a:off x="3200400" y="46005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Deteriorating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2708" name="Text Box 8">
            <a:extLst>
              <a:ext uri="{FF2B5EF4-FFF2-40B4-BE49-F238E27FC236}">
                <a16:creationId xmlns:a16="http://schemas.microsoft.com/office/drawing/2014/main" id="{22EC2159-0701-7844-F819-EA8A7411EECA}"/>
              </a:ext>
            </a:extLst>
          </p:cNvPr>
          <p:cNvSpPr txBox="1">
            <a:spLocks noChangeArrowheads="1"/>
          </p:cNvSpPr>
          <p:nvPr/>
        </p:nvSpPr>
        <p:spPr bwMode="auto">
          <a:xfrm>
            <a:off x="1943100" y="3322638"/>
            <a:ext cx="12319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Pathologizing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2709" name="Text Box 9">
            <a:extLst>
              <a:ext uri="{FF2B5EF4-FFF2-40B4-BE49-F238E27FC236}">
                <a16:creationId xmlns:a16="http://schemas.microsoft.com/office/drawing/2014/main" id="{3E0E0AED-3C10-8751-E7D6-92938E391E12}"/>
              </a:ext>
            </a:extLst>
          </p:cNvPr>
          <p:cNvSpPr txBox="1">
            <a:spLocks noChangeArrowheads="1"/>
          </p:cNvSpPr>
          <p:nvPr/>
        </p:nvSpPr>
        <p:spPr bwMode="auto">
          <a:xfrm>
            <a:off x="59563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Wellness</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2710" name="Text Box 10">
            <a:extLst>
              <a:ext uri="{FF2B5EF4-FFF2-40B4-BE49-F238E27FC236}">
                <a16:creationId xmlns:a16="http://schemas.microsoft.com/office/drawing/2014/main" id="{0B8D639A-7EC9-1B0C-0E10-18E425BDBD67}"/>
              </a:ext>
            </a:extLst>
          </p:cNvPr>
          <p:cNvSpPr txBox="1">
            <a:spLocks noChangeArrowheads="1"/>
          </p:cNvSpPr>
          <p:nvPr/>
        </p:nvSpPr>
        <p:spPr bwMode="auto">
          <a:xfrm>
            <a:off x="43561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Healing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2711" name="Text Box 11">
            <a:extLst>
              <a:ext uri="{FF2B5EF4-FFF2-40B4-BE49-F238E27FC236}">
                <a16:creationId xmlns:a16="http://schemas.microsoft.com/office/drawing/2014/main" id="{0E5BCC31-6493-FC51-44F1-FB82C22326FF}"/>
              </a:ext>
            </a:extLst>
          </p:cNvPr>
          <p:cNvSpPr txBox="1">
            <a:spLocks noChangeArrowheads="1"/>
          </p:cNvSpPr>
          <p:nvPr/>
        </p:nvSpPr>
        <p:spPr bwMode="auto">
          <a:xfrm>
            <a:off x="3294063" y="5372100"/>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DIPs</a:t>
            </a:r>
          </a:p>
        </p:txBody>
      </p:sp>
      <p:sp>
        <p:nvSpPr>
          <p:cNvPr id="72712" name="Text Box 12">
            <a:extLst>
              <a:ext uri="{FF2B5EF4-FFF2-40B4-BE49-F238E27FC236}">
                <a16:creationId xmlns:a16="http://schemas.microsoft.com/office/drawing/2014/main" id="{EEAE7012-C2A2-AE13-CA98-B9E2DD7BC5BD}"/>
              </a:ext>
            </a:extLst>
          </p:cNvPr>
          <p:cNvSpPr txBox="1">
            <a:spLocks noChangeArrowheads="1"/>
          </p:cNvSpPr>
          <p:nvPr/>
        </p:nvSpPr>
        <p:spPr bwMode="auto">
          <a:xfrm>
            <a:off x="3292475" y="16748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TIPs</a:t>
            </a:r>
          </a:p>
        </p:txBody>
      </p:sp>
      <p:sp>
        <p:nvSpPr>
          <p:cNvPr id="72713" name="Text Box 13">
            <a:extLst>
              <a:ext uri="{FF2B5EF4-FFF2-40B4-BE49-F238E27FC236}">
                <a16:creationId xmlns:a16="http://schemas.microsoft.com/office/drawing/2014/main" id="{3C86AE6D-5886-F050-ACB3-8F1784092851}"/>
              </a:ext>
            </a:extLst>
          </p:cNvPr>
          <p:cNvSpPr txBox="1">
            <a:spLocks noChangeArrowheads="1"/>
          </p:cNvSpPr>
          <p:nvPr/>
        </p:nvSpPr>
        <p:spPr bwMode="auto">
          <a:xfrm>
            <a:off x="1087438" y="344328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PIPs</a:t>
            </a:r>
          </a:p>
        </p:txBody>
      </p:sp>
      <p:sp>
        <p:nvSpPr>
          <p:cNvPr id="72714" name="Text Box 14">
            <a:extLst>
              <a:ext uri="{FF2B5EF4-FFF2-40B4-BE49-F238E27FC236}">
                <a16:creationId xmlns:a16="http://schemas.microsoft.com/office/drawing/2014/main" id="{28548FDF-C84A-3B5E-B459-F85F3491BDF6}"/>
              </a:ext>
            </a:extLst>
          </p:cNvPr>
          <p:cNvSpPr txBox="1">
            <a:spLocks noChangeArrowheads="1"/>
          </p:cNvSpPr>
          <p:nvPr/>
        </p:nvSpPr>
        <p:spPr bwMode="auto">
          <a:xfrm>
            <a:off x="6837363" y="3101975"/>
            <a:ext cx="11049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a:t>HIPs</a:t>
            </a:r>
          </a:p>
          <a:p>
            <a:pPr algn="ctr">
              <a:spcBef>
                <a:spcPct val="50000"/>
              </a:spcBef>
              <a:buFontTx/>
              <a:buNone/>
            </a:pPr>
            <a:r>
              <a:rPr lang="en-US" altLang="en-US" sz="2400"/>
              <a:t>&amp;</a:t>
            </a:r>
          </a:p>
          <a:p>
            <a:pPr algn="ctr">
              <a:spcBef>
                <a:spcPct val="50000"/>
              </a:spcBef>
              <a:buFontTx/>
              <a:buNone/>
            </a:pPr>
            <a:r>
              <a:rPr lang="en-US" altLang="en-US" sz="2400"/>
              <a:t>WIPs</a:t>
            </a:r>
          </a:p>
        </p:txBody>
      </p:sp>
      <p:cxnSp>
        <p:nvCxnSpPr>
          <p:cNvPr id="15" name="Straight Arrow Connector 14">
            <a:extLst>
              <a:ext uri="{FF2B5EF4-FFF2-40B4-BE49-F238E27FC236}">
                <a16:creationId xmlns:a16="http://schemas.microsoft.com/office/drawing/2014/main" id="{EF36A687-5F81-3591-1A17-880AC990B461}"/>
              </a:ext>
            </a:extLst>
          </p:cNvPr>
          <p:cNvCxnSpPr>
            <a:cxnSpLocks noChangeShapeType="1"/>
          </p:cNvCxnSpPr>
          <p:nvPr/>
        </p:nvCxnSpPr>
        <p:spPr bwMode="auto">
          <a:xfrm rot="16200000" flipH="1">
            <a:off x="2057400" y="22479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6" name="Straight Arrow Connector 15">
            <a:extLst>
              <a:ext uri="{FF2B5EF4-FFF2-40B4-BE49-F238E27FC236}">
                <a16:creationId xmlns:a16="http://schemas.microsoft.com/office/drawing/2014/main" id="{E0CD7674-8BB0-54EF-561E-ABFA4762098F}"/>
              </a:ext>
            </a:extLst>
          </p:cNvPr>
          <p:cNvCxnSpPr>
            <a:cxnSpLocks noChangeShapeType="1"/>
          </p:cNvCxnSpPr>
          <p:nvPr/>
        </p:nvCxnSpPr>
        <p:spPr bwMode="auto">
          <a:xfrm rot="10800000">
            <a:off x="1828800" y="24003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7" name="Straight Arrow Connector 16">
            <a:extLst>
              <a:ext uri="{FF2B5EF4-FFF2-40B4-BE49-F238E27FC236}">
                <a16:creationId xmlns:a16="http://schemas.microsoft.com/office/drawing/2014/main" id="{F88C9266-F35D-8C86-B5EA-67B419150DCE}"/>
              </a:ext>
            </a:extLst>
          </p:cNvPr>
          <p:cNvCxnSpPr>
            <a:cxnSpLocks noChangeShapeType="1"/>
          </p:cNvCxnSpPr>
          <p:nvPr/>
        </p:nvCxnSpPr>
        <p:spPr bwMode="auto">
          <a:xfrm rot="16200000" flipH="1">
            <a:off x="6172200" y="49149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8" name="Straight Arrow Connector 17">
            <a:extLst>
              <a:ext uri="{FF2B5EF4-FFF2-40B4-BE49-F238E27FC236}">
                <a16:creationId xmlns:a16="http://schemas.microsoft.com/office/drawing/2014/main" id="{03A2A682-65EF-740B-1925-26C24EF04544}"/>
              </a:ext>
            </a:extLst>
          </p:cNvPr>
          <p:cNvCxnSpPr>
            <a:cxnSpLocks noChangeShapeType="1"/>
          </p:cNvCxnSpPr>
          <p:nvPr/>
        </p:nvCxnSpPr>
        <p:spPr bwMode="auto">
          <a:xfrm rot="10800000">
            <a:off x="5943600" y="50673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9" name="Straight Arrow Connector 18">
            <a:extLst>
              <a:ext uri="{FF2B5EF4-FFF2-40B4-BE49-F238E27FC236}">
                <a16:creationId xmlns:a16="http://schemas.microsoft.com/office/drawing/2014/main" id="{8A95DD01-0867-6917-9BD6-8F4D4358470C}"/>
              </a:ext>
            </a:extLst>
          </p:cNvPr>
          <p:cNvCxnSpPr>
            <a:cxnSpLocks noChangeShapeType="1"/>
          </p:cNvCxnSpPr>
          <p:nvPr/>
        </p:nvCxnSpPr>
        <p:spPr bwMode="auto">
          <a:xfrm rot="10800000" flipV="1">
            <a:off x="1905000" y="49911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0" name="Straight Arrow Connector 19">
            <a:extLst>
              <a:ext uri="{FF2B5EF4-FFF2-40B4-BE49-F238E27FC236}">
                <a16:creationId xmlns:a16="http://schemas.microsoft.com/office/drawing/2014/main" id="{13B52323-D4B9-B269-E398-6CD5B1F5D86C}"/>
              </a:ext>
            </a:extLst>
          </p:cNvPr>
          <p:cNvCxnSpPr>
            <a:cxnSpLocks noChangeShapeType="1"/>
          </p:cNvCxnSpPr>
          <p:nvPr/>
        </p:nvCxnSpPr>
        <p:spPr bwMode="auto">
          <a:xfrm flipV="1">
            <a:off x="1752600" y="47625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1" name="Straight Arrow Connector 20">
            <a:extLst>
              <a:ext uri="{FF2B5EF4-FFF2-40B4-BE49-F238E27FC236}">
                <a16:creationId xmlns:a16="http://schemas.microsoft.com/office/drawing/2014/main" id="{963756A1-307C-7DBC-A686-E11DF315803D}"/>
              </a:ext>
            </a:extLst>
          </p:cNvPr>
          <p:cNvCxnSpPr>
            <a:cxnSpLocks noChangeShapeType="1"/>
          </p:cNvCxnSpPr>
          <p:nvPr/>
        </p:nvCxnSpPr>
        <p:spPr bwMode="auto">
          <a:xfrm rot="10800000" flipV="1">
            <a:off x="6248400" y="21717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2" name="Straight Arrow Connector 21">
            <a:extLst>
              <a:ext uri="{FF2B5EF4-FFF2-40B4-BE49-F238E27FC236}">
                <a16:creationId xmlns:a16="http://schemas.microsoft.com/office/drawing/2014/main" id="{2F0FA7FB-BB21-B9A2-F948-D6538AE81F3A}"/>
              </a:ext>
            </a:extLst>
          </p:cNvPr>
          <p:cNvCxnSpPr>
            <a:cxnSpLocks noChangeShapeType="1"/>
          </p:cNvCxnSpPr>
          <p:nvPr/>
        </p:nvCxnSpPr>
        <p:spPr bwMode="auto">
          <a:xfrm flipV="1">
            <a:off x="6096000" y="19431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sp>
        <p:nvSpPr>
          <p:cNvPr id="72723" name="Rectangle 11">
            <a:extLst>
              <a:ext uri="{FF2B5EF4-FFF2-40B4-BE49-F238E27FC236}">
                <a16:creationId xmlns:a16="http://schemas.microsoft.com/office/drawing/2014/main" id="{FEB158BD-BECE-39A7-C5BA-6FBEC6C01C8C}"/>
              </a:ext>
            </a:extLst>
          </p:cNvPr>
          <p:cNvSpPr>
            <a:spLocks noChangeArrowheads="1"/>
          </p:cNvSpPr>
          <p:nvPr/>
        </p:nvSpPr>
        <p:spPr bwMode="auto">
          <a:xfrm>
            <a:off x="990600" y="15621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a:solidFill>
                  <a:srgbClr val="FF0000"/>
                </a:solidFill>
              </a:rPr>
              <a:t>SCIPs</a:t>
            </a:r>
          </a:p>
        </p:txBody>
      </p:sp>
      <p:sp>
        <p:nvSpPr>
          <p:cNvPr id="72724" name="Rectangle 12">
            <a:extLst>
              <a:ext uri="{FF2B5EF4-FFF2-40B4-BE49-F238E27FC236}">
                <a16:creationId xmlns:a16="http://schemas.microsoft.com/office/drawing/2014/main" id="{CEDEF3C2-D1E7-EA18-4D68-23096F4EA8E3}"/>
              </a:ext>
            </a:extLst>
          </p:cNvPr>
          <p:cNvSpPr>
            <a:spLocks noChangeArrowheads="1"/>
          </p:cNvSpPr>
          <p:nvPr/>
        </p:nvSpPr>
        <p:spPr bwMode="auto">
          <a:xfrm>
            <a:off x="914400" y="52959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a:solidFill>
                  <a:srgbClr val="FF0000"/>
                </a:solidFill>
              </a:rPr>
              <a:t>SCIPs</a:t>
            </a:r>
          </a:p>
        </p:txBody>
      </p:sp>
      <p:sp>
        <p:nvSpPr>
          <p:cNvPr id="72725" name="Rectangle 13">
            <a:extLst>
              <a:ext uri="{FF2B5EF4-FFF2-40B4-BE49-F238E27FC236}">
                <a16:creationId xmlns:a16="http://schemas.microsoft.com/office/drawing/2014/main" id="{D186B655-AF65-E2EB-E14A-1C7DDABD86F2}"/>
              </a:ext>
            </a:extLst>
          </p:cNvPr>
          <p:cNvSpPr>
            <a:spLocks noChangeArrowheads="1"/>
          </p:cNvSpPr>
          <p:nvPr/>
        </p:nvSpPr>
        <p:spPr bwMode="auto">
          <a:xfrm>
            <a:off x="6553200" y="54483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a:solidFill>
                  <a:srgbClr val="FF0000"/>
                </a:solidFill>
              </a:rPr>
              <a:t>SCIPs</a:t>
            </a:r>
          </a:p>
        </p:txBody>
      </p:sp>
      <p:sp>
        <p:nvSpPr>
          <p:cNvPr id="72726" name="Rectangle 14">
            <a:extLst>
              <a:ext uri="{FF2B5EF4-FFF2-40B4-BE49-F238E27FC236}">
                <a16:creationId xmlns:a16="http://schemas.microsoft.com/office/drawing/2014/main" id="{C8FE2D96-CEF0-6FEC-121D-FFBDA21D5399}"/>
              </a:ext>
            </a:extLst>
          </p:cNvPr>
          <p:cNvSpPr>
            <a:spLocks noChangeArrowheads="1"/>
          </p:cNvSpPr>
          <p:nvPr/>
        </p:nvSpPr>
        <p:spPr bwMode="auto">
          <a:xfrm>
            <a:off x="6858000" y="14097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a:solidFill>
                  <a:srgbClr val="FF0000"/>
                </a:solidFill>
              </a:rPr>
              <a:t>SCIPs</a:t>
            </a:r>
          </a:p>
        </p:txBody>
      </p:sp>
      <p:sp>
        <p:nvSpPr>
          <p:cNvPr id="72727" name="TextBox 11">
            <a:extLst>
              <a:ext uri="{FF2B5EF4-FFF2-40B4-BE49-F238E27FC236}">
                <a16:creationId xmlns:a16="http://schemas.microsoft.com/office/drawing/2014/main" id="{9DC363EA-F6A8-4322-EFF0-F6924D5BD28C}"/>
              </a:ext>
            </a:extLst>
          </p:cNvPr>
          <p:cNvSpPr txBox="1">
            <a:spLocks noChangeArrowheads="1"/>
          </p:cNvSpPr>
          <p:nvPr/>
        </p:nvSpPr>
        <p:spPr bwMode="auto">
          <a:xfrm>
            <a:off x="1941513" y="461963"/>
            <a:ext cx="58420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200"/>
              <a:t>Where would one locate SCIPs within the overall </a:t>
            </a:r>
          </a:p>
          <a:p>
            <a:pPr>
              <a:spcBef>
                <a:spcPct val="0"/>
              </a:spcBef>
              <a:buFontTx/>
              <a:buNone/>
            </a:pPr>
            <a:r>
              <a:rPr lang="en-US" altLang="en-US" sz="2200"/>
              <a:t>      interpersonal relationship system? </a:t>
            </a:r>
            <a:r>
              <a:rPr lang="en-US" altLang="en-US" sz="2200">
                <a:solidFill>
                  <a:srgbClr val="FF0000"/>
                </a:solidFill>
              </a:rPr>
              <a:t>All over!</a:t>
            </a:r>
          </a:p>
        </p:txBody>
      </p:sp>
      <p:cxnSp>
        <p:nvCxnSpPr>
          <p:cNvPr id="72728" name="Straight Arrow Connector 24">
            <a:extLst>
              <a:ext uri="{FF2B5EF4-FFF2-40B4-BE49-F238E27FC236}">
                <a16:creationId xmlns:a16="http://schemas.microsoft.com/office/drawing/2014/main" id="{3B80C593-8952-0C62-F4A8-F37126F5574D}"/>
              </a:ext>
            </a:extLst>
          </p:cNvPr>
          <p:cNvCxnSpPr>
            <a:cxnSpLocks noChangeShapeType="1"/>
          </p:cNvCxnSpPr>
          <p:nvPr/>
        </p:nvCxnSpPr>
        <p:spPr bwMode="auto">
          <a:xfrm>
            <a:off x="5372100" y="3544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2729" name="Straight Arrow Connector 25">
            <a:extLst>
              <a:ext uri="{FF2B5EF4-FFF2-40B4-BE49-F238E27FC236}">
                <a16:creationId xmlns:a16="http://schemas.microsoft.com/office/drawing/2014/main" id="{02640BAC-0BB4-BDDE-83F7-30490494C0BD}"/>
              </a:ext>
            </a:extLst>
          </p:cNvPr>
          <p:cNvCxnSpPr>
            <a:cxnSpLocks noChangeShapeType="1"/>
          </p:cNvCxnSpPr>
          <p:nvPr/>
        </p:nvCxnSpPr>
        <p:spPr bwMode="auto">
          <a:xfrm>
            <a:off x="5372100" y="3798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1" name="Picture 15" descr="TIP PIP.pdf                                                    0005C569Tom's G4                       BBACEF84:">
            <a:extLst>
              <a:ext uri="{FF2B5EF4-FFF2-40B4-BE49-F238E27FC236}">
                <a16:creationId xmlns:a16="http://schemas.microsoft.com/office/drawing/2014/main" id="{435B409D-999D-FB7A-EC0A-760967E6D2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2416175"/>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2" name="Text Box 5">
            <a:extLst>
              <a:ext uri="{FF2B5EF4-FFF2-40B4-BE49-F238E27FC236}">
                <a16:creationId xmlns:a16="http://schemas.microsoft.com/office/drawing/2014/main" id="{09DF3326-CEFD-711A-82B0-9C2DA8257F1D}"/>
              </a:ext>
            </a:extLst>
          </p:cNvPr>
          <p:cNvSpPr txBox="1">
            <a:spLocks noChangeArrowheads="1"/>
          </p:cNvSpPr>
          <p:nvPr/>
        </p:nvSpPr>
        <p:spPr bwMode="auto">
          <a:xfrm>
            <a:off x="3187700" y="22383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Transforming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3" name="Text Box 7">
            <a:extLst>
              <a:ext uri="{FF2B5EF4-FFF2-40B4-BE49-F238E27FC236}">
                <a16:creationId xmlns:a16="http://schemas.microsoft.com/office/drawing/2014/main" id="{CA4756D8-6414-AF77-0EA2-242684F93760}"/>
              </a:ext>
            </a:extLst>
          </p:cNvPr>
          <p:cNvSpPr txBox="1">
            <a:spLocks noChangeArrowheads="1"/>
          </p:cNvSpPr>
          <p:nvPr/>
        </p:nvSpPr>
        <p:spPr bwMode="auto">
          <a:xfrm>
            <a:off x="3200400" y="46005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Deteriorating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4" name="Text Box 8">
            <a:extLst>
              <a:ext uri="{FF2B5EF4-FFF2-40B4-BE49-F238E27FC236}">
                <a16:creationId xmlns:a16="http://schemas.microsoft.com/office/drawing/2014/main" id="{17DF3610-7A79-119B-CC2E-189D04439727}"/>
              </a:ext>
            </a:extLst>
          </p:cNvPr>
          <p:cNvSpPr txBox="1">
            <a:spLocks noChangeArrowheads="1"/>
          </p:cNvSpPr>
          <p:nvPr/>
        </p:nvSpPr>
        <p:spPr bwMode="auto">
          <a:xfrm>
            <a:off x="1943100" y="3322638"/>
            <a:ext cx="12319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Pathologizing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5" name="Text Box 9">
            <a:extLst>
              <a:ext uri="{FF2B5EF4-FFF2-40B4-BE49-F238E27FC236}">
                <a16:creationId xmlns:a16="http://schemas.microsoft.com/office/drawing/2014/main" id="{770C4144-C069-A5A3-0BDB-3F911C175A7E}"/>
              </a:ext>
            </a:extLst>
          </p:cNvPr>
          <p:cNvSpPr txBox="1">
            <a:spLocks noChangeArrowheads="1"/>
          </p:cNvSpPr>
          <p:nvPr/>
        </p:nvSpPr>
        <p:spPr bwMode="auto">
          <a:xfrm>
            <a:off x="59563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Wellness</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6" name="Text Box 10">
            <a:extLst>
              <a:ext uri="{FF2B5EF4-FFF2-40B4-BE49-F238E27FC236}">
                <a16:creationId xmlns:a16="http://schemas.microsoft.com/office/drawing/2014/main" id="{04619F23-D805-596B-670C-EE4320725043}"/>
              </a:ext>
            </a:extLst>
          </p:cNvPr>
          <p:cNvSpPr txBox="1">
            <a:spLocks noChangeArrowheads="1"/>
          </p:cNvSpPr>
          <p:nvPr/>
        </p:nvSpPr>
        <p:spPr bwMode="auto">
          <a:xfrm>
            <a:off x="43561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Healing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7" name="Text Box 11">
            <a:extLst>
              <a:ext uri="{FF2B5EF4-FFF2-40B4-BE49-F238E27FC236}">
                <a16:creationId xmlns:a16="http://schemas.microsoft.com/office/drawing/2014/main" id="{99FD3845-893B-EDAA-B8AC-4C82A64EC08D}"/>
              </a:ext>
            </a:extLst>
          </p:cNvPr>
          <p:cNvSpPr txBox="1">
            <a:spLocks noChangeArrowheads="1"/>
          </p:cNvSpPr>
          <p:nvPr/>
        </p:nvSpPr>
        <p:spPr bwMode="auto">
          <a:xfrm>
            <a:off x="3294063" y="5372100"/>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DIPs</a:t>
            </a:r>
          </a:p>
        </p:txBody>
      </p:sp>
      <p:sp>
        <p:nvSpPr>
          <p:cNvPr id="71688" name="Text Box 12">
            <a:extLst>
              <a:ext uri="{FF2B5EF4-FFF2-40B4-BE49-F238E27FC236}">
                <a16:creationId xmlns:a16="http://schemas.microsoft.com/office/drawing/2014/main" id="{F9695B2B-DE83-1D27-38BA-0B72751E5DED}"/>
              </a:ext>
            </a:extLst>
          </p:cNvPr>
          <p:cNvSpPr txBox="1">
            <a:spLocks noChangeArrowheads="1"/>
          </p:cNvSpPr>
          <p:nvPr/>
        </p:nvSpPr>
        <p:spPr bwMode="auto">
          <a:xfrm>
            <a:off x="3292475" y="16748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TIPs</a:t>
            </a:r>
          </a:p>
        </p:txBody>
      </p:sp>
      <p:sp>
        <p:nvSpPr>
          <p:cNvPr id="71689" name="Text Box 13">
            <a:extLst>
              <a:ext uri="{FF2B5EF4-FFF2-40B4-BE49-F238E27FC236}">
                <a16:creationId xmlns:a16="http://schemas.microsoft.com/office/drawing/2014/main" id="{4E14CD12-CA75-F179-3607-F624011A7AAC}"/>
              </a:ext>
            </a:extLst>
          </p:cNvPr>
          <p:cNvSpPr txBox="1">
            <a:spLocks noChangeArrowheads="1"/>
          </p:cNvSpPr>
          <p:nvPr/>
        </p:nvSpPr>
        <p:spPr bwMode="auto">
          <a:xfrm>
            <a:off x="1087438" y="344328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PIPs</a:t>
            </a:r>
          </a:p>
        </p:txBody>
      </p:sp>
      <p:sp>
        <p:nvSpPr>
          <p:cNvPr id="71690" name="Text Box 14">
            <a:extLst>
              <a:ext uri="{FF2B5EF4-FFF2-40B4-BE49-F238E27FC236}">
                <a16:creationId xmlns:a16="http://schemas.microsoft.com/office/drawing/2014/main" id="{460701B8-44BD-8229-3277-2E912AF6B3F3}"/>
              </a:ext>
            </a:extLst>
          </p:cNvPr>
          <p:cNvSpPr txBox="1">
            <a:spLocks noChangeArrowheads="1"/>
          </p:cNvSpPr>
          <p:nvPr/>
        </p:nvSpPr>
        <p:spPr bwMode="auto">
          <a:xfrm>
            <a:off x="6837363" y="3101975"/>
            <a:ext cx="11049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a:t>HIPs</a:t>
            </a:r>
          </a:p>
          <a:p>
            <a:pPr algn="ctr">
              <a:spcBef>
                <a:spcPct val="50000"/>
              </a:spcBef>
              <a:buFontTx/>
              <a:buNone/>
            </a:pPr>
            <a:r>
              <a:rPr lang="en-US" altLang="en-US" sz="2400"/>
              <a:t>&amp;</a:t>
            </a:r>
          </a:p>
          <a:p>
            <a:pPr algn="ctr">
              <a:spcBef>
                <a:spcPct val="50000"/>
              </a:spcBef>
              <a:buFontTx/>
              <a:buNone/>
            </a:pPr>
            <a:r>
              <a:rPr lang="en-US" altLang="en-US" sz="2400"/>
              <a:t>WIPs</a:t>
            </a:r>
          </a:p>
        </p:txBody>
      </p:sp>
      <p:sp>
        <p:nvSpPr>
          <p:cNvPr id="71691" name="Rectangle 12">
            <a:extLst>
              <a:ext uri="{FF2B5EF4-FFF2-40B4-BE49-F238E27FC236}">
                <a16:creationId xmlns:a16="http://schemas.microsoft.com/office/drawing/2014/main" id="{3D0480BF-0F7F-115F-6AAC-A13216B2BD0D}"/>
              </a:ext>
            </a:extLst>
          </p:cNvPr>
          <p:cNvSpPr>
            <a:spLocks noChangeArrowheads="1"/>
          </p:cNvSpPr>
          <p:nvPr/>
        </p:nvSpPr>
        <p:spPr bwMode="auto">
          <a:xfrm>
            <a:off x="673100" y="5486400"/>
            <a:ext cx="1714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a:solidFill>
                  <a:srgbClr val="FF0000"/>
                </a:solidFill>
              </a:rPr>
              <a:t>Sexist SCIP</a:t>
            </a:r>
          </a:p>
        </p:txBody>
      </p:sp>
      <p:sp>
        <p:nvSpPr>
          <p:cNvPr id="71692" name="Rectangle 14">
            <a:extLst>
              <a:ext uri="{FF2B5EF4-FFF2-40B4-BE49-F238E27FC236}">
                <a16:creationId xmlns:a16="http://schemas.microsoft.com/office/drawing/2014/main" id="{D71E5C81-6C95-502F-3EF6-E3C96CB260CE}"/>
              </a:ext>
            </a:extLst>
          </p:cNvPr>
          <p:cNvSpPr>
            <a:spLocks noChangeArrowheads="1"/>
          </p:cNvSpPr>
          <p:nvPr/>
        </p:nvSpPr>
        <p:spPr bwMode="auto">
          <a:xfrm>
            <a:off x="6858000" y="1409700"/>
            <a:ext cx="17399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a:solidFill>
                  <a:srgbClr val="FF0000"/>
                </a:solidFill>
              </a:rPr>
              <a:t>Egalitarian       </a:t>
            </a:r>
          </a:p>
          <a:p>
            <a:pPr>
              <a:spcBef>
                <a:spcPct val="0"/>
              </a:spcBef>
              <a:buFontTx/>
              <a:buNone/>
            </a:pPr>
            <a:r>
              <a:rPr lang="en-US" altLang="en-US" sz="2400" b="1">
                <a:solidFill>
                  <a:srgbClr val="FF0000"/>
                </a:solidFill>
              </a:rPr>
              <a:t>   SCIP</a:t>
            </a:r>
          </a:p>
        </p:txBody>
      </p:sp>
      <p:cxnSp>
        <p:nvCxnSpPr>
          <p:cNvPr id="15" name="Straight Arrow Connector 14">
            <a:extLst>
              <a:ext uri="{FF2B5EF4-FFF2-40B4-BE49-F238E27FC236}">
                <a16:creationId xmlns:a16="http://schemas.microsoft.com/office/drawing/2014/main" id="{A1362F7E-3946-D480-43CF-AE9DF4407935}"/>
              </a:ext>
            </a:extLst>
          </p:cNvPr>
          <p:cNvCxnSpPr>
            <a:cxnSpLocks noChangeShapeType="1"/>
          </p:cNvCxnSpPr>
          <p:nvPr/>
        </p:nvCxnSpPr>
        <p:spPr bwMode="auto">
          <a:xfrm rot="16200000" flipH="1">
            <a:off x="2057400" y="22479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6" name="Straight Arrow Connector 15">
            <a:extLst>
              <a:ext uri="{FF2B5EF4-FFF2-40B4-BE49-F238E27FC236}">
                <a16:creationId xmlns:a16="http://schemas.microsoft.com/office/drawing/2014/main" id="{58574899-170E-519B-4363-76E7E71A0E1D}"/>
              </a:ext>
            </a:extLst>
          </p:cNvPr>
          <p:cNvCxnSpPr>
            <a:cxnSpLocks noChangeShapeType="1"/>
          </p:cNvCxnSpPr>
          <p:nvPr/>
        </p:nvCxnSpPr>
        <p:spPr bwMode="auto">
          <a:xfrm rot="10800000">
            <a:off x="1828800" y="24003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7" name="Straight Arrow Connector 16">
            <a:extLst>
              <a:ext uri="{FF2B5EF4-FFF2-40B4-BE49-F238E27FC236}">
                <a16:creationId xmlns:a16="http://schemas.microsoft.com/office/drawing/2014/main" id="{F319DC5D-909C-F1E4-AE6F-4CC28AB16470}"/>
              </a:ext>
            </a:extLst>
          </p:cNvPr>
          <p:cNvCxnSpPr>
            <a:cxnSpLocks noChangeShapeType="1"/>
          </p:cNvCxnSpPr>
          <p:nvPr/>
        </p:nvCxnSpPr>
        <p:spPr bwMode="auto">
          <a:xfrm rot="16200000" flipH="1">
            <a:off x="6172200" y="49149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8" name="Straight Arrow Connector 17">
            <a:extLst>
              <a:ext uri="{FF2B5EF4-FFF2-40B4-BE49-F238E27FC236}">
                <a16:creationId xmlns:a16="http://schemas.microsoft.com/office/drawing/2014/main" id="{4B3C16E5-793A-DD14-3807-90A97034CF85}"/>
              </a:ext>
            </a:extLst>
          </p:cNvPr>
          <p:cNvCxnSpPr>
            <a:cxnSpLocks noChangeShapeType="1"/>
          </p:cNvCxnSpPr>
          <p:nvPr/>
        </p:nvCxnSpPr>
        <p:spPr bwMode="auto">
          <a:xfrm rot="10800000">
            <a:off x="5943600" y="50673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9" name="Straight Arrow Connector 18">
            <a:extLst>
              <a:ext uri="{FF2B5EF4-FFF2-40B4-BE49-F238E27FC236}">
                <a16:creationId xmlns:a16="http://schemas.microsoft.com/office/drawing/2014/main" id="{5C817DFF-C39C-1B4F-920B-EF0BB3C391FA}"/>
              </a:ext>
            </a:extLst>
          </p:cNvPr>
          <p:cNvCxnSpPr>
            <a:cxnSpLocks noChangeShapeType="1"/>
          </p:cNvCxnSpPr>
          <p:nvPr/>
        </p:nvCxnSpPr>
        <p:spPr bwMode="auto">
          <a:xfrm rot="10800000" flipV="1">
            <a:off x="1905000" y="49911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0" name="Straight Arrow Connector 19">
            <a:extLst>
              <a:ext uri="{FF2B5EF4-FFF2-40B4-BE49-F238E27FC236}">
                <a16:creationId xmlns:a16="http://schemas.microsoft.com/office/drawing/2014/main" id="{04B907C6-09EB-B363-18AE-10A6A4B95AB5}"/>
              </a:ext>
            </a:extLst>
          </p:cNvPr>
          <p:cNvCxnSpPr>
            <a:cxnSpLocks noChangeShapeType="1"/>
          </p:cNvCxnSpPr>
          <p:nvPr/>
        </p:nvCxnSpPr>
        <p:spPr bwMode="auto">
          <a:xfrm flipV="1">
            <a:off x="1752600" y="47625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1" name="Straight Arrow Connector 20">
            <a:extLst>
              <a:ext uri="{FF2B5EF4-FFF2-40B4-BE49-F238E27FC236}">
                <a16:creationId xmlns:a16="http://schemas.microsoft.com/office/drawing/2014/main" id="{23ABB41F-D633-1630-0562-02983DE5439E}"/>
              </a:ext>
            </a:extLst>
          </p:cNvPr>
          <p:cNvCxnSpPr>
            <a:cxnSpLocks noChangeShapeType="1"/>
          </p:cNvCxnSpPr>
          <p:nvPr/>
        </p:nvCxnSpPr>
        <p:spPr bwMode="auto">
          <a:xfrm rot="10800000" flipV="1">
            <a:off x="6248400" y="21717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2" name="Straight Arrow Connector 21">
            <a:extLst>
              <a:ext uri="{FF2B5EF4-FFF2-40B4-BE49-F238E27FC236}">
                <a16:creationId xmlns:a16="http://schemas.microsoft.com/office/drawing/2014/main" id="{2D0DBB4D-7B00-6E06-C01A-AC42A857BDB9}"/>
              </a:ext>
            </a:extLst>
          </p:cNvPr>
          <p:cNvCxnSpPr>
            <a:cxnSpLocks noChangeShapeType="1"/>
          </p:cNvCxnSpPr>
          <p:nvPr/>
        </p:nvCxnSpPr>
        <p:spPr bwMode="auto">
          <a:xfrm flipV="1">
            <a:off x="6096000" y="19431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sp>
        <p:nvSpPr>
          <p:cNvPr id="74773" name="TextBox 11">
            <a:extLst>
              <a:ext uri="{FF2B5EF4-FFF2-40B4-BE49-F238E27FC236}">
                <a16:creationId xmlns:a16="http://schemas.microsoft.com/office/drawing/2014/main" id="{992EB68F-97E6-3554-5287-3EC5918DE624}"/>
              </a:ext>
            </a:extLst>
          </p:cNvPr>
          <p:cNvSpPr txBox="1">
            <a:spLocks noChangeArrowheads="1"/>
          </p:cNvSpPr>
          <p:nvPr/>
        </p:nvSpPr>
        <p:spPr bwMode="auto">
          <a:xfrm>
            <a:off x="874713" y="460375"/>
            <a:ext cx="75469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200"/>
              <a:t>Where might one locate the specific </a:t>
            </a:r>
            <a:r>
              <a:rPr lang="en-US" altLang="en-US" sz="2200">
                <a:solidFill>
                  <a:srgbClr val="FF0000"/>
                </a:solidFill>
              </a:rPr>
              <a:t>sexist</a:t>
            </a:r>
            <a:r>
              <a:rPr lang="en-US" altLang="en-US" sz="2200"/>
              <a:t> and </a:t>
            </a:r>
            <a:r>
              <a:rPr lang="en-US" altLang="en-US" sz="2200">
                <a:solidFill>
                  <a:srgbClr val="FF0000"/>
                </a:solidFill>
              </a:rPr>
              <a:t>egalitarian</a:t>
            </a:r>
            <a:r>
              <a:rPr lang="en-US" altLang="en-US" sz="2200"/>
              <a:t> SCIPs </a:t>
            </a:r>
          </a:p>
          <a:p>
            <a:pPr>
              <a:spcBef>
                <a:spcPct val="0"/>
              </a:spcBef>
              <a:buFontTx/>
              <a:buNone/>
            </a:pPr>
            <a:r>
              <a:rPr lang="en-US" altLang="en-US" sz="2200"/>
              <a:t>within the overall interpersonal relationship system?</a:t>
            </a:r>
          </a:p>
        </p:txBody>
      </p:sp>
      <p:cxnSp>
        <p:nvCxnSpPr>
          <p:cNvPr id="71702" name="Straight Arrow Connector 22">
            <a:extLst>
              <a:ext uri="{FF2B5EF4-FFF2-40B4-BE49-F238E27FC236}">
                <a16:creationId xmlns:a16="http://schemas.microsoft.com/office/drawing/2014/main" id="{7C73108E-3456-A389-F4A9-7F9CE1203491}"/>
              </a:ext>
            </a:extLst>
          </p:cNvPr>
          <p:cNvCxnSpPr>
            <a:cxnSpLocks noChangeShapeType="1"/>
          </p:cNvCxnSpPr>
          <p:nvPr/>
        </p:nvCxnSpPr>
        <p:spPr bwMode="auto">
          <a:xfrm>
            <a:off x="5372100" y="3544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1703" name="Straight Arrow Connector 23">
            <a:extLst>
              <a:ext uri="{FF2B5EF4-FFF2-40B4-BE49-F238E27FC236}">
                <a16:creationId xmlns:a16="http://schemas.microsoft.com/office/drawing/2014/main" id="{1A6F32D4-DF0D-6678-09C9-9A1C608D29BD}"/>
              </a:ext>
            </a:extLst>
          </p:cNvPr>
          <p:cNvCxnSpPr>
            <a:cxnSpLocks noChangeShapeType="1"/>
          </p:cNvCxnSpPr>
          <p:nvPr/>
        </p:nvCxnSpPr>
        <p:spPr bwMode="auto">
          <a:xfrm>
            <a:off x="5372100" y="3798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6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68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68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68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69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170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170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1691"/>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16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nimBg="1"/>
      <p:bldP spid="71683" grpId="0" animBg="1"/>
      <p:bldP spid="71684" grpId="0" animBg="1"/>
      <p:bldP spid="71685" grpId="0" animBg="1"/>
      <p:bldP spid="71686" grpId="0" animBg="1"/>
      <p:bldP spid="71687" grpId="0"/>
      <p:bldP spid="71688" grpId="0"/>
      <p:bldP spid="71689" grpId="0"/>
      <p:bldP spid="71690" grpId="0"/>
      <p:bldP spid="71691" grpId="0"/>
      <p:bldP spid="7169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27CAD0AB-CEE4-4A97-324D-98930230652B}"/>
              </a:ext>
            </a:extLst>
          </p:cNvPr>
          <p:cNvSpPr>
            <a:spLocks noGrp="1" noChangeArrowheads="1"/>
          </p:cNvSpPr>
          <p:nvPr>
            <p:ph type="title"/>
          </p:nvPr>
        </p:nvSpPr>
        <p:spPr>
          <a:xfrm>
            <a:off x="139700" y="368300"/>
            <a:ext cx="8610600" cy="914400"/>
          </a:xfrm>
        </p:spPr>
        <p:txBody>
          <a:bodyPr/>
          <a:lstStyle/>
          <a:p>
            <a:pPr eaLnBrk="1" hangingPunct="1"/>
            <a:r>
              <a:rPr lang="en-US" altLang="en-US" sz="3200">
                <a:ea typeface="ＭＳ Ｐゴシック" panose="020B0600070205080204" pitchFamily="34" charset="-128"/>
              </a:rPr>
              <a:t>What exactly is the ‘</a:t>
            </a:r>
            <a:r>
              <a:rPr lang="en-US" altLang="en-US" sz="3200" u="sng">
                <a:ea typeface="ＭＳ Ｐゴシック" panose="020B0600070205080204" pitchFamily="34" charset="-128"/>
              </a:rPr>
              <a:t>IP</a:t>
            </a:r>
            <a:r>
              <a:rPr lang="en-US" altLang="en-US" sz="3200">
                <a:ea typeface="ＭＳ Ｐゴシック" panose="020B0600070205080204" pitchFamily="34" charset="-128"/>
              </a:rPr>
              <a:t>scope’?</a:t>
            </a:r>
          </a:p>
        </p:txBody>
      </p:sp>
      <p:sp>
        <p:nvSpPr>
          <p:cNvPr id="72707" name="Rectangle 3">
            <a:extLst>
              <a:ext uri="{FF2B5EF4-FFF2-40B4-BE49-F238E27FC236}">
                <a16:creationId xmlns:a16="http://schemas.microsoft.com/office/drawing/2014/main" id="{3835B0EE-E970-ADFA-A90E-1D805FF44493}"/>
              </a:ext>
            </a:extLst>
          </p:cNvPr>
          <p:cNvSpPr>
            <a:spLocks noGrp="1" noChangeArrowheads="1"/>
          </p:cNvSpPr>
          <p:nvPr>
            <p:ph type="body" idx="1"/>
          </p:nvPr>
        </p:nvSpPr>
        <p:spPr>
          <a:xfrm>
            <a:off x="542925" y="1344613"/>
            <a:ext cx="8207375" cy="5268838"/>
          </a:xfrm>
        </p:spPr>
        <p:txBody>
          <a:bodyPr/>
          <a:lstStyle/>
          <a:p>
            <a:pPr eaLnBrk="1" hangingPunct="1">
              <a:buFontTx/>
              <a:buNone/>
            </a:pPr>
            <a:r>
              <a:rPr lang="en-US" altLang="en-US" sz="2000" dirty="0">
                <a:ea typeface="ＭＳ Ｐゴシック" panose="020B0600070205080204" pitchFamily="34" charset="-128"/>
              </a:rPr>
              <a:t>	The ‘</a:t>
            </a:r>
            <a:r>
              <a:rPr lang="en-US" altLang="en-US" sz="2000" dirty="0" err="1">
                <a:ea typeface="ＭＳ Ｐゴシック" panose="020B0600070205080204" pitchFamily="34" charset="-128"/>
              </a:rPr>
              <a:t>IPscope</a:t>
            </a:r>
            <a:r>
              <a:rPr lang="en-US" altLang="en-US" sz="2000" dirty="0">
                <a:ea typeface="ＭＳ Ｐゴシック" panose="020B0600070205080204" pitchFamily="34" charset="-128"/>
              </a:rPr>
              <a:t>’ is a cognitive instrument, for distinguishing and describing specific</a:t>
            </a:r>
            <a:r>
              <a:rPr lang="en-US" altLang="en-US" sz="2000" dirty="0">
                <a:solidFill>
                  <a:srgbClr val="FF0000"/>
                </a:solidFill>
                <a:ea typeface="ＭＳ Ｐゴシック" panose="020B0600070205080204" pitchFamily="34" charset="-128"/>
              </a:rPr>
              <a:t> </a:t>
            </a:r>
            <a:r>
              <a:rPr lang="en-US" altLang="en-US" sz="2000" b="1" u="sng" dirty="0">
                <a:solidFill>
                  <a:srgbClr val="FF0000"/>
                </a:solidFill>
                <a:highlight>
                  <a:srgbClr val="FFFF00"/>
                </a:highlight>
                <a:ea typeface="ＭＳ Ｐゴシック" panose="020B0600070205080204" pitchFamily="34" charset="-128"/>
              </a:rPr>
              <a:t>I</a:t>
            </a:r>
            <a:r>
              <a:rPr lang="en-US" altLang="en-US" sz="2000" dirty="0">
                <a:solidFill>
                  <a:srgbClr val="FF0000"/>
                </a:solidFill>
                <a:highlight>
                  <a:srgbClr val="FFFF00"/>
                </a:highlight>
                <a:ea typeface="ＭＳ Ｐゴシック" panose="020B0600070205080204" pitchFamily="34" charset="-128"/>
              </a:rPr>
              <a:t>nterpersonal </a:t>
            </a:r>
            <a:r>
              <a:rPr lang="en-US" altLang="en-US" sz="2000" b="1" u="sng" dirty="0">
                <a:solidFill>
                  <a:srgbClr val="FF0000"/>
                </a:solidFill>
                <a:highlight>
                  <a:srgbClr val="FFFF00"/>
                </a:highlight>
                <a:ea typeface="ＭＳ Ｐゴシック" panose="020B0600070205080204" pitchFamily="34" charset="-128"/>
              </a:rPr>
              <a:t>P</a:t>
            </a:r>
            <a:r>
              <a:rPr lang="en-US" altLang="en-US" sz="2000" dirty="0">
                <a:solidFill>
                  <a:srgbClr val="FF0000"/>
                </a:solidFill>
                <a:highlight>
                  <a:srgbClr val="FFFF00"/>
                </a:highlight>
                <a:ea typeface="ＭＳ Ｐゴシック" panose="020B0600070205080204" pitchFamily="34" charset="-128"/>
              </a:rPr>
              <a:t>atterns </a:t>
            </a:r>
            <a:r>
              <a:rPr lang="en-US" altLang="en-US" sz="2000" dirty="0">
                <a:highlight>
                  <a:srgbClr val="FFFF00"/>
                </a:highlight>
                <a:ea typeface="ＭＳ Ｐゴシック" panose="020B0600070205080204" pitchFamily="34" charset="-128"/>
              </a:rPr>
              <a:t>of </a:t>
            </a:r>
            <a:r>
              <a:rPr lang="en-US" altLang="en-US" sz="2000" dirty="0">
                <a:highlight>
                  <a:srgbClr val="00FF00"/>
                </a:highlight>
                <a:ea typeface="ＭＳ Ｐゴシック" panose="020B0600070205080204" pitchFamily="34" charset="-128"/>
              </a:rPr>
              <a:t>interaction</a:t>
            </a:r>
            <a:r>
              <a:rPr lang="en-US" altLang="en-US" sz="2000" dirty="0">
                <a:highlight>
                  <a:srgbClr val="FFFF00"/>
                </a:highlight>
                <a:ea typeface="ＭＳ Ｐゴシック" panose="020B0600070205080204" pitchFamily="34" charset="-128"/>
              </a:rPr>
              <a:t> </a:t>
            </a:r>
            <a:r>
              <a:rPr lang="en-US" altLang="en-US" sz="2000" dirty="0">
                <a:ea typeface="ＭＳ Ｐゴシック" panose="020B0600070205080204" pitchFamily="34" charset="-128"/>
              </a:rPr>
              <a:t>for systemic assessment. It draws upon both perceptual and conceptual skills in the observer.</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By definition, </a:t>
            </a:r>
            <a:r>
              <a:rPr lang="en-US" altLang="en-US" sz="2000" b="1" u="sng" dirty="0">
                <a:ea typeface="ＭＳ Ｐゴシック" panose="020B0600070205080204" pitchFamily="34" charset="-128"/>
              </a:rPr>
              <a:t>I</a:t>
            </a:r>
            <a:r>
              <a:rPr lang="en-US" altLang="en-US" sz="2000" dirty="0">
                <a:ea typeface="ＭＳ Ｐゴシック" panose="020B0600070205080204" pitchFamily="34" charset="-128"/>
              </a:rPr>
              <a:t>nterpersonal </a:t>
            </a:r>
            <a:r>
              <a:rPr lang="en-US" altLang="en-US" sz="2000" b="1" u="sng" dirty="0">
                <a:ea typeface="ＭＳ Ｐゴシック" panose="020B0600070205080204" pitchFamily="34" charset="-128"/>
              </a:rPr>
              <a:t>P</a:t>
            </a:r>
            <a:r>
              <a:rPr lang="en-US" altLang="en-US" sz="2000" dirty="0">
                <a:ea typeface="ＭＳ Ｐゴシック" panose="020B0600070205080204" pitchFamily="34" charset="-128"/>
              </a:rPr>
              <a:t>atterns, or ‘</a:t>
            </a:r>
            <a:r>
              <a:rPr lang="en-US" altLang="en-US" sz="2000" b="1" u="sng" dirty="0">
                <a:ea typeface="ＭＳ Ｐゴシック" panose="020B0600070205080204" pitchFamily="34" charset="-128"/>
              </a:rPr>
              <a:t>IP</a:t>
            </a:r>
            <a:r>
              <a:rPr lang="en-US" altLang="en-US" sz="2000" dirty="0">
                <a:ea typeface="ＭＳ Ｐゴシック" panose="020B0600070205080204" pitchFamily="34" charset="-128"/>
              </a:rPr>
              <a:t>s’ are repetitive or recurrent interactions between two or more persons, that constitute a transient but important component of the overall relationship between those persons.  </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IPs may be distinguished by a systemic observer or systemic therapist by </a:t>
            </a:r>
            <a:r>
              <a:rPr lang="en-US" altLang="en-US" sz="2000" b="1" dirty="0">
                <a:ea typeface="ＭＳ Ｐゴシック" panose="020B0600070205080204" pitchFamily="34" charset="-128"/>
              </a:rPr>
              <a:t>highlighting the coupling </a:t>
            </a:r>
            <a:r>
              <a:rPr lang="en-US" altLang="en-US" sz="2000" dirty="0">
                <a:ea typeface="ＭＳ Ｐゴシック" panose="020B0600070205080204" pitchFamily="34" charset="-128"/>
              </a:rPr>
              <a:t>between two classes of behaviors, cognitions or emotions, that tend to be </a:t>
            </a:r>
            <a:r>
              <a:rPr lang="en-US" altLang="en-US" sz="2000" b="1" dirty="0">
                <a:ea typeface="ＭＳ Ｐゴシック" panose="020B0600070205080204" pitchFamily="34" charset="-128"/>
              </a:rPr>
              <a:t>mutually enabling </a:t>
            </a:r>
            <a:r>
              <a:rPr lang="en-US" altLang="en-US" sz="2000" dirty="0">
                <a:ea typeface="ＭＳ Ｐゴシック" panose="020B0600070205080204" pitchFamily="34" charset="-128"/>
              </a:rPr>
              <a:t>and/or </a:t>
            </a:r>
            <a:r>
              <a:rPr lang="en-US" altLang="en-US" sz="2000" b="1" dirty="0">
                <a:ea typeface="ＭＳ Ｐゴシック" panose="020B0600070205080204" pitchFamily="34" charset="-128"/>
              </a:rPr>
              <a:t>mutually reinforcing</a:t>
            </a: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The suffix ‘</a:t>
            </a:r>
            <a:r>
              <a:rPr lang="en-US" altLang="en-US" sz="2000" b="1" dirty="0">
                <a:ea typeface="ＭＳ Ｐゴシック" panose="020B0600070205080204" pitchFamily="34" charset="-128"/>
              </a:rPr>
              <a:t>scope</a:t>
            </a:r>
            <a:r>
              <a:rPr lang="en-US" altLang="en-US" sz="2000" dirty="0">
                <a:ea typeface="ＭＳ Ｐゴシック" panose="020B0600070205080204" pitchFamily="34" charset="-128"/>
              </a:rPr>
              <a:t>’ in the </a:t>
            </a:r>
            <a:r>
              <a:rPr lang="en-US" altLang="en-US" sz="2000" dirty="0" err="1">
                <a:ea typeface="ＭＳ Ｐゴシック" panose="020B0600070205080204" pitchFamily="34" charset="-128"/>
              </a:rPr>
              <a:t>IPscope</a:t>
            </a:r>
            <a:r>
              <a:rPr lang="en-US" altLang="en-US" sz="2000" dirty="0">
                <a:ea typeface="ＭＳ Ｐゴシック" panose="020B0600070205080204" pitchFamily="34" charset="-128"/>
              </a:rPr>
              <a:t> is intended to draw an analogy with other human-made instruments which "help observers see" that which is ordinarily hard for the naked eye to see (cf. a microscope or a telescope).</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7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7" name="Group 2">
            <a:extLst>
              <a:ext uri="{FF2B5EF4-FFF2-40B4-BE49-F238E27FC236}">
                <a16:creationId xmlns:a16="http://schemas.microsoft.com/office/drawing/2014/main" id="{D5FCB6F8-5923-3001-2504-6AB280044D19}"/>
              </a:ext>
            </a:extLst>
          </p:cNvPr>
          <p:cNvGrpSpPr>
            <a:grpSpLocks/>
          </p:cNvGrpSpPr>
          <p:nvPr/>
        </p:nvGrpSpPr>
        <p:grpSpPr bwMode="auto">
          <a:xfrm>
            <a:off x="3579813" y="3178175"/>
            <a:ext cx="2259012" cy="2259013"/>
            <a:chOff x="2480" y="352"/>
            <a:chExt cx="800" cy="800"/>
          </a:xfrm>
        </p:grpSpPr>
        <p:pic>
          <p:nvPicPr>
            <p:cNvPr id="76808" name="Picture 3" descr="Social Ostracism.pdf                                           0005C569Tom's G4                       BBACEF84:">
              <a:extLst>
                <a:ext uri="{FF2B5EF4-FFF2-40B4-BE49-F238E27FC236}">
                  <a16:creationId xmlns:a16="http://schemas.microsoft.com/office/drawing/2014/main" id="{DB77CC6C-6848-35A1-19E9-8AC7048A9D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9" name="Line 4">
              <a:extLst>
                <a:ext uri="{FF2B5EF4-FFF2-40B4-BE49-F238E27FC236}">
                  <a16:creationId xmlns:a16="http://schemas.microsoft.com/office/drawing/2014/main" id="{52991DD2-AE9A-5C14-4B32-26F9232E47DE}"/>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76802" name="Text Box 5">
            <a:extLst>
              <a:ext uri="{FF2B5EF4-FFF2-40B4-BE49-F238E27FC236}">
                <a16:creationId xmlns:a16="http://schemas.microsoft.com/office/drawing/2014/main" id="{59F8AD7E-4ABB-349D-25D5-D6328F6F3DC3}"/>
              </a:ext>
            </a:extLst>
          </p:cNvPr>
          <p:cNvSpPr txBox="1">
            <a:spLocks noChangeArrowheads="1"/>
          </p:cNvSpPr>
          <p:nvPr/>
        </p:nvSpPr>
        <p:spPr bwMode="auto">
          <a:xfrm>
            <a:off x="2189163" y="3871913"/>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76803" name="Text Box 6">
            <a:extLst>
              <a:ext uri="{FF2B5EF4-FFF2-40B4-BE49-F238E27FC236}">
                <a16:creationId xmlns:a16="http://schemas.microsoft.com/office/drawing/2014/main" id="{B4D0CDE1-014A-CC19-FE70-DDBDB6B29663}"/>
              </a:ext>
            </a:extLst>
          </p:cNvPr>
          <p:cNvSpPr txBox="1">
            <a:spLocks noChangeArrowheads="1"/>
          </p:cNvSpPr>
          <p:nvPr/>
        </p:nvSpPr>
        <p:spPr bwMode="auto">
          <a:xfrm>
            <a:off x="609600" y="757238"/>
            <a:ext cx="790892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dirty="0"/>
              <a:t>A ‘</a:t>
            </a:r>
            <a:r>
              <a:rPr lang="en-US" altLang="en-US" sz="2000" b="1" dirty="0"/>
              <a:t>SNIP</a:t>
            </a:r>
            <a:r>
              <a:rPr lang="en-US" altLang="en-US" sz="2000" dirty="0"/>
              <a:t>’ or </a:t>
            </a:r>
            <a:r>
              <a:rPr lang="en-US" altLang="en-US" sz="2000" i="1" dirty="0"/>
              <a:t>Social Network Interaction Pattern</a:t>
            </a:r>
            <a:r>
              <a:rPr lang="en-US" altLang="en-US" sz="2000" dirty="0"/>
              <a:t> describes how a person, or small collective of persons, </a:t>
            </a:r>
            <a:r>
              <a:rPr lang="en-US" altLang="en-US" sz="2000" i="1" dirty="0">
                <a:highlight>
                  <a:srgbClr val="FFFF00"/>
                </a:highlight>
              </a:rPr>
              <a:t>outside</a:t>
            </a:r>
            <a:r>
              <a:rPr lang="en-US" altLang="en-US" sz="2000" dirty="0">
                <a:highlight>
                  <a:srgbClr val="FFFF00"/>
                </a:highlight>
              </a:rPr>
              <a:t> the family</a:t>
            </a:r>
            <a:r>
              <a:rPr lang="en-US" altLang="en-US" sz="2000" dirty="0"/>
              <a:t> system </a:t>
            </a:r>
            <a:r>
              <a:rPr lang="en-US" altLang="en-US" sz="2000" dirty="0">
                <a:highlight>
                  <a:srgbClr val="FFFF00"/>
                </a:highlight>
              </a:rPr>
              <a:t>interacts with </a:t>
            </a:r>
            <a:r>
              <a:rPr lang="en-US" altLang="en-US" sz="2000" dirty="0"/>
              <a:t>one or more </a:t>
            </a:r>
            <a:r>
              <a:rPr lang="en-US" altLang="en-US" sz="2000" dirty="0">
                <a:highlight>
                  <a:srgbClr val="FFFF00"/>
                </a:highlight>
              </a:rPr>
              <a:t>members of the family </a:t>
            </a:r>
            <a:r>
              <a:rPr lang="en-US" altLang="en-US" sz="2000" dirty="0"/>
              <a:t>in ways that influence the patterns of interaction </a:t>
            </a:r>
            <a:r>
              <a:rPr lang="en-US" altLang="en-US" sz="2000" i="1" dirty="0"/>
              <a:t>inside</a:t>
            </a:r>
            <a:r>
              <a:rPr lang="en-US" altLang="en-US" sz="2000" dirty="0"/>
              <a:t> the family. These influences can be </a:t>
            </a:r>
            <a:r>
              <a:rPr lang="en-US" altLang="en-US" sz="2000" dirty="0">
                <a:highlight>
                  <a:srgbClr val="FFFF00"/>
                </a:highlight>
              </a:rPr>
              <a:t>positive or negative</a:t>
            </a:r>
            <a:r>
              <a:rPr lang="en-US" altLang="en-US" sz="2000" dirty="0"/>
              <a:t> depending on the circumstances and the nature of the interaction. </a:t>
            </a:r>
          </a:p>
        </p:txBody>
      </p:sp>
      <p:sp>
        <p:nvSpPr>
          <p:cNvPr id="65540" name="Text Box 7">
            <a:extLst>
              <a:ext uri="{FF2B5EF4-FFF2-40B4-BE49-F238E27FC236}">
                <a16:creationId xmlns:a16="http://schemas.microsoft.com/office/drawing/2014/main" id="{E21DAB14-BC0E-0D25-DC60-1D5F939D4D55}"/>
              </a:ext>
            </a:extLst>
          </p:cNvPr>
          <p:cNvSpPr txBox="1">
            <a:spLocks noChangeArrowheads="1"/>
          </p:cNvSpPr>
          <p:nvPr/>
        </p:nvSpPr>
        <p:spPr bwMode="auto">
          <a:xfrm>
            <a:off x="779463" y="3068638"/>
            <a:ext cx="2306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A generic</a:t>
            </a:r>
            <a:r>
              <a:rPr lang="en-US" altLang="en-US" sz="2400" b="1"/>
              <a:t> SNIP</a:t>
            </a:r>
            <a:r>
              <a:rPr lang="en-US" altLang="en-US" sz="2400"/>
              <a:t>            </a:t>
            </a:r>
          </a:p>
        </p:txBody>
      </p:sp>
      <p:sp>
        <p:nvSpPr>
          <p:cNvPr id="65541" name="Text Box 8">
            <a:extLst>
              <a:ext uri="{FF2B5EF4-FFF2-40B4-BE49-F238E27FC236}">
                <a16:creationId xmlns:a16="http://schemas.microsoft.com/office/drawing/2014/main" id="{9B8C6725-3589-9D75-CD3D-3F7A87B69FD5}"/>
              </a:ext>
            </a:extLst>
          </p:cNvPr>
          <p:cNvSpPr txBox="1">
            <a:spLocks noChangeArrowheads="1"/>
          </p:cNvSpPr>
          <p:nvPr/>
        </p:nvSpPr>
        <p:spPr bwMode="auto">
          <a:xfrm>
            <a:off x="106363" y="4000500"/>
            <a:ext cx="47037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Extended family, friends, peers, neighbors, &amp; professionals making relational comments</a:t>
            </a:r>
          </a:p>
        </p:txBody>
      </p:sp>
      <p:sp>
        <p:nvSpPr>
          <p:cNvPr id="65542" name="Text Box 9">
            <a:extLst>
              <a:ext uri="{FF2B5EF4-FFF2-40B4-BE49-F238E27FC236}">
                <a16:creationId xmlns:a16="http://schemas.microsoft.com/office/drawing/2014/main" id="{0C0E41B5-3F95-1318-385C-6D154B6FA165}"/>
              </a:ext>
            </a:extLst>
          </p:cNvPr>
          <p:cNvSpPr txBox="1">
            <a:spLocks noChangeArrowheads="1"/>
          </p:cNvSpPr>
          <p:nvPr/>
        </p:nvSpPr>
        <p:spPr bwMode="auto">
          <a:xfrm>
            <a:off x="4718050" y="4003675"/>
            <a:ext cx="4121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Family members taking up and   </a:t>
            </a:r>
          </a:p>
          <a:p>
            <a:pPr algn="ctr">
              <a:spcBef>
                <a:spcPct val="0"/>
              </a:spcBef>
              <a:buFontTx/>
              <a:buNone/>
            </a:pPr>
            <a:r>
              <a:rPr lang="en-US" altLang="en-US" sz="1800" b="1"/>
              <a:t>using relational suggestions of outsiders</a:t>
            </a:r>
          </a:p>
        </p:txBody>
      </p:sp>
      <p:sp>
        <p:nvSpPr>
          <p:cNvPr id="76807" name="Rectangle 10">
            <a:extLst>
              <a:ext uri="{FF2B5EF4-FFF2-40B4-BE49-F238E27FC236}">
                <a16:creationId xmlns:a16="http://schemas.microsoft.com/office/drawing/2014/main" id="{112EB30C-B545-924A-95C0-D32453D71AC5}"/>
              </a:ext>
            </a:extLst>
          </p:cNvPr>
          <p:cNvSpPr>
            <a:spLocks noChangeArrowheads="1"/>
          </p:cNvSpPr>
          <p:nvPr/>
        </p:nvSpPr>
        <p:spPr bwMode="auto">
          <a:xfrm>
            <a:off x="2419350" y="557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5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1" grpId="0"/>
      <p:bldP spid="6554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7" name="Group 2">
            <a:extLst>
              <a:ext uri="{FF2B5EF4-FFF2-40B4-BE49-F238E27FC236}">
                <a16:creationId xmlns:a16="http://schemas.microsoft.com/office/drawing/2014/main" id="{AC77784C-5E63-982F-F4E6-E97BF09DACE5}"/>
              </a:ext>
            </a:extLst>
          </p:cNvPr>
          <p:cNvGrpSpPr>
            <a:grpSpLocks/>
          </p:cNvGrpSpPr>
          <p:nvPr/>
        </p:nvGrpSpPr>
        <p:grpSpPr bwMode="auto">
          <a:xfrm>
            <a:off x="3579813" y="3178175"/>
            <a:ext cx="2259012" cy="2259013"/>
            <a:chOff x="2480" y="352"/>
            <a:chExt cx="800" cy="800"/>
          </a:xfrm>
        </p:grpSpPr>
        <p:pic>
          <p:nvPicPr>
            <p:cNvPr id="77832" name="Picture 3" descr="Social Ostracism.pdf                                           0005C569Tom's G4                       BBACEF84:">
              <a:extLst>
                <a:ext uri="{FF2B5EF4-FFF2-40B4-BE49-F238E27FC236}">
                  <a16:creationId xmlns:a16="http://schemas.microsoft.com/office/drawing/2014/main" id="{412D6C47-6B57-CFBB-D22C-C3865EC5C1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33" name="Line 4">
              <a:extLst>
                <a:ext uri="{FF2B5EF4-FFF2-40B4-BE49-F238E27FC236}">
                  <a16:creationId xmlns:a16="http://schemas.microsoft.com/office/drawing/2014/main" id="{299D074A-AD92-4277-99D8-788A55E8A2A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77826" name="Text Box 5">
            <a:extLst>
              <a:ext uri="{FF2B5EF4-FFF2-40B4-BE49-F238E27FC236}">
                <a16:creationId xmlns:a16="http://schemas.microsoft.com/office/drawing/2014/main" id="{19526892-188F-3D27-2370-D59652479FEB}"/>
              </a:ext>
            </a:extLst>
          </p:cNvPr>
          <p:cNvSpPr txBox="1">
            <a:spLocks noChangeArrowheads="1"/>
          </p:cNvSpPr>
          <p:nvPr/>
        </p:nvSpPr>
        <p:spPr bwMode="auto">
          <a:xfrm>
            <a:off x="2189163" y="3871913"/>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65540" name="Text Box 7">
            <a:extLst>
              <a:ext uri="{FF2B5EF4-FFF2-40B4-BE49-F238E27FC236}">
                <a16:creationId xmlns:a16="http://schemas.microsoft.com/office/drawing/2014/main" id="{9EC7510E-B83A-C008-6DA0-7D9D152F6F7F}"/>
              </a:ext>
            </a:extLst>
          </p:cNvPr>
          <p:cNvSpPr txBox="1">
            <a:spLocks noChangeArrowheads="1"/>
          </p:cNvSpPr>
          <p:nvPr/>
        </p:nvSpPr>
        <p:spPr bwMode="auto">
          <a:xfrm>
            <a:off x="779463" y="3068638"/>
            <a:ext cx="2306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WIPish</a:t>
            </a:r>
            <a:r>
              <a:rPr lang="en-US" altLang="en-US" sz="2400"/>
              <a:t> </a:t>
            </a:r>
            <a:r>
              <a:rPr lang="en-US" altLang="en-US" sz="2400" b="1"/>
              <a:t>SNIP</a:t>
            </a:r>
            <a:r>
              <a:rPr lang="en-US" altLang="en-US" sz="2400"/>
              <a:t>            </a:t>
            </a:r>
          </a:p>
        </p:txBody>
      </p:sp>
      <p:sp>
        <p:nvSpPr>
          <p:cNvPr id="65541" name="Text Box 8">
            <a:extLst>
              <a:ext uri="{FF2B5EF4-FFF2-40B4-BE49-F238E27FC236}">
                <a16:creationId xmlns:a16="http://schemas.microsoft.com/office/drawing/2014/main" id="{C13DA180-E397-48FD-8FBF-12E4D25B1EA1}"/>
              </a:ext>
            </a:extLst>
          </p:cNvPr>
          <p:cNvSpPr txBox="1">
            <a:spLocks noChangeArrowheads="1"/>
          </p:cNvSpPr>
          <p:nvPr/>
        </p:nvSpPr>
        <p:spPr bwMode="auto">
          <a:xfrm>
            <a:off x="779463" y="4014788"/>
            <a:ext cx="40036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Friends and peers offering support and encouraging respectful relations</a:t>
            </a:r>
          </a:p>
        </p:txBody>
      </p:sp>
      <p:sp>
        <p:nvSpPr>
          <p:cNvPr id="65542" name="Text Box 9">
            <a:extLst>
              <a:ext uri="{FF2B5EF4-FFF2-40B4-BE49-F238E27FC236}">
                <a16:creationId xmlns:a16="http://schemas.microsoft.com/office/drawing/2014/main" id="{7BBF9A8D-9333-DE12-CB9E-07056B348BB1}"/>
              </a:ext>
            </a:extLst>
          </p:cNvPr>
          <p:cNvSpPr txBox="1">
            <a:spLocks noChangeArrowheads="1"/>
          </p:cNvSpPr>
          <p:nvPr/>
        </p:nvSpPr>
        <p:spPr bwMode="auto">
          <a:xfrm>
            <a:off x="4678363" y="4003675"/>
            <a:ext cx="44259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Families embracing helpful comments </a:t>
            </a:r>
          </a:p>
          <a:p>
            <a:pPr algn="ctr">
              <a:spcBef>
                <a:spcPct val="0"/>
              </a:spcBef>
              <a:buFontTx/>
              <a:buNone/>
            </a:pPr>
            <a:r>
              <a:rPr lang="en-US" altLang="en-US" sz="1800" b="1"/>
              <a:t>and enacting preferred familial relations</a:t>
            </a:r>
          </a:p>
        </p:txBody>
      </p:sp>
      <p:sp>
        <p:nvSpPr>
          <p:cNvPr id="77830" name="Rectangle 10">
            <a:extLst>
              <a:ext uri="{FF2B5EF4-FFF2-40B4-BE49-F238E27FC236}">
                <a16:creationId xmlns:a16="http://schemas.microsoft.com/office/drawing/2014/main" id="{86CF8780-FCE0-78C5-B52F-536F57CE1227}"/>
              </a:ext>
            </a:extLst>
          </p:cNvPr>
          <p:cNvSpPr>
            <a:spLocks noChangeArrowheads="1"/>
          </p:cNvSpPr>
          <p:nvPr/>
        </p:nvSpPr>
        <p:spPr bwMode="auto">
          <a:xfrm>
            <a:off x="2419350" y="557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77831" name="Text Box 6">
            <a:extLst>
              <a:ext uri="{FF2B5EF4-FFF2-40B4-BE49-F238E27FC236}">
                <a16:creationId xmlns:a16="http://schemas.microsoft.com/office/drawing/2014/main" id="{801A8CD5-EEEF-E394-D2DE-1D1DF374D09A}"/>
              </a:ext>
            </a:extLst>
          </p:cNvPr>
          <p:cNvSpPr txBox="1">
            <a:spLocks noChangeArrowheads="1"/>
          </p:cNvSpPr>
          <p:nvPr/>
        </p:nvSpPr>
        <p:spPr bwMode="auto">
          <a:xfrm>
            <a:off x="609600" y="757238"/>
            <a:ext cx="790892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dirty="0"/>
              <a:t>A ‘</a:t>
            </a:r>
            <a:r>
              <a:rPr lang="en-US" altLang="en-US" sz="2000" b="1" dirty="0"/>
              <a:t>SNIP</a:t>
            </a:r>
            <a:r>
              <a:rPr lang="en-US" altLang="en-US" sz="2000" dirty="0"/>
              <a:t>’ or </a:t>
            </a:r>
            <a:r>
              <a:rPr lang="en-US" altLang="en-US" sz="2000" i="1" dirty="0"/>
              <a:t>Social Network Interaction Pattern</a:t>
            </a:r>
            <a:r>
              <a:rPr lang="en-US" altLang="en-US" sz="2000" dirty="0"/>
              <a:t> describes how a person, or small collective of persons, </a:t>
            </a:r>
            <a:r>
              <a:rPr lang="en-US" altLang="en-US" sz="2000" i="1" dirty="0"/>
              <a:t>outside</a:t>
            </a:r>
            <a:r>
              <a:rPr lang="en-US" altLang="en-US" sz="2000" dirty="0"/>
              <a:t> the family system interacts with one or more members of the family in ways that influence the patterns of interaction </a:t>
            </a:r>
            <a:r>
              <a:rPr lang="en-US" altLang="en-US" sz="2000" i="1" dirty="0"/>
              <a:t>inside</a:t>
            </a:r>
            <a:r>
              <a:rPr lang="en-US" altLang="en-US" sz="2000" dirty="0"/>
              <a:t> the family. </a:t>
            </a:r>
            <a:r>
              <a:rPr lang="en-US" altLang="en-US" sz="2000" i="1" dirty="0">
                <a:solidFill>
                  <a:srgbClr val="00B050"/>
                </a:solidFill>
              </a:rPr>
              <a:t>Usually these influences are positive and actively </a:t>
            </a:r>
            <a:r>
              <a:rPr lang="en-US" altLang="en-US" sz="2000" i="1" dirty="0">
                <a:solidFill>
                  <a:srgbClr val="00B050"/>
                </a:solidFill>
                <a:highlight>
                  <a:srgbClr val="FFFF00"/>
                </a:highlight>
              </a:rPr>
              <a:t>support the wellbeing </a:t>
            </a:r>
            <a:r>
              <a:rPr lang="en-US" altLang="en-US" sz="2000" i="1" dirty="0">
                <a:solidFill>
                  <a:srgbClr val="00B050"/>
                </a:solidFill>
              </a:rPr>
              <a:t>of the family.</a:t>
            </a:r>
            <a:r>
              <a:rPr lang="en-US" altLang="en-US" sz="20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5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1" grpId="0"/>
      <p:bldP spid="6554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7" name="Group 2">
            <a:extLst>
              <a:ext uri="{FF2B5EF4-FFF2-40B4-BE49-F238E27FC236}">
                <a16:creationId xmlns:a16="http://schemas.microsoft.com/office/drawing/2014/main" id="{306AD65C-0591-59D1-2A06-843DDD85490F}"/>
              </a:ext>
            </a:extLst>
          </p:cNvPr>
          <p:cNvGrpSpPr>
            <a:grpSpLocks/>
          </p:cNvGrpSpPr>
          <p:nvPr/>
        </p:nvGrpSpPr>
        <p:grpSpPr bwMode="auto">
          <a:xfrm>
            <a:off x="3579813" y="3178175"/>
            <a:ext cx="2259012" cy="2259013"/>
            <a:chOff x="2480" y="352"/>
            <a:chExt cx="800" cy="800"/>
          </a:xfrm>
        </p:grpSpPr>
        <p:pic>
          <p:nvPicPr>
            <p:cNvPr id="78856" name="Picture 3" descr="Social Ostracism.pdf                                           0005C569Tom's G4                       BBACEF84:">
              <a:extLst>
                <a:ext uri="{FF2B5EF4-FFF2-40B4-BE49-F238E27FC236}">
                  <a16:creationId xmlns:a16="http://schemas.microsoft.com/office/drawing/2014/main" id="{8EE6F44D-14D5-6EA6-E4D9-4F783FDD1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7" name="Line 4">
              <a:extLst>
                <a:ext uri="{FF2B5EF4-FFF2-40B4-BE49-F238E27FC236}">
                  <a16:creationId xmlns:a16="http://schemas.microsoft.com/office/drawing/2014/main" id="{9F641A6E-1D49-BD15-E427-F5C448F8E452}"/>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78850" name="Text Box 5">
            <a:extLst>
              <a:ext uri="{FF2B5EF4-FFF2-40B4-BE49-F238E27FC236}">
                <a16:creationId xmlns:a16="http://schemas.microsoft.com/office/drawing/2014/main" id="{65D02EA2-F997-E329-C1F6-8F54A998076E}"/>
              </a:ext>
            </a:extLst>
          </p:cNvPr>
          <p:cNvSpPr txBox="1">
            <a:spLocks noChangeArrowheads="1"/>
          </p:cNvSpPr>
          <p:nvPr/>
        </p:nvSpPr>
        <p:spPr bwMode="auto">
          <a:xfrm>
            <a:off x="2189163" y="3871913"/>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65540" name="Text Box 7">
            <a:extLst>
              <a:ext uri="{FF2B5EF4-FFF2-40B4-BE49-F238E27FC236}">
                <a16:creationId xmlns:a16="http://schemas.microsoft.com/office/drawing/2014/main" id="{2F0D8299-7CBA-2890-267A-32C072E4D021}"/>
              </a:ext>
            </a:extLst>
          </p:cNvPr>
          <p:cNvSpPr txBox="1">
            <a:spLocks noChangeArrowheads="1"/>
          </p:cNvSpPr>
          <p:nvPr/>
        </p:nvSpPr>
        <p:spPr bwMode="auto">
          <a:xfrm>
            <a:off x="779463" y="3068638"/>
            <a:ext cx="2306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HIPish</a:t>
            </a:r>
            <a:r>
              <a:rPr lang="en-US" altLang="en-US" sz="2400"/>
              <a:t> </a:t>
            </a:r>
            <a:r>
              <a:rPr lang="en-US" altLang="en-US" sz="2400" b="1"/>
              <a:t>SNIP</a:t>
            </a:r>
            <a:r>
              <a:rPr lang="en-US" altLang="en-US" sz="2400"/>
              <a:t>            </a:t>
            </a:r>
          </a:p>
        </p:txBody>
      </p:sp>
      <p:sp>
        <p:nvSpPr>
          <p:cNvPr id="65541" name="Text Box 8">
            <a:extLst>
              <a:ext uri="{FF2B5EF4-FFF2-40B4-BE49-F238E27FC236}">
                <a16:creationId xmlns:a16="http://schemas.microsoft.com/office/drawing/2014/main" id="{EDFA9CF1-EC0F-A284-310D-ABD5A45F45D6}"/>
              </a:ext>
            </a:extLst>
          </p:cNvPr>
          <p:cNvSpPr txBox="1">
            <a:spLocks noChangeArrowheads="1"/>
          </p:cNvSpPr>
          <p:nvPr/>
        </p:nvSpPr>
        <p:spPr bwMode="auto">
          <a:xfrm>
            <a:off x="846138" y="4014788"/>
            <a:ext cx="40036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Therapist encouraging parents to </a:t>
            </a:r>
          </a:p>
          <a:p>
            <a:pPr algn="ctr">
              <a:spcBef>
                <a:spcPct val="0"/>
              </a:spcBef>
              <a:buFontTx/>
              <a:buNone/>
            </a:pPr>
            <a:r>
              <a:rPr lang="en-US" altLang="en-US" sz="1800" b="1"/>
              <a:t>offer empathy to a troubled child</a:t>
            </a:r>
          </a:p>
        </p:txBody>
      </p:sp>
      <p:sp>
        <p:nvSpPr>
          <p:cNvPr id="65542" name="Text Box 9">
            <a:extLst>
              <a:ext uri="{FF2B5EF4-FFF2-40B4-BE49-F238E27FC236}">
                <a16:creationId xmlns:a16="http://schemas.microsoft.com/office/drawing/2014/main" id="{897DFE2F-A20D-1B7F-738B-AE4D341DB63E}"/>
              </a:ext>
            </a:extLst>
          </p:cNvPr>
          <p:cNvSpPr txBox="1">
            <a:spLocks noChangeArrowheads="1"/>
          </p:cNvSpPr>
          <p:nvPr/>
        </p:nvSpPr>
        <p:spPr bwMode="auto">
          <a:xfrm>
            <a:off x="4876800" y="4003675"/>
            <a:ext cx="33924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Parents attuning more to child and seeking further guidance</a:t>
            </a:r>
          </a:p>
        </p:txBody>
      </p:sp>
      <p:sp>
        <p:nvSpPr>
          <p:cNvPr id="78854" name="Rectangle 10">
            <a:extLst>
              <a:ext uri="{FF2B5EF4-FFF2-40B4-BE49-F238E27FC236}">
                <a16:creationId xmlns:a16="http://schemas.microsoft.com/office/drawing/2014/main" id="{5EEDDE8E-AF2B-D43C-519E-E49948A04124}"/>
              </a:ext>
            </a:extLst>
          </p:cNvPr>
          <p:cNvSpPr>
            <a:spLocks noChangeArrowheads="1"/>
          </p:cNvSpPr>
          <p:nvPr/>
        </p:nvSpPr>
        <p:spPr bwMode="auto">
          <a:xfrm>
            <a:off x="2419350" y="557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78855" name="Text Box 6">
            <a:extLst>
              <a:ext uri="{FF2B5EF4-FFF2-40B4-BE49-F238E27FC236}">
                <a16:creationId xmlns:a16="http://schemas.microsoft.com/office/drawing/2014/main" id="{58213C75-2781-44B0-FA05-492822A7CFE2}"/>
              </a:ext>
            </a:extLst>
          </p:cNvPr>
          <p:cNvSpPr txBox="1">
            <a:spLocks noChangeArrowheads="1"/>
          </p:cNvSpPr>
          <p:nvPr/>
        </p:nvSpPr>
        <p:spPr bwMode="auto">
          <a:xfrm>
            <a:off x="609600" y="757238"/>
            <a:ext cx="790892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dirty="0"/>
              <a:t>A ‘</a:t>
            </a:r>
            <a:r>
              <a:rPr lang="en-US" altLang="en-US" sz="2000" b="1" dirty="0"/>
              <a:t>SNIP</a:t>
            </a:r>
            <a:r>
              <a:rPr lang="en-US" altLang="en-US" sz="2000" dirty="0"/>
              <a:t>’ or </a:t>
            </a:r>
            <a:r>
              <a:rPr lang="en-US" altLang="en-US" sz="2000" i="1" dirty="0"/>
              <a:t>Social Network Interaction Pattern</a:t>
            </a:r>
            <a:r>
              <a:rPr lang="en-US" altLang="en-US" sz="2000" dirty="0"/>
              <a:t> describes how a person, or small collective of persons, </a:t>
            </a:r>
            <a:r>
              <a:rPr lang="en-US" altLang="en-US" sz="2000" i="1" dirty="0"/>
              <a:t>outside</a:t>
            </a:r>
            <a:r>
              <a:rPr lang="en-US" altLang="en-US" sz="2000" dirty="0"/>
              <a:t> the family system interacts with one or more members of the family in ways that influence the patterns of interaction </a:t>
            </a:r>
            <a:r>
              <a:rPr lang="en-US" altLang="en-US" sz="2000" i="1" dirty="0"/>
              <a:t>inside</a:t>
            </a:r>
            <a:r>
              <a:rPr lang="en-US" altLang="en-US" sz="2000" dirty="0"/>
              <a:t> the family. </a:t>
            </a:r>
            <a:r>
              <a:rPr lang="en-US" altLang="en-US" sz="2000" i="1" dirty="0">
                <a:solidFill>
                  <a:srgbClr val="00B050"/>
                </a:solidFill>
              </a:rPr>
              <a:t>Usually these influences are positive and actively support the wellbeing of the family.</a:t>
            </a:r>
            <a:r>
              <a:rPr lang="en-US" altLang="en-US" sz="20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5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1" grpId="0"/>
      <p:bldP spid="6554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7" name="Group 2">
            <a:extLst>
              <a:ext uri="{FF2B5EF4-FFF2-40B4-BE49-F238E27FC236}">
                <a16:creationId xmlns:a16="http://schemas.microsoft.com/office/drawing/2014/main" id="{B1CA8696-9892-EF83-EE14-B1124C3F2112}"/>
              </a:ext>
            </a:extLst>
          </p:cNvPr>
          <p:cNvGrpSpPr>
            <a:grpSpLocks/>
          </p:cNvGrpSpPr>
          <p:nvPr/>
        </p:nvGrpSpPr>
        <p:grpSpPr bwMode="auto">
          <a:xfrm>
            <a:off x="3579813" y="3178175"/>
            <a:ext cx="2259012" cy="2259013"/>
            <a:chOff x="2480" y="352"/>
            <a:chExt cx="800" cy="800"/>
          </a:xfrm>
        </p:grpSpPr>
        <p:pic>
          <p:nvPicPr>
            <p:cNvPr id="79880" name="Picture 3" descr="Social Ostracism.pdf                                           0005C569Tom's G4                       BBACEF84:">
              <a:extLst>
                <a:ext uri="{FF2B5EF4-FFF2-40B4-BE49-F238E27FC236}">
                  <a16:creationId xmlns:a16="http://schemas.microsoft.com/office/drawing/2014/main" id="{05E72984-0FDE-03F7-5890-6CD74C556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81" name="Line 4">
              <a:extLst>
                <a:ext uri="{FF2B5EF4-FFF2-40B4-BE49-F238E27FC236}">
                  <a16:creationId xmlns:a16="http://schemas.microsoft.com/office/drawing/2014/main" id="{119C1C7C-4CBD-D20B-4F3A-8C108BC8F35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79874" name="Text Box 5">
            <a:extLst>
              <a:ext uri="{FF2B5EF4-FFF2-40B4-BE49-F238E27FC236}">
                <a16:creationId xmlns:a16="http://schemas.microsoft.com/office/drawing/2014/main" id="{7E38093D-7421-F536-CC4E-4A9769D8166C}"/>
              </a:ext>
            </a:extLst>
          </p:cNvPr>
          <p:cNvSpPr txBox="1">
            <a:spLocks noChangeArrowheads="1"/>
          </p:cNvSpPr>
          <p:nvPr/>
        </p:nvSpPr>
        <p:spPr bwMode="auto">
          <a:xfrm>
            <a:off x="2189163" y="3871913"/>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79875" name="Text Box 6">
            <a:extLst>
              <a:ext uri="{FF2B5EF4-FFF2-40B4-BE49-F238E27FC236}">
                <a16:creationId xmlns:a16="http://schemas.microsoft.com/office/drawing/2014/main" id="{B73AE9E7-7397-EE31-139D-D7D09B101B93}"/>
              </a:ext>
            </a:extLst>
          </p:cNvPr>
          <p:cNvSpPr txBox="1">
            <a:spLocks noChangeArrowheads="1"/>
          </p:cNvSpPr>
          <p:nvPr/>
        </p:nvSpPr>
        <p:spPr bwMode="auto">
          <a:xfrm>
            <a:off x="609600" y="757238"/>
            <a:ext cx="790892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dirty="0"/>
              <a:t>A ‘</a:t>
            </a:r>
            <a:r>
              <a:rPr lang="en-US" altLang="en-US" sz="2000" b="1" dirty="0"/>
              <a:t>SNIP</a:t>
            </a:r>
            <a:r>
              <a:rPr lang="en-US" altLang="en-US" sz="2000" dirty="0"/>
              <a:t>’ or </a:t>
            </a:r>
            <a:r>
              <a:rPr lang="en-US" altLang="en-US" sz="2000" i="1" dirty="0"/>
              <a:t>Social Network Interaction Pattern</a:t>
            </a:r>
            <a:r>
              <a:rPr lang="en-US" altLang="en-US" sz="2000" dirty="0"/>
              <a:t> describes how a person, or small collective of persons, </a:t>
            </a:r>
            <a:r>
              <a:rPr lang="en-US" altLang="en-US" sz="2000" i="1" dirty="0"/>
              <a:t>outside</a:t>
            </a:r>
            <a:r>
              <a:rPr lang="en-US" altLang="en-US" sz="2000" dirty="0"/>
              <a:t> the family system interacts with one or more members of the family in ways that influence the patterns of interaction </a:t>
            </a:r>
            <a:r>
              <a:rPr lang="en-US" altLang="en-US" sz="2000" i="1" dirty="0"/>
              <a:t>inside</a:t>
            </a:r>
            <a:r>
              <a:rPr lang="en-US" altLang="en-US" sz="2000" dirty="0"/>
              <a:t> the family.  </a:t>
            </a:r>
            <a:r>
              <a:rPr lang="en-US" altLang="en-US" sz="2000" i="1" dirty="0">
                <a:solidFill>
                  <a:srgbClr val="FF0000"/>
                </a:solidFill>
              </a:rPr>
              <a:t>Sometimes the SNIP influences can be very negative </a:t>
            </a:r>
            <a:r>
              <a:rPr lang="en-US" altLang="en-US" sz="2000" i="1" dirty="0">
                <a:solidFill>
                  <a:srgbClr val="FF0000"/>
                </a:solidFill>
                <a:highlight>
                  <a:srgbClr val="FFFF00"/>
                </a:highlight>
              </a:rPr>
              <a:t>and undermine the wellbeing </a:t>
            </a:r>
            <a:r>
              <a:rPr lang="en-US" altLang="en-US" sz="2000" i="1" dirty="0">
                <a:solidFill>
                  <a:srgbClr val="FF0000"/>
                </a:solidFill>
              </a:rPr>
              <a:t>of the family.</a:t>
            </a:r>
            <a:r>
              <a:rPr lang="en-US" altLang="en-US" sz="2000" dirty="0"/>
              <a:t> </a:t>
            </a:r>
          </a:p>
        </p:txBody>
      </p:sp>
      <p:sp>
        <p:nvSpPr>
          <p:cNvPr id="65540" name="Text Box 7">
            <a:extLst>
              <a:ext uri="{FF2B5EF4-FFF2-40B4-BE49-F238E27FC236}">
                <a16:creationId xmlns:a16="http://schemas.microsoft.com/office/drawing/2014/main" id="{4A83171F-FB48-9DE9-41C7-4540C511AA02}"/>
              </a:ext>
            </a:extLst>
          </p:cNvPr>
          <p:cNvSpPr txBox="1">
            <a:spLocks noChangeArrowheads="1"/>
          </p:cNvSpPr>
          <p:nvPr/>
        </p:nvSpPr>
        <p:spPr bwMode="auto">
          <a:xfrm>
            <a:off x="779463" y="3068638"/>
            <a:ext cx="2306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PIPish</a:t>
            </a:r>
            <a:r>
              <a:rPr lang="en-US" altLang="en-US" sz="2400"/>
              <a:t> </a:t>
            </a:r>
            <a:r>
              <a:rPr lang="en-US" altLang="en-US" sz="2400" b="1"/>
              <a:t>SNIP-1</a:t>
            </a:r>
            <a:r>
              <a:rPr lang="en-US" altLang="en-US" sz="2400"/>
              <a:t>            </a:t>
            </a:r>
          </a:p>
        </p:txBody>
      </p:sp>
      <p:sp>
        <p:nvSpPr>
          <p:cNvPr id="65541" name="Text Box 8">
            <a:extLst>
              <a:ext uri="{FF2B5EF4-FFF2-40B4-BE49-F238E27FC236}">
                <a16:creationId xmlns:a16="http://schemas.microsoft.com/office/drawing/2014/main" id="{F0B8FE31-D1B9-1C22-1C78-57BF64AB2E77}"/>
              </a:ext>
            </a:extLst>
          </p:cNvPr>
          <p:cNvSpPr txBox="1">
            <a:spLocks noChangeArrowheads="1"/>
          </p:cNvSpPr>
          <p:nvPr/>
        </p:nvSpPr>
        <p:spPr bwMode="auto">
          <a:xfrm>
            <a:off x="1247775" y="4000500"/>
            <a:ext cx="35353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A teacher complaining to parents about misbehavior of the child</a:t>
            </a:r>
          </a:p>
        </p:txBody>
      </p:sp>
      <p:sp>
        <p:nvSpPr>
          <p:cNvPr id="65542" name="Text Box 9">
            <a:extLst>
              <a:ext uri="{FF2B5EF4-FFF2-40B4-BE49-F238E27FC236}">
                <a16:creationId xmlns:a16="http://schemas.microsoft.com/office/drawing/2014/main" id="{46C1051D-B8B9-491A-F690-6F27C11D7ABF}"/>
              </a:ext>
            </a:extLst>
          </p:cNvPr>
          <p:cNvSpPr txBox="1">
            <a:spLocks noChangeArrowheads="1"/>
          </p:cNvSpPr>
          <p:nvPr/>
        </p:nvSpPr>
        <p:spPr bwMode="auto">
          <a:xfrm>
            <a:off x="4718050" y="4003675"/>
            <a:ext cx="3535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Parents pressuring the child </a:t>
            </a:r>
          </a:p>
          <a:p>
            <a:pPr algn="ctr">
              <a:spcBef>
                <a:spcPct val="0"/>
              </a:spcBef>
              <a:buFontTx/>
              <a:buNone/>
            </a:pPr>
            <a:r>
              <a:rPr lang="en-US" altLang="en-US" sz="1800" b="1"/>
              <a:t>and activating its misbehavior</a:t>
            </a:r>
          </a:p>
        </p:txBody>
      </p:sp>
      <p:sp>
        <p:nvSpPr>
          <p:cNvPr id="79879" name="Rectangle 10">
            <a:extLst>
              <a:ext uri="{FF2B5EF4-FFF2-40B4-BE49-F238E27FC236}">
                <a16:creationId xmlns:a16="http://schemas.microsoft.com/office/drawing/2014/main" id="{FB6247B4-B029-8E23-8A3F-34B511308A6B}"/>
              </a:ext>
            </a:extLst>
          </p:cNvPr>
          <p:cNvSpPr>
            <a:spLocks noChangeArrowheads="1"/>
          </p:cNvSpPr>
          <p:nvPr/>
        </p:nvSpPr>
        <p:spPr bwMode="auto">
          <a:xfrm>
            <a:off x="2419350" y="557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5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1" grpId="0"/>
      <p:bldP spid="6554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7" name="Group 2">
            <a:extLst>
              <a:ext uri="{FF2B5EF4-FFF2-40B4-BE49-F238E27FC236}">
                <a16:creationId xmlns:a16="http://schemas.microsoft.com/office/drawing/2014/main" id="{6E41A898-F3FB-E730-F948-A48F108ED8A1}"/>
              </a:ext>
            </a:extLst>
          </p:cNvPr>
          <p:cNvGrpSpPr>
            <a:grpSpLocks/>
          </p:cNvGrpSpPr>
          <p:nvPr/>
        </p:nvGrpSpPr>
        <p:grpSpPr bwMode="auto">
          <a:xfrm>
            <a:off x="3579813" y="3178175"/>
            <a:ext cx="2259012" cy="2259013"/>
            <a:chOff x="2480" y="352"/>
            <a:chExt cx="800" cy="800"/>
          </a:xfrm>
        </p:grpSpPr>
        <p:pic>
          <p:nvPicPr>
            <p:cNvPr id="80904" name="Picture 3" descr="Social Ostracism.pdf                                           0005C569Tom's G4                       BBACEF84:">
              <a:extLst>
                <a:ext uri="{FF2B5EF4-FFF2-40B4-BE49-F238E27FC236}">
                  <a16:creationId xmlns:a16="http://schemas.microsoft.com/office/drawing/2014/main" id="{4642ACCC-C5AF-B3BC-875E-B09C90AB66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05" name="Line 4">
              <a:extLst>
                <a:ext uri="{FF2B5EF4-FFF2-40B4-BE49-F238E27FC236}">
                  <a16:creationId xmlns:a16="http://schemas.microsoft.com/office/drawing/2014/main" id="{24295E6B-5EDE-81EA-B610-1E057D24B14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80898" name="Text Box 5">
            <a:extLst>
              <a:ext uri="{FF2B5EF4-FFF2-40B4-BE49-F238E27FC236}">
                <a16:creationId xmlns:a16="http://schemas.microsoft.com/office/drawing/2014/main" id="{886237E6-A536-8AB2-5528-27C7C0622416}"/>
              </a:ext>
            </a:extLst>
          </p:cNvPr>
          <p:cNvSpPr txBox="1">
            <a:spLocks noChangeArrowheads="1"/>
          </p:cNvSpPr>
          <p:nvPr/>
        </p:nvSpPr>
        <p:spPr bwMode="auto">
          <a:xfrm>
            <a:off x="2189163" y="3871913"/>
            <a:ext cx="2597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endParaRPr lang="en-US" altLang="en-US" sz="1400" b="1"/>
          </a:p>
          <a:p>
            <a:pPr algn="ctr">
              <a:spcBef>
                <a:spcPct val="0"/>
              </a:spcBef>
              <a:buFontTx/>
              <a:buNone/>
            </a:pPr>
            <a:endParaRPr lang="en-US" altLang="en-US" sz="1400" b="1"/>
          </a:p>
        </p:txBody>
      </p:sp>
      <p:sp>
        <p:nvSpPr>
          <p:cNvPr id="65540" name="Text Box 7">
            <a:extLst>
              <a:ext uri="{FF2B5EF4-FFF2-40B4-BE49-F238E27FC236}">
                <a16:creationId xmlns:a16="http://schemas.microsoft.com/office/drawing/2014/main" id="{BE224A82-4813-EC54-BF5F-A3ED83B004BD}"/>
              </a:ext>
            </a:extLst>
          </p:cNvPr>
          <p:cNvSpPr txBox="1">
            <a:spLocks noChangeArrowheads="1"/>
          </p:cNvSpPr>
          <p:nvPr/>
        </p:nvSpPr>
        <p:spPr bwMode="auto">
          <a:xfrm>
            <a:off x="779463" y="3068638"/>
            <a:ext cx="2306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i="1"/>
              <a:t>PIPish</a:t>
            </a:r>
            <a:r>
              <a:rPr lang="en-US" altLang="en-US" sz="2400"/>
              <a:t> </a:t>
            </a:r>
            <a:r>
              <a:rPr lang="en-US" altLang="en-US" sz="2400" b="1"/>
              <a:t>SNIP-2</a:t>
            </a:r>
            <a:r>
              <a:rPr lang="en-US" altLang="en-US" sz="2400"/>
              <a:t>            </a:t>
            </a:r>
          </a:p>
        </p:txBody>
      </p:sp>
      <p:sp>
        <p:nvSpPr>
          <p:cNvPr id="65541" name="Text Box 8">
            <a:extLst>
              <a:ext uri="{FF2B5EF4-FFF2-40B4-BE49-F238E27FC236}">
                <a16:creationId xmlns:a16="http://schemas.microsoft.com/office/drawing/2014/main" id="{FA22A364-29C6-4C8E-92E0-993DE0428ABE}"/>
              </a:ext>
            </a:extLst>
          </p:cNvPr>
          <p:cNvSpPr txBox="1">
            <a:spLocks noChangeArrowheads="1"/>
          </p:cNvSpPr>
          <p:nvPr/>
        </p:nvSpPr>
        <p:spPr bwMode="auto">
          <a:xfrm>
            <a:off x="609600" y="4000500"/>
            <a:ext cx="41338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A lawyer advising a separated parent to go after disproportionate custody</a:t>
            </a:r>
          </a:p>
        </p:txBody>
      </p:sp>
      <p:sp>
        <p:nvSpPr>
          <p:cNvPr id="65542" name="Text Box 9">
            <a:extLst>
              <a:ext uri="{FF2B5EF4-FFF2-40B4-BE49-F238E27FC236}">
                <a16:creationId xmlns:a16="http://schemas.microsoft.com/office/drawing/2014/main" id="{BF17D3A1-4AA5-842C-298C-5DBF4EFA8E97}"/>
              </a:ext>
            </a:extLst>
          </p:cNvPr>
          <p:cNvSpPr txBox="1">
            <a:spLocks noChangeArrowheads="1"/>
          </p:cNvSpPr>
          <p:nvPr/>
        </p:nvSpPr>
        <p:spPr bwMode="auto">
          <a:xfrm>
            <a:off x="4757738" y="4003675"/>
            <a:ext cx="38687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t>The parent insisting on more concessions from the other co-parent</a:t>
            </a:r>
          </a:p>
        </p:txBody>
      </p:sp>
      <p:sp>
        <p:nvSpPr>
          <p:cNvPr id="80902" name="Rectangle 10">
            <a:extLst>
              <a:ext uri="{FF2B5EF4-FFF2-40B4-BE49-F238E27FC236}">
                <a16:creationId xmlns:a16="http://schemas.microsoft.com/office/drawing/2014/main" id="{D61E056B-D2B7-4D75-9B3F-6E48954ECD6C}"/>
              </a:ext>
            </a:extLst>
          </p:cNvPr>
          <p:cNvSpPr>
            <a:spLocks noChangeArrowheads="1"/>
          </p:cNvSpPr>
          <p:nvPr/>
        </p:nvSpPr>
        <p:spPr bwMode="auto">
          <a:xfrm>
            <a:off x="2419350" y="557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80903" name="Text Box 6">
            <a:extLst>
              <a:ext uri="{FF2B5EF4-FFF2-40B4-BE49-F238E27FC236}">
                <a16:creationId xmlns:a16="http://schemas.microsoft.com/office/drawing/2014/main" id="{702C3B5D-5E90-BCE3-2F48-A5501F185E93}"/>
              </a:ext>
            </a:extLst>
          </p:cNvPr>
          <p:cNvSpPr txBox="1">
            <a:spLocks noChangeArrowheads="1"/>
          </p:cNvSpPr>
          <p:nvPr/>
        </p:nvSpPr>
        <p:spPr bwMode="auto">
          <a:xfrm>
            <a:off x="609600" y="757238"/>
            <a:ext cx="790892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dirty="0"/>
              <a:t>A ‘</a:t>
            </a:r>
            <a:r>
              <a:rPr lang="en-US" altLang="en-US" sz="2000" b="1" dirty="0"/>
              <a:t>SNIP</a:t>
            </a:r>
            <a:r>
              <a:rPr lang="en-US" altLang="en-US" sz="2000" dirty="0"/>
              <a:t>’ or </a:t>
            </a:r>
            <a:r>
              <a:rPr lang="en-US" altLang="en-US" sz="2000" i="1" dirty="0"/>
              <a:t>Social Network Interaction Pattern</a:t>
            </a:r>
            <a:r>
              <a:rPr lang="en-US" altLang="en-US" sz="2000" dirty="0"/>
              <a:t> describes how a person, or small collective of persons, </a:t>
            </a:r>
            <a:r>
              <a:rPr lang="en-US" altLang="en-US" sz="2000" i="1" dirty="0"/>
              <a:t>outside</a:t>
            </a:r>
            <a:r>
              <a:rPr lang="en-US" altLang="en-US" sz="2000" dirty="0"/>
              <a:t> the family system interacts with one or more members of the family in ways that influence the patterns of interaction </a:t>
            </a:r>
            <a:r>
              <a:rPr lang="en-US" altLang="en-US" sz="2000" i="1" dirty="0"/>
              <a:t>inside</a:t>
            </a:r>
            <a:r>
              <a:rPr lang="en-US" altLang="en-US" sz="2000" dirty="0"/>
              <a:t> the family.  </a:t>
            </a:r>
            <a:r>
              <a:rPr lang="en-US" altLang="en-US" sz="2000" i="1" dirty="0">
                <a:solidFill>
                  <a:srgbClr val="FF0000"/>
                </a:solidFill>
              </a:rPr>
              <a:t>Sometimes the SNIP influences can be very negative and undermine the wellbeing of the family.</a:t>
            </a:r>
            <a:r>
              <a:rPr lang="en-US" altLang="en-US" sz="20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5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1" grpId="0"/>
      <p:bldP spid="6554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1" name="Picture 15" descr="TIP PIP.pdf                                                    0005C569Tom's G4                       BBACEF84:">
            <a:extLst>
              <a:ext uri="{FF2B5EF4-FFF2-40B4-BE49-F238E27FC236}">
                <a16:creationId xmlns:a16="http://schemas.microsoft.com/office/drawing/2014/main" id="{1D6DED8D-E48E-6528-AF7C-9DCF02CAA2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2416175"/>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2" name="Text Box 5">
            <a:extLst>
              <a:ext uri="{FF2B5EF4-FFF2-40B4-BE49-F238E27FC236}">
                <a16:creationId xmlns:a16="http://schemas.microsoft.com/office/drawing/2014/main" id="{E0C7F24B-6313-0B6F-5A18-CED67D8E455C}"/>
              </a:ext>
            </a:extLst>
          </p:cNvPr>
          <p:cNvSpPr txBox="1">
            <a:spLocks noChangeArrowheads="1"/>
          </p:cNvSpPr>
          <p:nvPr/>
        </p:nvSpPr>
        <p:spPr bwMode="auto">
          <a:xfrm>
            <a:off x="3187700" y="22383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Transforming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81923" name="Text Box 7">
            <a:extLst>
              <a:ext uri="{FF2B5EF4-FFF2-40B4-BE49-F238E27FC236}">
                <a16:creationId xmlns:a16="http://schemas.microsoft.com/office/drawing/2014/main" id="{3A0A0B61-40D3-49B8-5AE3-2360D1461366}"/>
              </a:ext>
            </a:extLst>
          </p:cNvPr>
          <p:cNvSpPr txBox="1">
            <a:spLocks noChangeArrowheads="1"/>
          </p:cNvSpPr>
          <p:nvPr/>
        </p:nvSpPr>
        <p:spPr bwMode="auto">
          <a:xfrm>
            <a:off x="3200400" y="46005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Deteriorating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81924" name="Text Box 8">
            <a:extLst>
              <a:ext uri="{FF2B5EF4-FFF2-40B4-BE49-F238E27FC236}">
                <a16:creationId xmlns:a16="http://schemas.microsoft.com/office/drawing/2014/main" id="{FFF00066-1EBD-32E9-6A67-02935C4BB2CA}"/>
              </a:ext>
            </a:extLst>
          </p:cNvPr>
          <p:cNvSpPr txBox="1">
            <a:spLocks noChangeArrowheads="1"/>
          </p:cNvSpPr>
          <p:nvPr/>
        </p:nvSpPr>
        <p:spPr bwMode="auto">
          <a:xfrm>
            <a:off x="1943100" y="3322638"/>
            <a:ext cx="12319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Pathologizing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81925" name="Text Box 9">
            <a:extLst>
              <a:ext uri="{FF2B5EF4-FFF2-40B4-BE49-F238E27FC236}">
                <a16:creationId xmlns:a16="http://schemas.microsoft.com/office/drawing/2014/main" id="{C44D7A83-ACDE-6F31-280B-A90F7A390A0E}"/>
              </a:ext>
            </a:extLst>
          </p:cNvPr>
          <p:cNvSpPr txBox="1">
            <a:spLocks noChangeArrowheads="1"/>
          </p:cNvSpPr>
          <p:nvPr/>
        </p:nvSpPr>
        <p:spPr bwMode="auto">
          <a:xfrm>
            <a:off x="59563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Wellness</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81926" name="Text Box 10">
            <a:extLst>
              <a:ext uri="{FF2B5EF4-FFF2-40B4-BE49-F238E27FC236}">
                <a16:creationId xmlns:a16="http://schemas.microsoft.com/office/drawing/2014/main" id="{8EA89E6D-AE5C-45FD-0D66-8F24F1EBD383}"/>
              </a:ext>
            </a:extLst>
          </p:cNvPr>
          <p:cNvSpPr txBox="1">
            <a:spLocks noChangeArrowheads="1"/>
          </p:cNvSpPr>
          <p:nvPr/>
        </p:nvSpPr>
        <p:spPr bwMode="auto">
          <a:xfrm>
            <a:off x="43561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Healing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81927" name="Text Box 11">
            <a:extLst>
              <a:ext uri="{FF2B5EF4-FFF2-40B4-BE49-F238E27FC236}">
                <a16:creationId xmlns:a16="http://schemas.microsoft.com/office/drawing/2014/main" id="{EF58F616-1A47-C345-D2F5-2791251CDC15}"/>
              </a:ext>
            </a:extLst>
          </p:cNvPr>
          <p:cNvSpPr txBox="1">
            <a:spLocks noChangeArrowheads="1"/>
          </p:cNvSpPr>
          <p:nvPr/>
        </p:nvSpPr>
        <p:spPr bwMode="auto">
          <a:xfrm>
            <a:off x="3294063" y="5372100"/>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DIPs</a:t>
            </a:r>
          </a:p>
        </p:txBody>
      </p:sp>
      <p:sp>
        <p:nvSpPr>
          <p:cNvPr id="81928" name="Text Box 12">
            <a:extLst>
              <a:ext uri="{FF2B5EF4-FFF2-40B4-BE49-F238E27FC236}">
                <a16:creationId xmlns:a16="http://schemas.microsoft.com/office/drawing/2014/main" id="{D9BC996F-CB38-0A04-D5AD-CB6E62C3BD85}"/>
              </a:ext>
            </a:extLst>
          </p:cNvPr>
          <p:cNvSpPr txBox="1">
            <a:spLocks noChangeArrowheads="1"/>
          </p:cNvSpPr>
          <p:nvPr/>
        </p:nvSpPr>
        <p:spPr bwMode="auto">
          <a:xfrm>
            <a:off x="3292475" y="16748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TIPs</a:t>
            </a:r>
          </a:p>
        </p:txBody>
      </p:sp>
      <p:sp>
        <p:nvSpPr>
          <p:cNvPr id="81929" name="Text Box 13">
            <a:extLst>
              <a:ext uri="{FF2B5EF4-FFF2-40B4-BE49-F238E27FC236}">
                <a16:creationId xmlns:a16="http://schemas.microsoft.com/office/drawing/2014/main" id="{90137813-729E-C1E9-2E3E-B20B92600FF2}"/>
              </a:ext>
            </a:extLst>
          </p:cNvPr>
          <p:cNvSpPr txBox="1">
            <a:spLocks noChangeArrowheads="1"/>
          </p:cNvSpPr>
          <p:nvPr/>
        </p:nvSpPr>
        <p:spPr bwMode="auto">
          <a:xfrm>
            <a:off x="1087438" y="344328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PIPs</a:t>
            </a:r>
          </a:p>
        </p:txBody>
      </p:sp>
      <p:sp>
        <p:nvSpPr>
          <p:cNvPr id="81930" name="Text Box 14">
            <a:extLst>
              <a:ext uri="{FF2B5EF4-FFF2-40B4-BE49-F238E27FC236}">
                <a16:creationId xmlns:a16="http://schemas.microsoft.com/office/drawing/2014/main" id="{A5CCFE29-227D-8139-5CA6-9E1F50448FCD}"/>
              </a:ext>
            </a:extLst>
          </p:cNvPr>
          <p:cNvSpPr txBox="1">
            <a:spLocks noChangeArrowheads="1"/>
          </p:cNvSpPr>
          <p:nvPr/>
        </p:nvSpPr>
        <p:spPr bwMode="auto">
          <a:xfrm>
            <a:off x="6837363" y="3101975"/>
            <a:ext cx="11049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a:t>HIPs</a:t>
            </a:r>
          </a:p>
          <a:p>
            <a:pPr algn="ctr">
              <a:spcBef>
                <a:spcPct val="50000"/>
              </a:spcBef>
              <a:buFontTx/>
              <a:buNone/>
            </a:pPr>
            <a:r>
              <a:rPr lang="en-US" altLang="en-US" sz="2400"/>
              <a:t>&amp;</a:t>
            </a:r>
          </a:p>
          <a:p>
            <a:pPr algn="ctr">
              <a:spcBef>
                <a:spcPct val="50000"/>
              </a:spcBef>
              <a:buFontTx/>
              <a:buNone/>
            </a:pPr>
            <a:r>
              <a:rPr lang="en-US" altLang="en-US" sz="2400"/>
              <a:t>WIPs</a:t>
            </a:r>
          </a:p>
        </p:txBody>
      </p:sp>
      <p:cxnSp>
        <p:nvCxnSpPr>
          <p:cNvPr id="15" name="Straight Arrow Connector 14">
            <a:extLst>
              <a:ext uri="{FF2B5EF4-FFF2-40B4-BE49-F238E27FC236}">
                <a16:creationId xmlns:a16="http://schemas.microsoft.com/office/drawing/2014/main" id="{DC46D273-6E39-9873-62A8-DE7186B9E328}"/>
              </a:ext>
            </a:extLst>
          </p:cNvPr>
          <p:cNvCxnSpPr>
            <a:cxnSpLocks noChangeShapeType="1"/>
          </p:cNvCxnSpPr>
          <p:nvPr/>
        </p:nvCxnSpPr>
        <p:spPr bwMode="auto">
          <a:xfrm rot="16200000" flipH="1">
            <a:off x="2057400" y="22479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6" name="Straight Arrow Connector 15">
            <a:extLst>
              <a:ext uri="{FF2B5EF4-FFF2-40B4-BE49-F238E27FC236}">
                <a16:creationId xmlns:a16="http://schemas.microsoft.com/office/drawing/2014/main" id="{DD32C20E-AF0A-5251-B12E-34BA9061BCC8}"/>
              </a:ext>
            </a:extLst>
          </p:cNvPr>
          <p:cNvCxnSpPr>
            <a:cxnSpLocks noChangeShapeType="1"/>
          </p:cNvCxnSpPr>
          <p:nvPr/>
        </p:nvCxnSpPr>
        <p:spPr bwMode="auto">
          <a:xfrm rot="10800000">
            <a:off x="1828800" y="24003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7" name="Straight Arrow Connector 16">
            <a:extLst>
              <a:ext uri="{FF2B5EF4-FFF2-40B4-BE49-F238E27FC236}">
                <a16:creationId xmlns:a16="http://schemas.microsoft.com/office/drawing/2014/main" id="{016883A0-0DC7-6FAC-7CE2-DC1F7211B1AC}"/>
              </a:ext>
            </a:extLst>
          </p:cNvPr>
          <p:cNvCxnSpPr>
            <a:cxnSpLocks noChangeShapeType="1"/>
          </p:cNvCxnSpPr>
          <p:nvPr/>
        </p:nvCxnSpPr>
        <p:spPr bwMode="auto">
          <a:xfrm rot="16200000" flipH="1">
            <a:off x="6172200" y="49149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8" name="Straight Arrow Connector 17">
            <a:extLst>
              <a:ext uri="{FF2B5EF4-FFF2-40B4-BE49-F238E27FC236}">
                <a16:creationId xmlns:a16="http://schemas.microsoft.com/office/drawing/2014/main" id="{12410C5F-1592-2F8C-5BA4-C2B73542886C}"/>
              </a:ext>
            </a:extLst>
          </p:cNvPr>
          <p:cNvCxnSpPr>
            <a:cxnSpLocks noChangeShapeType="1"/>
          </p:cNvCxnSpPr>
          <p:nvPr/>
        </p:nvCxnSpPr>
        <p:spPr bwMode="auto">
          <a:xfrm rot="10800000">
            <a:off x="5943600" y="50673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9" name="Straight Arrow Connector 18">
            <a:extLst>
              <a:ext uri="{FF2B5EF4-FFF2-40B4-BE49-F238E27FC236}">
                <a16:creationId xmlns:a16="http://schemas.microsoft.com/office/drawing/2014/main" id="{202F2C0C-3BD6-C3EB-109B-EB1453C3CE47}"/>
              </a:ext>
            </a:extLst>
          </p:cNvPr>
          <p:cNvCxnSpPr>
            <a:cxnSpLocks noChangeShapeType="1"/>
          </p:cNvCxnSpPr>
          <p:nvPr/>
        </p:nvCxnSpPr>
        <p:spPr bwMode="auto">
          <a:xfrm rot="10800000" flipV="1">
            <a:off x="1905000" y="49911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0" name="Straight Arrow Connector 19">
            <a:extLst>
              <a:ext uri="{FF2B5EF4-FFF2-40B4-BE49-F238E27FC236}">
                <a16:creationId xmlns:a16="http://schemas.microsoft.com/office/drawing/2014/main" id="{5CAFE69F-DF24-793C-F6D8-10FDDD3F6E4E}"/>
              </a:ext>
            </a:extLst>
          </p:cNvPr>
          <p:cNvCxnSpPr>
            <a:cxnSpLocks noChangeShapeType="1"/>
          </p:cNvCxnSpPr>
          <p:nvPr/>
        </p:nvCxnSpPr>
        <p:spPr bwMode="auto">
          <a:xfrm flipV="1">
            <a:off x="1752600" y="47625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1" name="Straight Arrow Connector 20">
            <a:extLst>
              <a:ext uri="{FF2B5EF4-FFF2-40B4-BE49-F238E27FC236}">
                <a16:creationId xmlns:a16="http://schemas.microsoft.com/office/drawing/2014/main" id="{89A0B5F3-92AD-D9C3-3683-48F94F2B073E}"/>
              </a:ext>
            </a:extLst>
          </p:cNvPr>
          <p:cNvCxnSpPr>
            <a:cxnSpLocks noChangeShapeType="1"/>
          </p:cNvCxnSpPr>
          <p:nvPr/>
        </p:nvCxnSpPr>
        <p:spPr bwMode="auto">
          <a:xfrm rot="10800000" flipV="1">
            <a:off x="6248400" y="21717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2" name="Straight Arrow Connector 21">
            <a:extLst>
              <a:ext uri="{FF2B5EF4-FFF2-40B4-BE49-F238E27FC236}">
                <a16:creationId xmlns:a16="http://schemas.microsoft.com/office/drawing/2014/main" id="{701DC60C-A384-15A2-E812-B01B75F62D56}"/>
              </a:ext>
            </a:extLst>
          </p:cNvPr>
          <p:cNvCxnSpPr>
            <a:cxnSpLocks noChangeShapeType="1"/>
          </p:cNvCxnSpPr>
          <p:nvPr/>
        </p:nvCxnSpPr>
        <p:spPr bwMode="auto">
          <a:xfrm flipV="1">
            <a:off x="6096000" y="19431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sp>
        <p:nvSpPr>
          <p:cNvPr id="93203" name="Rectangle 11">
            <a:extLst>
              <a:ext uri="{FF2B5EF4-FFF2-40B4-BE49-F238E27FC236}">
                <a16:creationId xmlns:a16="http://schemas.microsoft.com/office/drawing/2014/main" id="{B524C6FD-DF26-C831-F20F-70E270B4C1D0}"/>
              </a:ext>
            </a:extLst>
          </p:cNvPr>
          <p:cNvSpPr>
            <a:spLocks noChangeArrowheads="1"/>
          </p:cNvSpPr>
          <p:nvPr/>
        </p:nvSpPr>
        <p:spPr bwMode="auto">
          <a:xfrm>
            <a:off x="782638" y="1508125"/>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solidFill>
                  <a:srgbClr val="FF0000"/>
                </a:solidFill>
              </a:rPr>
              <a:t> </a:t>
            </a:r>
          </a:p>
          <a:p>
            <a:pPr algn="ctr">
              <a:spcBef>
                <a:spcPct val="0"/>
              </a:spcBef>
              <a:buFontTx/>
              <a:buNone/>
            </a:pPr>
            <a:r>
              <a:rPr lang="en-US" altLang="en-US" sz="2400" b="1">
                <a:solidFill>
                  <a:srgbClr val="FF0000"/>
                </a:solidFill>
              </a:rPr>
              <a:t>SNIPs</a:t>
            </a:r>
          </a:p>
        </p:txBody>
      </p:sp>
      <p:cxnSp>
        <p:nvCxnSpPr>
          <p:cNvPr id="81940" name="Straight Arrow Connector 24">
            <a:extLst>
              <a:ext uri="{FF2B5EF4-FFF2-40B4-BE49-F238E27FC236}">
                <a16:creationId xmlns:a16="http://schemas.microsoft.com/office/drawing/2014/main" id="{21425A02-1D18-A4DC-0764-1C543FB21B29}"/>
              </a:ext>
            </a:extLst>
          </p:cNvPr>
          <p:cNvCxnSpPr>
            <a:cxnSpLocks noChangeShapeType="1"/>
          </p:cNvCxnSpPr>
          <p:nvPr/>
        </p:nvCxnSpPr>
        <p:spPr bwMode="auto">
          <a:xfrm>
            <a:off x="5372100" y="3544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1941" name="Straight Arrow Connector 25">
            <a:extLst>
              <a:ext uri="{FF2B5EF4-FFF2-40B4-BE49-F238E27FC236}">
                <a16:creationId xmlns:a16="http://schemas.microsoft.com/office/drawing/2014/main" id="{C0F91877-F967-CF0B-7BD9-6DD03192DE81}"/>
              </a:ext>
            </a:extLst>
          </p:cNvPr>
          <p:cNvCxnSpPr>
            <a:cxnSpLocks noChangeShapeType="1"/>
          </p:cNvCxnSpPr>
          <p:nvPr/>
        </p:nvCxnSpPr>
        <p:spPr bwMode="auto">
          <a:xfrm>
            <a:off x="5372100" y="3798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3206" name="Rectangle 11">
            <a:extLst>
              <a:ext uri="{FF2B5EF4-FFF2-40B4-BE49-F238E27FC236}">
                <a16:creationId xmlns:a16="http://schemas.microsoft.com/office/drawing/2014/main" id="{86C46AE7-D164-83A1-D34D-B4C66204581D}"/>
              </a:ext>
            </a:extLst>
          </p:cNvPr>
          <p:cNvSpPr>
            <a:spLocks noChangeArrowheads="1"/>
          </p:cNvSpPr>
          <p:nvPr/>
        </p:nvSpPr>
        <p:spPr bwMode="auto">
          <a:xfrm>
            <a:off x="763588" y="5157788"/>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solidFill>
                  <a:srgbClr val="FF0000"/>
                </a:solidFill>
              </a:rPr>
              <a:t> </a:t>
            </a:r>
          </a:p>
          <a:p>
            <a:pPr algn="ctr">
              <a:spcBef>
                <a:spcPct val="0"/>
              </a:spcBef>
              <a:buFontTx/>
              <a:buNone/>
            </a:pPr>
            <a:r>
              <a:rPr lang="en-US" altLang="en-US" sz="2400" b="1">
                <a:solidFill>
                  <a:srgbClr val="FF0000"/>
                </a:solidFill>
              </a:rPr>
              <a:t>SNIPs</a:t>
            </a:r>
          </a:p>
        </p:txBody>
      </p:sp>
      <p:sp>
        <p:nvSpPr>
          <p:cNvPr id="93207" name="Rectangle 11">
            <a:extLst>
              <a:ext uri="{FF2B5EF4-FFF2-40B4-BE49-F238E27FC236}">
                <a16:creationId xmlns:a16="http://schemas.microsoft.com/office/drawing/2014/main" id="{1E03F606-79EA-B4F3-41EE-BD658F6102C4}"/>
              </a:ext>
            </a:extLst>
          </p:cNvPr>
          <p:cNvSpPr>
            <a:spLocks noChangeArrowheads="1"/>
          </p:cNvSpPr>
          <p:nvPr/>
        </p:nvSpPr>
        <p:spPr bwMode="auto">
          <a:xfrm>
            <a:off x="6670675" y="1487488"/>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solidFill>
                  <a:srgbClr val="FF0000"/>
                </a:solidFill>
              </a:rPr>
              <a:t> </a:t>
            </a:r>
          </a:p>
          <a:p>
            <a:pPr algn="ctr">
              <a:spcBef>
                <a:spcPct val="0"/>
              </a:spcBef>
              <a:buFontTx/>
              <a:buNone/>
            </a:pPr>
            <a:r>
              <a:rPr lang="en-US" altLang="en-US" sz="2400" b="1">
                <a:solidFill>
                  <a:srgbClr val="FF0000"/>
                </a:solidFill>
              </a:rPr>
              <a:t>SNIPs</a:t>
            </a:r>
          </a:p>
        </p:txBody>
      </p:sp>
      <p:sp>
        <p:nvSpPr>
          <p:cNvPr id="93208" name="Rectangle 11">
            <a:extLst>
              <a:ext uri="{FF2B5EF4-FFF2-40B4-BE49-F238E27FC236}">
                <a16:creationId xmlns:a16="http://schemas.microsoft.com/office/drawing/2014/main" id="{87861251-50AD-197E-6525-0CA639752DBA}"/>
              </a:ext>
            </a:extLst>
          </p:cNvPr>
          <p:cNvSpPr>
            <a:spLocks noChangeArrowheads="1"/>
          </p:cNvSpPr>
          <p:nvPr/>
        </p:nvSpPr>
        <p:spPr bwMode="auto">
          <a:xfrm>
            <a:off x="6486525" y="5184775"/>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solidFill>
                  <a:srgbClr val="FF0000"/>
                </a:solidFill>
              </a:rPr>
              <a:t> </a:t>
            </a:r>
          </a:p>
          <a:p>
            <a:pPr algn="ctr">
              <a:spcBef>
                <a:spcPct val="0"/>
              </a:spcBef>
              <a:buFontTx/>
              <a:buNone/>
            </a:pPr>
            <a:r>
              <a:rPr lang="en-US" altLang="en-US" sz="2400" b="1">
                <a:solidFill>
                  <a:srgbClr val="FF0000"/>
                </a:solidFill>
              </a:rPr>
              <a:t>SNIPs</a:t>
            </a:r>
          </a:p>
        </p:txBody>
      </p:sp>
      <p:sp>
        <p:nvSpPr>
          <p:cNvPr id="93209" name="TextBox 11">
            <a:extLst>
              <a:ext uri="{FF2B5EF4-FFF2-40B4-BE49-F238E27FC236}">
                <a16:creationId xmlns:a16="http://schemas.microsoft.com/office/drawing/2014/main" id="{9D7BFF43-5FA7-637F-0814-4433B955B8D0}"/>
              </a:ext>
            </a:extLst>
          </p:cNvPr>
          <p:cNvSpPr txBox="1">
            <a:spLocks noChangeArrowheads="1"/>
          </p:cNvSpPr>
          <p:nvPr/>
        </p:nvSpPr>
        <p:spPr bwMode="auto">
          <a:xfrm>
            <a:off x="1679575" y="461963"/>
            <a:ext cx="593407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200"/>
              <a:t>Where would one locate a SNIP within the overall </a:t>
            </a:r>
          </a:p>
          <a:p>
            <a:pPr algn="ctr">
              <a:spcBef>
                <a:spcPct val="0"/>
              </a:spcBef>
              <a:buFontTx/>
              <a:buNone/>
            </a:pPr>
            <a:r>
              <a:rPr lang="en-US" altLang="en-US" sz="2200"/>
              <a:t> interpersonal relationship system? </a:t>
            </a:r>
          </a:p>
          <a:p>
            <a:pPr algn="ctr">
              <a:spcBef>
                <a:spcPct val="0"/>
              </a:spcBef>
              <a:buFontTx/>
              <a:buNone/>
            </a:pPr>
            <a:r>
              <a:rPr lang="en-US" altLang="en-US" sz="2200">
                <a:solidFill>
                  <a:srgbClr val="FF0000"/>
                </a:solidFill>
              </a:rPr>
              <a:t>Also all over!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20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20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320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320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32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3" grpId="0"/>
      <p:bldP spid="93206" grpId="0"/>
      <p:bldP spid="93207" grpId="0"/>
      <p:bldP spid="93208"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1" name="Picture 15" descr="TIP PIP.pdf                                                    0005C569Tom's G4                       BBACEF84:">
            <a:extLst>
              <a:ext uri="{FF2B5EF4-FFF2-40B4-BE49-F238E27FC236}">
                <a16:creationId xmlns:a16="http://schemas.microsoft.com/office/drawing/2014/main" id="{A0ACF342-BF95-ED54-0E20-4A0AFEC3AF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2416175"/>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2" name="Text Box 5">
            <a:extLst>
              <a:ext uri="{FF2B5EF4-FFF2-40B4-BE49-F238E27FC236}">
                <a16:creationId xmlns:a16="http://schemas.microsoft.com/office/drawing/2014/main" id="{2A15DE0F-E80D-450A-28F9-0EA88E3A1594}"/>
              </a:ext>
            </a:extLst>
          </p:cNvPr>
          <p:cNvSpPr txBox="1">
            <a:spLocks noChangeArrowheads="1"/>
          </p:cNvSpPr>
          <p:nvPr/>
        </p:nvSpPr>
        <p:spPr bwMode="auto">
          <a:xfrm>
            <a:off x="3187700" y="22383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Transforming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3" name="Text Box 7">
            <a:extLst>
              <a:ext uri="{FF2B5EF4-FFF2-40B4-BE49-F238E27FC236}">
                <a16:creationId xmlns:a16="http://schemas.microsoft.com/office/drawing/2014/main" id="{28A59483-9703-AB3E-FCCF-A57A5C959451}"/>
              </a:ext>
            </a:extLst>
          </p:cNvPr>
          <p:cNvSpPr txBox="1">
            <a:spLocks noChangeArrowheads="1"/>
          </p:cNvSpPr>
          <p:nvPr/>
        </p:nvSpPr>
        <p:spPr bwMode="auto">
          <a:xfrm>
            <a:off x="3200400" y="4600575"/>
            <a:ext cx="1028700" cy="671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Deteriorating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4" name="Text Box 8">
            <a:extLst>
              <a:ext uri="{FF2B5EF4-FFF2-40B4-BE49-F238E27FC236}">
                <a16:creationId xmlns:a16="http://schemas.microsoft.com/office/drawing/2014/main" id="{5B97B48D-28B5-95B9-D5AE-99518EA98FB5}"/>
              </a:ext>
            </a:extLst>
          </p:cNvPr>
          <p:cNvSpPr txBox="1">
            <a:spLocks noChangeArrowheads="1"/>
          </p:cNvSpPr>
          <p:nvPr/>
        </p:nvSpPr>
        <p:spPr bwMode="auto">
          <a:xfrm>
            <a:off x="1943100" y="3322638"/>
            <a:ext cx="12319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Pathologizing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5" name="Text Box 9">
            <a:extLst>
              <a:ext uri="{FF2B5EF4-FFF2-40B4-BE49-F238E27FC236}">
                <a16:creationId xmlns:a16="http://schemas.microsoft.com/office/drawing/2014/main" id="{CB20EB25-50CD-7C30-5530-844838081A46}"/>
              </a:ext>
            </a:extLst>
          </p:cNvPr>
          <p:cNvSpPr txBox="1">
            <a:spLocks noChangeArrowheads="1"/>
          </p:cNvSpPr>
          <p:nvPr/>
        </p:nvSpPr>
        <p:spPr bwMode="auto">
          <a:xfrm>
            <a:off x="59563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Wellness</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6" name="Text Box 10">
            <a:extLst>
              <a:ext uri="{FF2B5EF4-FFF2-40B4-BE49-F238E27FC236}">
                <a16:creationId xmlns:a16="http://schemas.microsoft.com/office/drawing/2014/main" id="{41E6C013-C5D5-593A-20C6-66C3E50BBC89}"/>
              </a:ext>
            </a:extLst>
          </p:cNvPr>
          <p:cNvSpPr txBox="1">
            <a:spLocks noChangeArrowheads="1"/>
          </p:cNvSpPr>
          <p:nvPr/>
        </p:nvSpPr>
        <p:spPr bwMode="auto">
          <a:xfrm>
            <a:off x="4356100" y="3322638"/>
            <a:ext cx="1028700" cy="6715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12700" rIns="25400" bIns="12700">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400"/>
              <a:t>Healing</a:t>
            </a:r>
          </a:p>
          <a:p>
            <a:pPr algn="ctr">
              <a:spcBef>
                <a:spcPct val="0"/>
              </a:spcBef>
              <a:buFontTx/>
              <a:buNone/>
            </a:pPr>
            <a:r>
              <a:rPr lang="en-US" altLang="en-US" sz="1400"/>
              <a:t>Interpersonal</a:t>
            </a:r>
          </a:p>
          <a:p>
            <a:pPr algn="ctr">
              <a:spcBef>
                <a:spcPct val="0"/>
              </a:spcBef>
              <a:buFontTx/>
              <a:buNone/>
            </a:pPr>
            <a:r>
              <a:rPr lang="en-US" altLang="en-US" sz="1400"/>
              <a:t>Patterns</a:t>
            </a:r>
          </a:p>
        </p:txBody>
      </p:sp>
      <p:sp>
        <p:nvSpPr>
          <p:cNvPr id="71687" name="Text Box 11">
            <a:extLst>
              <a:ext uri="{FF2B5EF4-FFF2-40B4-BE49-F238E27FC236}">
                <a16:creationId xmlns:a16="http://schemas.microsoft.com/office/drawing/2014/main" id="{748CC9F8-283A-D148-36DB-5A0A97020DFB}"/>
              </a:ext>
            </a:extLst>
          </p:cNvPr>
          <p:cNvSpPr txBox="1">
            <a:spLocks noChangeArrowheads="1"/>
          </p:cNvSpPr>
          <p:nvPr/>
        </p:nvSpPr>
        <p:spPr bwMode="auto">
          <a:xfrm>
            <a:off x="3294063" y="5372100"/>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DIPs</a:t>
            </a:r>
          </a:p>
        </p:txBody>
      </p:sp>
      <p:sp>
        <p:nvSpPr>
          <p:cNvPr id="71688" name="Text Box 12">
            <a:extLst>
              <a:ext uri="{FF2B5EF4-FFF2-40B4-BE49-F238E27FC236}">
                <a16:creationId xmlns:a16="http://schemas.microsoft.com/office/drawing/2014/main" id="{C4FCB9B8-A1A7-ADA2-4FF0-1AB46EBB2A6A}"/>
              </a:ext>
            </a:extLst>
          </p:cNvPr>
          <p:cNvSpPr txBox="1">
            <a:spLocks noChangeArrowheads="1"/>
          </p:cNvSpPr>
          <p:nvPr/>
        </p:nvSpPr>
        <p:spPr bwMode="auto">
          <a:xfrm>
            <a:off x="3292475" y="16748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TIPs</a:t>
            </a:r>
          </a:p>
        </p:txBody>
      </p:sp>
      <p:sp>
        <p:nvSpPr>
          <p:cNvPr id="71689" name="Text Box 13">
            <a:extLst>
              <a:ext uri="{FF2B5EF4-FFF2-40B4-BE49-F238E27FC236}">
                <a16:creationId xmlns:a16="http://schemas.microsoft.com/office/drawing/2014/main" id="{0645EA1A-3510-4201-5AA1-B3FB3154CC20}"/>
              </a:ext>
            </a:extLst>
          </p:cNvPr>
          <p:cNvSpPr txBox="1">
            <a:spLocks noChangeArrowheads="1"/>
          </p:cNvSpPr>
          <p:nvPr/>
        </p:nvSpPr>
        <p:spPr bwMode="auto">
          <a:xfrm>
            <a:off x="1087438" y="344328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a:t>PIPs</a:t>
            </a:r>
          </a:p>
        </p:txBody>
      </p:sp>
      <p:sp>
        <p:nvSpPr>
          <p:cNvPr id="71690" name="Text Box 14">
            <a:extLst>
              <a:ext uri="{FF2B5EF4-FFF2-40B4-BE49-F238E27FC236}">
                <a16:creationId xmlns:a16="http://schemas.microsoft.com/office/drawing/2014/main" id="{9A33571F-DD89-6131-C109-882857564C5D}"/>
              </a:ext>
            </a:extLst>
          </p:cNvPr>
          <p:cNvSpPr txBox="1">
            <a:spLocks noChangeArrowheads="1"/>
          </p:cNvSpPr>
          <p:nvPr/>
        </p:nvSpPr>
        <p:spPr bwMode="auto">
          <a:xfrm>
            <a:off x="6837363" y="3101975"/>
            <a:ext cx="11049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a:t>HIPs</a:t>
            </a:r>
          </a:p>
          <a:p>
            <a:pPr algn="ctr">
              <a:spcBef>
                <a:spcPct val="50000"/>
              </a:spcBef>
              <a:buFontTx/>
              <a:buNone/>
            </a:pPr>
            <a:r>
              <a:rPr lang="en-US" altLang="en-US" sz="2400"/>
              <a:t>&amp;</a:t>
            </a:r>
          </a:p>
          <a:p>
            <a:pPr algn="ctr">
              <a:spcBef>
                <a:spcPct val="50000"/>
              </a:spcBef>
              <a:buFontTx/>
              <a:buNone/>
            </a:pPr>
            <a:r>
              <a:rPr lang="en-US" altLang="en-US" sz="2400"/>
              <a:t>WIPs</a:t>
            </a:r>
          </a:p>
        </p:txBody>
      </p:sp>
      <p:sp>
        <p:nvSpPr>
          <p:cNvPr id="71691" name="Rectangle 12">
            <a:extLst>
              <a:ext uri="{FF2B5EF4-FFF2-40B4-BE49-F238E27FC236}">
                <a16:creationId xmlns:a16="http://schemas.microsoft.com/office/drawing/2014/main" id="{82FFE382-FE1F-75D1-FD1D-9BD5E8995418}"/>
              </a:ext>
            </a:extLst>
          </p:cNvPr>
          <p:cNvSpPr>
            <a:spLocks noChangeArrowheads="1"/>
          </p:cNvSpPr>
          <p:nvPr/>
        </p:nvSpPr>
        <p:spPr bwMode="auto">
          <a:xfrm>
            <a:off x="6292850" y="5457825"/>
            <a:ext cx="1714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solidFill>
                  <a:srgbClr val="FF0000"/>
                </a:solidFill>
              </a:rPr>
              <a:t>Teacher SNIP</a:t>
            </a:r>
          </a:p>
        </p:txBody>
      </p:sp>
      <p:sp>
        <p:nvSpPr>
          <p:cNvPr id="71692" name="Rectangle 14">
            <a:extLst>
              <a:ext uri="{FF2B5EF4-FFF2-40B4-BE49-F238E27FC236}">
                <a16:creationId xmlns:a16="http://schemas.microsoft.com/office/drawing/2014/main" id="{F003DE17-F51F-436C-598B-A520D364323B}"/>
              </a:ext>
            </a:extLst>
          </p:cNvPr>
          <p:cNvSpPr>
            <a:spLocks noChangeArrowheads="1"/>
          </p:cNvSpPr>
          <p:nvPr/>
        </p:nvSpPr>
        <p:spPr bwMode="auto">
          <a:xfrm>
            <a:off x="1022350" y="1520825"/>
            <a:ext cx="17399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a:solidFill>
                  <a:srgbClr val="00B050"/>
                </a:solidFill>
              </a:rPr>
              <a:t>Therapist       </a:t>
            </a:r>
          </a:p>
          <a:p>
            <a:pPr>
              <a:spcBef>
                <a:spcPct val="0"/>
              </a:spcBef>
              <a:buFontTx/>
              <a:buNone/>
            </a:pPr>
            <a:r>
              <a:rPr lang="en-US" altLang="en-US" sz="2400" b="1">
                <a:solidFill>
                  <a:srgbClr val="00B050"/>
                </a:solidFill>
              </a:rPr>
              <a:t>   SNIP</a:t>
            </a:r>
          </a:p>
        </p:txBody>
      </p:sp>
      <p:cxnSp>
        <p:nvCxnSpPr>
          <p:cNvPr id="15" name="Straight Arrow Connector 14">
            <a:extLst>
              <a:ext uri="{FF2B5EF4-FFF2-40B4-BE49-F238E27FC236}">
                <a16:creationId xmlns:a16="http://schemas.microsoft.com/office/drawing/2014/main" id="{F92C428B-04D3-6CDA-D759-0D4B7C85BA68}"/>
              </a:ext>
            </a:extLst>
          </p:cNvPr>
          <p:cNvCxnSpPr>
            <a:cxnSpLocks noChangeShapeType="1"/>
          </p:cNvCxnSpPr>
          <p:nvPr/>
        </p:nvCxnSpPr>
        <p:spPr bwMode="auto">
          <a:xfrm rot="16200000" flipH="1">
            <a:off x="2057400" y="22479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6" name="Straight Arrow Connector 15">
            <a:extLst>
              <a:ext uri="{FF2B5EF4-FFF2-40B4-BE49-F238E27FC236}">
                <a16:creationId xmlns:a16="http://schemas.microsoft.com/office/drawing/2014/main" id="{E3C43FDC-808B-3CE3-7229-2ACA71FB8A31}"/>
              </a:ext>
            </a:extLst>
          </p:cNvPr>
          <p:cNvCxnSpPr>
            <a:cxnSpLocks noChangeShapeType="1"/>
          </p:cNvCxnSpPr>
          <p:nvPr/>
        </p:nvCxnSpPr>
        <p:spPr bwMode="auto">
          <a:xfrm rot="10800000">
            <a:off x="1828800" y="24003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7" name="Straight Arrow Connector 16">
            <a:extLst>
              <a:ext uri="{FF2B5EF4-FFF2-40B4-BE49-F238E27FC236}">
                <a16:creationId xmlns:a16="http://schemas.microsoft.com/office/drawing/2014/main" id="{73BD1B68-994A-1E7D-39C4-62DED9DECE9D}"/>
              </a:ext>
            </a:extLst>
          </p:cNvPr>
          <p:cNvCxnSpPr>
            <a:cxnSpLocks noChangeShapeType="1"/>
          </p:cNvCxnSpPr>
          <p:nvPr/>
        </p:nvCxnSpPr>
        <p:spPr bwMode="auto">
          <a:xfrm rot="16200000" flipH="1">
            <a:off x="6172200" y="49149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8" name="Straight Arrow Connector 17">
            <a:extLst>
              <a:ext uri="{FF2B5EF4-FFF2-40B4-BE49-F238E27FC236}">
                <a16:creationId xmlns:a16="http://schemas.microsoft.com/office/drawing/2014/main" id="{4C121475-23E8-0560-DBB9-7D9662A2742C}"/>
              </a:ext>
            </a:extLst>
          </p:cNvPr>
          <p:cNvCxnSpPr>
            <a:cxnSpLocks noChangeShapeType="1"/>
          </p:cNvCxnSpPr>
          <p:nvPr/>
        </p:nvCxnSpPr>
        <p:spPr bwMode="auto">
          <a:xfrm rot="10800000">
            <a:off x="5943600" y="50673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19" name="Straight Arrow Connector 18">
            <a:extLst>
              <a:ext uri="{FF2B5EF4-FFF2-40B4-BE49-F238E27FC236}">
                <a16:creationId xmlns:a16="http://schemas.microsoft.com/office/drawing/2014/main" id="{F381AEB2-446A-CB78-A728-CE24A2BCC137}"/>
              </a:ext>
            </a:extLst>
          </p:cNvPr>
          <p:cNvCxnSpPr>
            <a:cxnSpLocks noChangeShapeType="1"/>
          </p:cNvCxnSpPr>
          <p:nvPr/>
        </p:nvCxnSpPr>
        <p:spPr bwMode="auto">
          <a:xfrm rot="10800000" flipV="1">
            <a:off x="1905000" y="49911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0" name="Straight Arrow Connector 19">
            <a:extLst>
              <a:ext uri="{FF2B5EF4-FFF2-40B4-BE49-F238E27FC236}">
                <a16:creationId xmlns:a16="http://schemas.microsoft.com/office/drawing/2014/main" id="{E6F0C3C8-50F9-559E-187F-6781989DB4C0}"/>
              </a:ext>
            </a:extLst>
          </p:cNvPr>
          <p:cNvCxnSpPr>
            <a:cxnSpLocks noChangeShapeType="1"/>
          </p:cNvCxnSpPr>
          <p:nvPr/>
        </p:nvCxnSpPr>
        <p:spPr bwMode="auto">
          <a:xfrm flipV="1">
            <a:off x="1752600" y="47625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1" name="Straight Arrow Connector 20">
            <a:extLst>
              <a:ext uri="{FF2B5EF4-FFF2-40B4-BE49-F238E27FC236}">
                <a16:creationId xmlns:a16="http://schemas.microsoft.com/office/drawing/2014/main" id="{9436929F-EA8F-04D4-ECD4-ED9132F537D0}"/>
              </a:ext>
            </a:extLst>
          </p:cNvPr>
          <p:cNvCxnSpPr>
            <a:cxnSpLocks noChangeShapeType="1"/>
          </p:cNvCxnSpPr>
          <p:nvPr/>
        </p:nvCxnSpPr>
        <p:spPr bwMode="auto">
          <a:xfrm rot="10800000" flipV="1">
            <a:off x="6248400" y="21717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2" name="Straight Arrow Connector 21">
            <a:extLst>
              <a:ext uri="{FF2B5EF4-FFF2-40B4-BE49-F238E27FC236}">
                <a16:creationId xmlns:a16="http://schemas.microsoft.com/office/drawing/2014/main" id="{9DE413FF-C841-9D13-BA97-EC16F0D3A6BA}"/>
              </a:ext>
            </a:extLst>
          </p:cNvPr>
          <p:cNvCxnSpPr>
            <a:cxnSpLocks noChangeShapeType="1"/>
          </p:cNvCxnSpPr>
          <p:nvPr/>
        </p:nvCxnSpPr>
        <p:spPr bwMode="auto">
          <a:xfrm flipV="1">
            <a:off x="6096000" y="19431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sp>
        <p:nvSpPr>
          <p:cNvPr id="83989" name="TextBox 11">
            <a:extLst>
              <a:ext uri="{FF2B5EF4-FFF2-40B4-BE49-F238E27FC236}">
                <a16:creationId xmlns:a16="http://schemas.microsoft.com/office/drawing/2014/main" id="{67AEB8F3-6817-E583-2BA2-FA4DD2D1C4A5}"/>
              </a:ext>
            </a:extLst>
          </p:cNvPr>
          <p:cNvSpPr txBox="1">
            <a:spLocks noChangeArrowheads="1"/>
          </p:cNvSpPr>
          <p:nvPr/>
        </p:nvSpPr>
        <p:spPr bwMode="auto">
          <a:xfrm>
            <a:off x="1195388" y="460375"/>
            <a:ext cx="6553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200"/>
              <a:t>Where might one locate the specific examples of SNIPs </a:t>
            </a:r>
          </a:p>
          <a:p>
            <a:pPr algn="ctr">
              <a:spcBef>
                <a:spcPct val="0"/>
              </a:spcBef>
              <a:buFontTx/>
              <a:buNone/>
            </a:pPr>
            <a:r>
              <a:rPr lang="en-US" altLang="en-US" sz="2200"/>
              <a:t>in the overall interpersonal relationship system?</a:t>
            </a:r>
          </a:p>
        </p:txBody>
      </p:sp>
      <p:cxnSp>
        <p:nvCxnSpPr>
          <p:cNvPr id="71702" name="Straight Arrow Connector 22">
            <a:extLst>
              <a:ext uri="{FF2B5EF4-FFF2-40B4-BE49-F238E27FC236}">
                <a16:creationId xmlns:a16="http://schemas.microsoft.com/office/drawing/2014/main" id="{2C70A313-0734-D8AA-94BB-25F01D408BA0}"/>
              </a:ext>
            </a:extLst>
          </p:cNvPr>
          <p:cNvCxnSpPr>
            <a:cxnSpLocks noChangeShapeType="1"/>
          </p:cNvCxnSpPr>
          <p:nvPr/>
        </p:nvCxnSpPr>
        <p:spPr bwMode="auto">
          <a:xfrm>
            <a:off x="5372100" y="3544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1703" name="Straight Arrow Connector 23">
            <a:extLst>
              <a:ext uri="{FF2B5EF4-FFF2-40B4-BE49-F238E27FC236}">
                <a16:creationId xmlns:a16="http://schemas.microsoft.com/office/drawing/2014/main" id="{7D3AC3BD-FD60-5D06-116A-D3EF9D443187}"/>
              </a:ext>
            </a:extLst>
          </p:cNvPr>
          <p:cNvCxnSpPr>
            <a:cxnSpLocks noChangeShapeType="1"/>
          </p:cNvCxnSpPr>
          <p:nvPr/>
        </p:nvCxnSpPr>
        <p:spPr bwMode="auto">
          <a:xfrm>
            <a:off x="5372100" y="3798888"/>
            <a:ext cx="5286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 name="Rectangle 12">
            <a:extLst>
              <a:ext uri="{FF2B5EF4-FFF2-40B4-BE49-F238E27FC236}">
                <a16:creationId xmlns:a16="http://schemas.microsoft.com/office/drawing/2014/main" id="{80D7149C-C192-8B37-632D-296951397419}"/>
              </a:ext>
            </a:extLst>
          </p:cNvPr>
          <p:cNvSpPr>
            <a:spLocks noChangeArrowheads="1"/>
          </p:cNvSpPr>
          <p:nvPr/>
        </p:nvSpPr>
        <p:spPr bwMode="auto">
          <a:xfrm>
            <a:off x="844550" y="5421313"/>
            <a:ext cx="17145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solidFill>
                  <a:srgbClr val="FF0000"/>
                </a:solidFill>
              </a:rPr>
              <a:t>Lawyer SNIP</a:t>
            </a:r>
          </a:p>
        </p:txBody>
      </p:sp>
      <p:sp>
        <p:nvSpPr>
          <p:cNvPr id="26" name="Rectangle 14">
            <a:extLst>
              <a:ext uri="{FF2B5EF4-FFF2-40B4-BE49-F238E27FC236}">
                <a16:creationId xmlns:a16="http://schemas.microsoft.com/office/drawing/2014/main" id="{64CA789D-D972-D135-1BCC-836057A91471}"/>
              </a:ext>
            </a:extLst>
          </p:cNvPr>
          <p:cNvSpPr>
            <a:spLocks noChangeArrowheads="1"/>
          </p:cNvSpPr>
          <p:nvPr/>
        </p:nvSpPr>
        <p:spPr bwMode="auto">
          <a:xfrm>
            <a:off x="6629400" y="1465263"/>
            <a:ext cx="17399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b="1">
                <a:solidFill>
                  <a:srgbClr val="00B050"/>
                </a:solidFill>
              </a:rPr>
              <a:t>Generic       </a:t>
            </a:r>
          </a:p>
          <a:p>
            <a:pPr>
              <a:spcBef>
                <a:spcPct val="0"/>
              </a:spcBef>
              <a:buFontTx/>
              <a:buNone/>
            </a:pPr>
            <a:r>
              <a:rPr lang="en-US" altLang="en-US" sz="2400" b="1">
                <a:solidFill>
                  <a:srgbClr val="00B050"/>
                </a:solidFill>
              </a:rPr>
              <a:t>   SNIP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6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68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68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68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69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170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170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169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1692"/>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nimBg="1"/>
      <p:bldP spid="71683" grpId="0" animBg="1"/>
      <p:bldP spid="71684" grpId="0" animBg="1"/>
      <p:bldP spid="71685" grpId="0" animBg="1"/>
      <p:bldP spid="71686" grpId="0" animBg="1"/>
      <p:bldP spid="71687" grpId="0"/>
      <p:bldP spid="71688" grpId="0"/>
      <p:bldP spid="71689" grpId="0"/>
      <p:bldP spid="71690" grpId="0"/>
      <p:bldP spid="71691" grpId="0"/>
      <p:bldP spid="71692" grpId="0"/>
      <p:bldP spid="25" grpId="0"/>
      <p:bldP spid="2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5" name="Picture 15" descr="TIP PIP.pdf                                                    0005C569Tom's G4                       BBACEF84:">
            <a:extLst>
              <a:ext uri="{FF2B5EF4-FFF2-40B4-BE49-F238E27FC236}">
                <a16:creationId xmlns:a16="http://schemas.microsoft.com/office/drawing/2014/main" id="{F3BA67C1-CBC1-62FE-BC82-1BB1C667E8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781300"/>
            <a:ext cx="4191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6" name="Text Box 11">
            <a:extLst>
              <a:ext uri="{FF2B5EF4-FFF2-40B4-BE49-F238E27FC236}">
                <a16:creationId xmlns:a16="http://schemas.microsoft.com/office/drawing/2014/main" id="{F879880B-C969-D4C6-05E1-C6037F531F53}"/>
              </a:ext>
            </a:extLst>
          </p:cNvPr>
          <p:cNvSpPr txBox="1">
            <a:spLocks noChangeArrowheads="1"/>
          </p:cNvSpPr>
          <p:nvPr/>
        </p:nvSpPr>
        <p:spPr bwMode="auto">
          <a:xfrm>
            <a:off x="3263900" y="5459413"/>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b="1"/>
              <a:t>DIPs</a:t>
            </a:r>
          </a:p>
        </p:txBody>
      </p:sp>
      <p:sp>
        <p:nvSpPr>
          <p:cNvPr id="77827" name="Text Box 12">
            <a:extLst>
              <a:ext uri="{FF2B5EF4-FFF2-40B4-BE49-F238E27FC236}">
                <a16:creationId xmlns:a16="http://schemas.microsoft.com/office/drawing/2014/main" id="{BC96B9A9-0437-A526-2464-A3C5869AD79F}"/>
              </a:ext>
            </a:extLst>
          </p:cNvPr>
          <p:cNvSpPr txBox="1">
            <a:spLocks noChangeArrowheads="1"/>
          </p:cNvSpPr>
          <p:nvPr/>
        </p:nvSpPr>
        <p:spPr bwMode="auto">
          <a:xfrm>
            <a:off x="3306763" y="2268538"/>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b="1"/>
              <a:t>TIPs</a:t>
            </a:r>
          </a:p>
        </p:txBody>
      </p:sp>
      <p:sp>
        <p:nvSpPr>
          <p:cNvPr id="77828" name="Text Box 13">
            <a:extLst>
              <a:ext uri="{FF2B5EF4-FFF2-40B4-BE49-F238E27FC236}">
                <a16:creationId xmlns:a16="http://schemas.microsoft.com/office/drawing/2014/main" id="{B08D2C72-AB5A-9A5B-3F34-C823AF66FD32}"/>
              </a:ext>
            </a:extLst>
          </p:cNvPr>
          <p:cNvSpPr txBox="1">
            <a:spLocks noChangeArrowheads="1"/>
          </p:cNvSpPr>
          <p:nvPr/>
        </p:nvSpPr>
        <p:spPr bwMode="auto">
          <a:xfrm>
            <a:off x="2066925" y="3784600"/>
            <a:ext cx="95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50000"/>
              </a:spcBef>
              <a:buFontTx/>
              <a:buNone/>
            </a:pPr>
            <a:r>
              <a:rPr lang="en-US" altLang="en-US" sz="2400" b="1"/>
              <a:t>PIPs</a:t>
            </a:r>
          </a:p>
        </p:txBody>
      </p:sp>
      <p:sp>
        <p:nvSpPr>
          <p:cNvPr id="77829" name="Text Box 14">
            <a:extLst>
              <a:ext uri="{FF2B5EF4-FFF2-40B4-BE49-F238E27FC236}">
                <a16:creationId xmlns:a16="http://schemas.microsoft.com/office/drawing/2014/main" id="{BC46245B-A471-824D-5A13-36858D1895F7}"/>
              </a:ext>
            </a:extLst>
          </p:cNvPr>
          <p:cNvSpPr txBox="1">
            <a:spLocks noChangeArrowheads="1"/>
          </p:cNvSpPr>
          <p:nvPr/>
        </p:nvSpPr>
        <p:spPr bwMode="auto">
          <a:xfrm>
            <a:off x="6115050" y="3765550"/>
            <a:ext cx="1104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50000"/>
              </a:spcBef>
              <a:buFontTx/>
              <a:buNone/>
            </a:pPr>
            <a:r>
              <a:rPr lang="en-US" altLang="en-US" sz="2400" b="1"/>
              <a:t>WIPs</a:t>
            </a:r>
          </a:p>
        </p:txBody>
      </p:sp>
      <p:cxnSp>
        <p:nvCxnSpPr>
          <p:cNvPr id="19" name="Straight Arrow Connector 18">
            <a:extLst>
              <a:ext uri="{FF2B5EF4-FFF2-40B4-BE49-F238E27FC236}">
                <a16:creationId xmlns:a16="http://schemas.microsoft.com/office/drawing/2014/main" id="{7D7D3A08-A010-3764-DDC5-FA98D39B0F4D}"/>
              </a:ext>
            </a:extLst>
          </p:cNvPr>
          <p:cNvCxnSpPr>
            <a:cxnSpLocks noChangeShapeType="1"/>
          </p:cNvCxnSpPr>
          <p:nvPr/>
        </p:nvCxnSpPr>
        <p:spPr bwMode="auto">
          <a:xfrm rot="16200000" flipH="1">
            <a:off x="2095500" y="26035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1" name="Straight Arrow Connector 20">
            <a:extLst>
              <a:ext uri="{FF2B5EF4-FFF2-40B4-BE49-F238E27FC236}">
                <a16:creationId xmlns:a16="http://schemas.microsoft.com/office/drawing/2014/main" id="{6DBD62E0-4088-2349-A452-A90E3E7C25D6}"/>
              </a:ext>
            </a:extLst>
          </p:cNvPr>
          <p:cNvCxnSpPr>
            <a:cxnSpLocks noChangeShapeType="1"/>
          </p:cNvCxnSpPr>
          <p:nvPr/>
        </p:nvCxnSpPr>
        <p:spPr bwMode="auto">
          <a:xfrm rot="10800000">
            <a:off x="1866900" y="27559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3" name="Straight Arrow Connector 22">
            <a:extLst>
              <a:ext uri="{FF2B5EF4-FFF2-40B4-BE49-F238E27FC236}">
                <a16:creationId xmlns:a16="http://schemas.microsoft.com/office/drawing/2014/main" id="{174CF136-F86C-8011-5A07-88018CA7588C}"/>
              </a:ext>
            </a:extLst>
          </p:cNvPr>
          <p:cNvCxnSpPr>
            <a:cxnSpLocks noChangeShapeType="1"/>
          </p:cNvCxnSpPr>
          <p:nvPr/>
        </p:nvCxnSpPr>
        <p:spPr bwMode="auto">
          <a:xfrm rot="16200000" flipH="1">
            <a:off x="6210300" y="5270500"/>
            <a:ext cx="4572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4" name="Straight Arrow Connector 23">
            <a:extLst>
              <a:ext uri="{FF2B5EF4-FFF2-40B4-BE49-F238E27FC236}">
                <a16:creationId xmlns:a16="http://schemas.microsoft.com/office/drawing/2014/main" id="{9BF142A1-18EB-9903-6E85-1A48543E27E3}"/>
              </a:ext>
            </a:extLst>
          </p:cNvPr>
          <p:cNvCxnSpPr>
            <a:cxnSpLocks noChangeShapeType="1"/>
          </p:cNvCxnSpPr>
          <p:nvPr/>
        </p:nvCxnSpPr>
        <p:spPr bwMode="auto">
          <a:xfrm rot="10800000">
            <a:off x="5981700" y="5422900"/>
            <a:ext cx="5334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5" name="Straight Arrow Connector 24">
            <a:extLst>
              <a:ext uri="{FF2B5EF4-FFF2-40B4-BE49-F238E27FC236}">
                <a16:creationId xmlns:a16="http://schemas.microsoft.com/office/drawing/2014/main" id="{D611A008-2C3B-5E66-7CE9-5EC739792281}"/>
              </a:ext>
            </a:extLst>
          </p:cNvPr>
          <p:cNvCxnSpPr>
            <a:cxnSpLocks noChangeShapeType="1"/>
          </p:cNvCxnSpPr>
          <p:nvPr/>
        </p:nvCxnSpPr>
        <p:spPr bwMode="auto">
          <a:xfrm rot="10800000" flipV="1">
            <a:off x="1943100" y="53467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26" name="Straight Arrow Connector 25">
            <a:extLst>
              <a:ext uri="{FF2B5EF4-FFF2-40B4-BE49-F238E27FC236}">
                <a16:creationId xmlns:a16="http://schemas.microsoft.com/office/drawing/2014/main" id="{8CF07374-F51B-8C42-4F97-7713F86B07E7}"/>
              </a:ext>
            </a:extLst>
          </p:cNvPr>
          <p:cNvCxnSpPr>
            <a:cxnSpLocks noChangeShapeType="1"/>
          </p:cNvCxnSpPr>
          <p:nvPr/>
        </p:nvCxnSpPr>
        <p:spPr bwMode="auto">
          <a:xfrm flipV="1">
            <a:off x="1790700" y="51181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32" name="Straight Arrow Connector 31">
            <a:extLst>
              <a:ext uri="{FF2B5EF4-FFF2-40B4-BE49-F238E27FC236}">
                <a16:creationId xmlns:a16="http://schemas.microsoft.com/office/drawing/2014/main" id="{F4AA5538-68AD-64CE-A213-AD13E299018A}"/>
              </a:ext>
            </a:extLst>
          </p:cNvPr>
          <p:cNvCxnSpPr>
            <a:cxnSpLocks noChangeShapeType="1"/>
          </p:cNvCxnSpPr>
          <p:nvPr/>
        </p:nvCxnSpPr>
        <p:spPr bwMode="auto">
          <a:xfrm rot="10800000" flipV="1">
            <a:off x="6286500" y="2527300"/>
            <a:ext cx="609600" cy="4572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cxnSp>
        <p:nvCxnSpPr>
          <p:cNvPr id="33" name="Straight Arrow Connector 32">
            <a:extLst>
              <a:ext uri="{FF2B5EF4-FFF2-40B4-BE49-F238E27FC236}">
                <a16:creationId xmlns:a16="http://schemas.microsoft.com/office/drawing/2014/main" id="{AAABBFA7-A3B8-C6AC-E537-3452B0D083D5}"/>
              </a:ext>
            </a:extLst>
          </p:cNvPr>
          <p:cNvCxnSpPr>
            <a:cxnSpLocks noChangeShapeType="1"/>
          </p:cNvCxnSpPr>
          <p:nvPr/>
        </p:nvCxnSpPr>
        <p:spPr bwMode="auto">
          <a:xfrm flipV="1">
            <a:off x="6134100" y="2298700"/>
            <a:ext cx="685800" cy="533400"/>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p:spPr>
      </p:cxnSp>
      <p:sp>
        <p:nvSpPr>
          <p:cNvPr id="86030" name="TextBox 26">
            <a:extLst>
              <a:ext uri="{FF2B5EF4-FFF2-40B4-BE49-F238E27FC236}">
                <a16:creationId xmlns:a16="http://schemas.microsoft.com/office/drawing/2014/main" id="{42D2D95C-7CB4-9E16-3FAF-F421D4B5062A}"/>
              </a:ext>
            </a:extLst>
          </p:cNvPr>
          <p:cNvSpPr txBox="1">
            <a:spLocks noChangeArrowheads="1"/>
          </p:cNvSpPr>
          <p:nvPr/>
        </p:nvSpPr>
        <p:spPr bwMode="auto">
          <a:xfrm>
            <a:off x="682625" y="334963"/>
            <a:ext cx="7639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a:t>Drawing a full </a:t>
            </a:r>
            <a:r>
              <a:rPr lang="en-US" altLang="en-US" sz="2400">
                <a:solidFill>
                  <a:srgbClr val="00B050"/>
                </a:solidFill>
              </a:rPr>
              <a:t>IPscopic Reflectogram</a:t>
            </a:r>
            <a:r>
              <a:rPr lang="en-US" altLang="en-US" sz="2400"/>
              <a:t> requires deliberate reflection upon systemic patterns and their connectedness</a:t>
            </a:r>
          </a:p>
          <a:p>
            <a:pPr algn="ctr">
              <a:spcBef>
                <a:spcPct val="0"/>
              </a:spcBef>
              <a:buFontTx/>
              <a:buNone/>
            </a:pPr>
            <a:r>
              <a:rPr lang="en-US" altLang="en-US" sz="2400"/>
              <a:t>and could provide a map to orient the therapy process</a:t>
            </a:r>
          </a:p>
        </p:txBody>
      </p:sp>
      <p:sp>
        <p:nvSpPr>
          <p:cNvPr id="77843" name="Text Box 14">
            <a:extLst>
              <a:ext uri="{FF2B5EF4-FFF2-40B4-BE49-F238E27FC236}">
                <a16:creationId xmlns:a16="http://schemas.microsoft.com/office/drawing/2014/main" id="{0104DA0E-4B4E-645F-6E80-541F19471D9E}"/>
              </a:ext>
            </a:extLst>
          </p:cNvPr>
          <p:cNvSpPr txBox="1">
            <a:spLocks noChangeArrowheads="1"/>
          </p:cNvSpPr>
          <p:nvPr/>
        </p:nvSpPr>
        <p:spPr bwMode="auto">
          <a:xfrm rot="10800000" flipV="1">
            <a:off x="4427538" y="3894138"/>
            <a:ext cx="1104900"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lnSpc>
                <a:spcPct val="50000"/>
              </a:lnSpc>
              <a:buFontTx/>
              <a:buNone/>
            </a:pPr>
            <a:r>
              <a:rPr lang="en-US" altLang="en-US" sz="2400" b="1"/>
              <a:t>HIPs</a:t>
            </a:r>
          </a:p>
        </p:txBody>
      </p:sp>
      <p:sp>
        <p:nvSpPr>
          <p:cNvPr id="22" name="Rectangle 11">
            <a:extLst>
              <a:ext uri="{FF2B5EF4-FFF2-40B4-BE49-F238E27FC236}">
                <a16:creationId xmlns:a16="http://schemas.microsoft.com/office/drawing/2014/main" id="{20255E4D-45AE-6E6F-0484-69380E13964B}"/>
              </a:ext>
            </a:extLst>
          </p:cNvPr>
          <p:cNvSpPr>
            <a:spLocks noChangeArrowheads="1"/>
          </p:cNvSpPr>
          <p:nvPr/>
        </p:nvSpPr>
        <p:spPr bwMode="auto">
          <a:xfrm>
            <a:off x="782638" y="1889125"/>
            <a:ext cx="152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t>SCIPs &amp; </a:t>
            </a:r>
          </a:p>
          <a:p>
            <a:pPr algn="ctr">
              <a:spcBef>
                <a:spcPct val="0"/>
              </a:spcBef>
              <a:buFontTx/>
              <a:buNone/>
            </a:pPr>
            <a:r>
              <a:rPr lang="en-US" altLang="en-US" sz="2400" b="1"/>
              <a:t>SNIPs</a:t>
            </a:r>
          </a:p>
        </p:txBody>
      </p:sp>
      <p:sp>
        <p:nvSpPr>
          <p:cNvPr id="27" name="Rectangle 11">
            <a:extLst>
              <a:ext uri="{FF2B5EF4-FFF2-40B4-BE49-F238E27FC236}">
                <a16:creationId xmlns:a16="http://schemas.microsoft.com/office/drawing/2014/main" id="{4995AEE6-44F7-E939-5352-3E21D266AE13}"/>
              </a:ext>
            </a:extLst>
          </p:cNvPr>
          <p:cNvSpPr>
            <a:spLocks noChangeArrowheads="1"/>
          </p:cNvSpPr>
          <p:nvPr/>
        </p:nvSpPr>
        <p:spPr bwMode="auto">
          <a:xfrm>
            <a:off x="6734175" y="1881188"/>
            <a:ext cx="152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t>SCIPs &amp; </a:t>
            </a:r>
          </a:p>
          <a:p>
            <a:pPr algn="ctr">
              <a:spcBef>
                <a:spcPct val="0"/>
              </a:spcBef>
              <a:buFontTx/>
              <a:buNone/>
            </a:pPr>
            <a:r>
              <a:rPr lang="en-US" altLang="en-US" sz="2400" b="1"/>
              <a:t>SNIPs</a:t>
            </a:r>
          </a:p>
        </p:txBody>
      </p:sp>
      <p:sp>
        <p:nvSpPr>
          <p:cNvPr id="28" name="Rectangle 11">
            <a:extLst>
              <a:ext uri="{FF2B5EF4-FFF2-40B4-BE49-F238E27FC236}">
                <a16:creationId xmlns:a16="http://schemas.microsoft.com/office/drawing/2014/main" id="{82F8EA2E-D925-6012-6A1C-797ABB9ADB45}"/>
              </a:ext>
            </a:extLst>
          </p:cNvPr>
          <p:cNvSpPr>
            <a:spLocks noChangeArrowheads="1"/>
          </p:cNvSpPr>
          <p:nvPr/>
        </p:nvSpPr>
        <p:spPr bwMode="auto">
          <a:xfrm>
            <a:off x="711200" y="5727700"/>
            <a:ext cx="152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t>SCIPs &amp; </a:t>
            </a:r>
          </a:p>
          <a:p>
            <a:pPr algn="ctr">
              <a:spcBef>
                <a:spcPct val="0"/>
              </a:spcBef>
              <a:buFontTx/>
              <a:buNone/>
            </a:pPr>
            <a:r>
              <a:rPr lang="en-US" altLang="en-US" sz="2400" b="1"/>
              <a:t>SNIPs</a:t>
            </a:r>
          </a:p>
        </p:txBody>
      </p:sp>
      <p:sp>
        <p:nvSpPr>
          <p:cNvPr id="29" name="Rectangle 11">
            <a:extLst>
              <a:ext uri="{FF2B5EF4-FFF2-40B4-BE49-F238E27FC236}">
                <a16:creationId xmlns:a16="http://schemas.microsoft.com/office/drawing/2014/main" id="{AD9E26BC-E3FE-8FEC-C4A9-0776D7AF24FA}"/>
              </a:ext>
            </a:extLst>
          </p:cNvPr>
          <p:cNvSpPr>
            <a:spLocks noChangeArrowheads="1"/>
          </p:cNvSpPr>
          <p:nvPr/>
        </p:nvSpPr>
        <p:spPr bwMode="auto">
          <a:xfrm>
            <a:off x="6565900" y="5645150"/>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b="1"/>
              <a:t>SCIPs &amp; </a:t>
            </a:r>
          </a:p>
          <a:p>
            <a:pPr algn="ctr">
              <a:spcBef>
                <a:spcPct val="0"/>
              </a:spcBef>
              <a:buFontTx/>
              <a:buNone/>
            </a:pPr>
            <a:r>
              <a:rPr lang="en-US" altLang="en-US" sz="2400" b="1"/>
              <a:t>SNIPs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8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78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78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78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8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78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p:bldP spid="77828" grpId="0"/>
      <p:bldP spid="77829" grpId="0"/>
      <p:bldP spid="77843" grpId="0"/>
      <p:bldP spid="22" grpId="0"/>
      <p:bldP spid="27" grpId="0"/>
      <p:bldP spid="28" grpId="0"/>
      <p:bldP spid="2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TextBox 62">
            <a:extLst>
              <a:ext uri="{FF2B5EF4-FFF2-40B4-BE49-F238E27FC236}">
                <a16:creationId xmlns:a16="http://schemas.microsoft.com/office/drawing/2014/main" id="{D36E7518-D602-0E70-F71A-FBB4D271CFA6}"/>
              </a:ext>
            </a:extLst>
          </p:cNvPr>
          <p:cNvSpPr txBox="1">
            <a:spLocks noChangeArrowheads="1"/>
          </p:cNvSpPr>
          <p:nvPr/>
        </p:nvSpPr>
        <p:spPr bwMode="auto">
          <a:xfrm>
            <a:off x="1598613" y="649288"/>
            <a:ext cx="6138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2" charset="0"/>
                <a:ea typeface="ＭＳ Ｐゴシック" panose="020B0600070205080204" pitchFamily="34" charset="-128"/>
              </a:defRPr>
            </a:lvl1pPr>
            <a:lvl2pPr marL="742950" indent="-285750">
              <a:defRPr sz="2400">
                <a:solidFill>
                  <a:schemeClr val="tx1"/>
                </a:solidFill>
                <a:latin typeface="Times" pitchFamily="2" charset="0"/>
                <a:ea typeface="ＭＳ Ｐゴシック" panose="020B0600070205080204" pitchFamily="34" charset="-128"/>
              </a:defRPr>
            </a:lvl2pPr>
            <a:lvl3pPr marL="1143000" indent="-228600">
              <a:defRPr sz="2400">
                <a:solidFill>
                  <a:schemeClr val="tx1"/>
                </a:solidFill>
                <a:latin typeface="Times" pitchFamily="2" charset="0"/>
                <a:ea typeface="ＭＳ Ｐゴシック" panose="020B0600070205080204" pitchFamily="34" charset="-128"/>
              </a:defRPr>
            </a:lvl3pPr>
            <a:lvl4pPr marL="1600200" indent="-228600">
              <a:defRPr sz="2400">
                <a:solidFill>
                  <a:schemeClr val="tx1"/>
                </a:solidFill>
                <a:latin typeface="Times" pitchFamily="2" charset="0"/>
                <a:ea typeface="ＭＳ Ｐゴシック" panose="020B0600070205080204" pitchFamily="34" charset="-128"/>
              </a:defRPr>
            </a:lvl4pPr>
            <a:lvl5pPr marL="2057400" indent="-22860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800" dirty="0"/>
              <a:t>A full </a:t>
            </a:r>
            <a:r>
              <a:rPr lang="en-US" altLang="en-US" sz="1800" b="1" i="1" dirty="0"/>
              <a:t>IPscopic </a:t>
            </a:r>
            <a:r>
              <a:rPr lang="en-US" altLang="en-US" sz="1800" b="1" i="1" dirty="0" err="1"/>
              <a:t>Reflectogram</a:t>
            </a:r>
            <a:r>
              <a:rPr lang="en-US" altLang="en-US" sz="1800" b="1" i="1" dirty="0"/>
              <a:t> </a:t>
            </a:r>
            <a:r>
              <a:rPr lang="en-US" altLang="en-US" sz="1800" dirty="0"/>
              <a:t>for a client's relational assessment</a:t>
            </a:r>
            <a:endParaRPr lang="en-US" altLang="en-US" sz="1800" b="1" i="1" dirty="0"/>
          </a:p>
        </p:txBody>
      </p:sp>
      <p:grpSp>
        <p:nvGrpSpPr>
          <p:cNvPr id="2" name="Group 1">
            <a:extLst>
              <a:ext uri="{FF2B5EF4-FFF2-40B4-BE49-F238E27FC236}">
                <a16:creationId xmlns:a16="http://schemas.microsoft.com/office/drawing/2014/main" id="{39761166-F2FF-4809-AE21-789241CE2882}"/>
              </a:ext>
            </a:extLst>
          </p:cNvPr>
          <p:cNvGrpSpPr>
            <a:grpSpLocks/>
          </p:cNvGrpSpPr>
          <p:nvPr/>
        </p:nvGrpSpPr>
        <p:grpSpPr bwMode="auto">
          <a:xfrm>
            <a:off x="1530350" y="1649413"/>
            <a:ext cx="6181725" cy="3967162"/>
            <a:chOff x="2039557" y="1056151"/>
            <a:chExt cx="8243988" cy="5289551"/>
          </a:xfrm>
        </p:grpSpPr>
        <p:grpSp>
          <p:nvGrpSpPr>
            <p:cNvPr id="164889" name="Group 2">
              <a:extLst>
                <a:ext uri="{FF2B5EF4-FFF2-40B4-BE49-F238E27FC236}">
                  <a16:creationId xmlns:a16="http://schemas.microsoft.com/office/drawing/2014/main" id="{097E3751-D870-EAB8-2967-3F86212E74F1}"/>
                </a:ext>
              </a:extLst>
            </p:cNvPr>
            <p:cNvGrpSpPr>
              <a:grpSpLocks/>
            </p:cNvGrpSpPr>
            <p:nvPr/>
          </p:nvGrpSpPr>
          <p:grpSpPr bwMode="auto">
            <a:xfrm>
              <a:off x="2499932" y="3735851"/>
              <a:ext cx="1281112" cy="1262062"/>
              <a:chOff x="2480" y="352"/>
              <a:chExt cx="800" cy="800"/>
            </a:xfrm>
          </p:grpSpPr>
          <p:pic>
            <p:nvPicPr>
              <p:cNvPr id="164933" name="Picture 3" descr="Social Ostracism.pdf                                           0005C569Tom's G4                       BBACEF84:">
                <a:extLst>
                  <a:ext uri="{FF2B5EF4-FFF2-40B4-BE49-F238E27FC236}">
                    <a16:creationId xmlns:a16="http://schemas.microsoft.com/office/drawing/2014/main" id="{8C93E83A-23D5-84A1-8384-A75BF3FB2F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934" name="Line 4">
                <a:extLst>
                  <a:ext uri="{FF2B5EF4-FFF2-40B4-BE49-F238E27FC236}">
                    <a16:creationId xmlns:a16="http://schemas.microsoft.com/office/drawing/2014/main" id="{C89B00F1-F9B8-1EB3-729E-BE5C3C12F9A6}"/>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4890" name="Group 2">
              <a:extLst>
                <a:ext uri="{FF2B5EF4-FFF2-40B4-BE49-F238E27FC236}">
                  <a16:creationId xmlns:a16="http://schemas.microsoft.com/office/drawing/2014/main" id="{3ADDA819-246C-1A21-6F70-823202C8F3F9}"/>
                </a:ext>
              </a:extLst>
            </p:cNvPr>
            <p:cNvGrpSpPr>
              <a:grpSpLocks/>
            </p:cNvGrpSpPr>
            <p:nvPr/>
          </p:nvGrpSpPr>
          <p:grpSpPr bwMode="auto">
            <a:xfrm>
              <a:off x="2499932" y="2195976"/>
              <a:ext cx="1281112" cy="1262062"/>
              <a:chOff x="2480" y="352"/>
              <a:chExt cx="800" cy="800"/>
            </a:xfrm>
          </p:grpSpPr>
          <p:pic>
            <p:nvPicPr>
              <p:cNvPr id="164931" name="Picture 3" descr="Social Ostracism.pdf                                           0005C569Tom's G4                       BBACEF84:">
                <a:extLst>
                  <a:ext uri="{FF2B5EF4-FFF2-40B4-BE49-F238E27FC236}">
                    <a16:creationId xmlns:a16="http://schemas.microsoft.com/office/drawing/2014/main" id="{C50139E7-63C4-902D-3089-33C67029F9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932" name="Line 4">
                <a:extLst>
                  <a:ext uri="{FF2B5EF4-FFF2-40B4-BE49-F238E27FC236}">
                    <a16:creationId xmlns:a16="http://schemas.microsoft.com/office/drawing/2014/main" id="{3CACE80B-2587-3065-450C-41DCF593D0F2}"/>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4891" name="Group 2">
              <a:extLst>
                <a:ext uri="{FF2B5EF4-FFF2-40B4-BE49-F238E27FC236}">
                  <a16:creationId xmlns:a16="http://schemas.microsoft.com/office/drawing/2014/main" id="{01041DD1-FDA5-295A-633A-C41F7EFEC609}"/>
                </a:ext>
              </a:extLst>
            </p:cNvPr>
            <p:cNvGrpSpPr>
              <a:grpSpLocks/>
            </p:cNvGrpSpPr>
            <p:nvPr/>
          </p:nvGrpSpPr>
          <p:grpSpPr bwMode="auto">
            <a:xfrm>
              <a:off x="4239832" y="1056151"/>
              <a:ext cx="1281112" cy="1262062"/>
              <a:chOff x="2480" y="352"/>
              <a:chExt cx="800" cy="800"/>
            </a:xfrm>
          </p:grpSpPr>
          <p:pic>
            <p:nvPicPr>
              <p:cNvPr id="164929" name="Picture 3" descr="Social Ostracism.pdf                                           0005C569Tom's G4                       BBACEF84:">
                <a:extLst>
                  <a:ext uri="{FF2B5EF4-FFF2-40B4-BE49-F238E27FC236}">
                    <a16:creationId xmlns:a16="http://schemas.microsoft.com/office/drawing/2014/main" id="{58A040A7-B6F7-A5CC-9502-49D52D1F5A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930" name="Line 4">
                <a:extLst>
                  <a:ext uri="{FF2B5EF4-FFF2-40B4-BE49-F238E27FC236}">
                    <a16:creationId xmlns:a16="http://schemas.microsoft.com/office/drawing/2014/main" id="{B7F58977-EFCD-5160-5071-C4FEA8F8F6ED}"/>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4892" name="Group 2">
              <a:extLst>
                <a:ext uri="{FF2B5EF4-FFF2-40B4-BE49-F238E27FC236}">
                  <a16:creationId xmlns:a16="http://schemas.microsoft.com/office/drawing/2014/main" id="{85F30838-09DB-5F8F-0233-5CA15C54B041}"/>
                </a:ext>
              </a:extLst>
            </p:cNvPr>
            <p:cNvGrpSpPr>
              <a:grpSpLocks/>
            </p:cNvGrpSpPr>
            <p:nvPr/>
          </p:nvGrpSpPr>
          <p:grpSpPr bwMode="auto">
            <a:xfrm>
              <a:off x="4239832" y="5085227"/>
              <a:ext cx="1281112" cy="1260475"/>
              <a:chOff x="2480" y="352"/>
              <a:chExt cx="800" cy="800"/>
            </a:xfrm>
          </p:grpSpPr>
          <p:pic>
            <p:nvPicPr>
              <p:cNvPr id="164927" name="Picture 3" descr="Social Ostracism.pdf                                           0005C569Tom's G4                       BBACEF84:">
                <a:extLst>
                  <a:ext uri="{FF2B5EF4-FFF2-40B4-BE49-F238E27FC236}">
                    <a16:creationId xmlns:a16="http://schemas.microsoft.com/office/drawing/2014/main" id="{D6195D02-8750-FB63-8FD9-AFE3E56AA1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928" name="Line 4">
                <a:extLst>
                  <a:ext uri="{FF2B5EF4-FFF2-40B4-BE49-F238E27FC236}">
                    <a16:creationId xmlns:a16="http://schemas.microsoft.com/office/drawing/2014/main" id="{15B0558B-1FCB-AF5A-642E-51BADB7B3102}"/>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4893" name="Group 2">
              <a:extLst>
                <a:ext uri="{FF2B5EF4-FFF2-40B4-BE49-F238E27FC236}">
                  <a16:creationId xmlns:a16="http://schemas.microsoft.com/office/drawing/2014/main" id="{4920A4C8-A5C1-FCC2-D6B9-52BBB30D195B}"/>
                </a:ext>
              </a:extLst>
            </p:cNvPr>
            <p:cNvGrpSpPr>
              <a:grpSpLocks/>
            </p:cNvGrpSpPr>
            <p:nvPr/>
          </p:nvGrpSpPr>
          <p:grpSpPr bwMode="auto">
            <a:xfrm>
              <a:off x="6259132" y="2221376"/>
              <a:ext cx="1281112" cy="1262062"/>
              <a:chOff x="2480" y="352"/>
              <a:chExt cx="800" cy="800"/>
            </a:xfrm>
          </p:grpSpPr>
          <p:pic>
            <p:nvPicPr>
              <p:cNvPr id="164925" name="Picture 3" descr="Social Ostracism.pdf                                           0005C569Tom's G4                       BBACEF84:">
                <a:extLst>
                  <a:ext uri="{FF2B5EF4-FFF2-40B4-BE49-F238E27FC236}">
                    <a16:creationId xmlns:a16="http://schemas.microsoft.com/office/drawing/2014/main" id="{7404C4EB-7FE8-7E0F-05A2-A6E30284B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926" name="Line 4">
                <a:extLst>
                  <a:ext uri="{FF2B5EF4-FFF2-40B4-BE49-F238E27FC236}">
                    <a16:creationId xmlns:a16="http://schemas.microsoft.com/office/drawing/2014/main" id="{8DC75A39-0B5D-AAF4-5F8A-F166D78EFB0F}"/>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4894" name="Group 2">
              <a:extLst>
                <a:ext uri="{FF2B5EF4-FFF2-40B4-BE49-F238E27FC236}">
                  <a16:creationId xmlns:a16="http://schemas.microsoft.com/office/drawing/2014/main" id="{634E2EEC-D8FB-D041-4555-5765B2D69618}"/>
                </a:ext>
              </a:extLst>
            </p:cNvPr>
            <p:cNvGrpSpPr>
              <a:grpSpLocks/>
            </p:cNvGrpSpPr>
            <p:nvPr/>
          </p:nvGrpSpPr>
          <p:grpSpPr bwMode="auto">
            <a:xfrm>
              <a:off x="6295645" y="3797764"/>
              <a:ext cx="1281113" cy="1262063"/>
              <a:chOff x="2480" y="352"/>
              <a:chExt cx="800" cy="800"/>
            </a:xfrm>
          </p:grpSpPr>
          <p:pic>
            <p:nvPicPr>
              <p:cNvPr id="164923" name="Picture 3" descr="Social Ostracism.pdf                                           0005C569Tom's G4                       BBACEF84:">
                <a:extLst>
                  <a:ext uri="{FF2B5EF4-FFF2-40B4-BE49-F238E27FC236}">
                    <a16:creationId xmlns:a16="http://schemas.microsoft.com/office/drawing/2014/main" id="{2F9136EA-0FA4-0217-2925-C05E39B2BE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924" name="Line 4">
                <a:extLst>
                  <a:ext uri="{FF2B5EF4-FFF2-40B4-BE49-F238E27FC236}">
                    <a16:creationId xmlns:a16="http://schemas.microsoft.com/office/drawing/2014/main" id="{DA8A4307-ECC1-2005-8AC2-1C172F92408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4895" name="Group 2">
              <a:extLst>
                <a:ext uri="{FF2B5EF4-FFF2-40B4-BE49-F238E27FC236}">
                  <a16:creationId xmlns:a16="http://schemas.microsoft.com/office/drawing/2014/main" id="{7568ECAC-8F81-4947-D9A3-D7BBA40E2DF7}"/>
                </a:ext>
              </a:extLst>
            </p:cNvPr>
            <p:cNvGrpSpPr>
              <a:grpSpLocks/>
            </p:cNvGrpSpPr>
            <p:nvPr/>
          </p:nvGrpSpPr>
          <p:grpSpPr bwMode="auto">
            <a:xfrm>
              <a:off x="8558340" y="2880506"/>
              <a:ext cx="1281112" cy="1262062"/>
              <a:chOff x="2480" y="352"/>
              <a:chExt cx="800" cy="800"/>
            </a:xfrm>
          </p:grpSpPr>
          <p:pic>
            <p:nvPicPr>
              <p:cNvPr id="164921" name="Picture 3" descr="Social Ostracism.pdf                                           0005C569Tom's G4                       BBACEF84:">
                <a:extLst>
                  <a:ext uri="{FF2B5EF4-FFF2-40B4-BE49-F238E27FC236}">
                    <a16:creationId xmlns:a16="http://schemas.microsoft.com/office/drawing/2014/main" id="{BB6EED53-6D60-7136-04A4-4F3B459CA1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922" name="Line 4">
                <a:extLst>
                  <a:ext uri="{FF2B5EF4-FFF2-40B4-BE49-F238E27FC236}">
                    <a16:creationId xmlns:a16="http://schemas.microsoft.com/office/drawing/2014/main" id="{75F8831D-C2D3-1E7B-2C97-C256C0A7C902}"/>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9336" name="TextBox 16">
              <a:extLst>
                <a:ext uri="{FF2B5EF4-FFF2-40B4-BE49-F238E27FC236}">
                  <a16:creationId xmlns:a16="http://schemas.microsoft.com/office/drawing/2014/main" id="{22A7A7A9-8A9A-47D5-B2FA-5F0CB1A9F38B}"/>
                </a:ext>
              </a:extLst>
            </p:cNvPr>
            <p:cNvSpPr txBox="1">
              <a:spLocks noChangeArrowheads="1"/>
            </p:cNvSpPr>
            <p:nvPr/>
          </p:nvSpPr>
          <p:spPr bwMode="auto">
            <a:xfrm>
              <a:off x="3140449" y="4235385"/>
              <a:ext cx="1060668"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FF0000"/>
                  </a:solidFill>
                </a:rPr>
                <a:t>   dissociating</a:t>
              </a:r>
            </a:p>
          </p:txBody>
        </p:sp>
        <p:sp>
          <p:nvSpPr>
            <p:cNvPr id="99337" name="TextBox 17">
              <a:extLst>
                <a:ext uri="{FF2B5EF4-FFF2-40B4-BE49-F238E27FC236}">
                  <a16:creationId xmlns:a16="http://schemas.microsoft.com/office/drawing/2014/main" id="{27CF34A9-5FB0-D32F-13CC-BFD34572889A}"/>
                </a:ext>
              </a:extLst>
            </p:cNvPr>
            <p:cNvSpPr txBox="1">
              <a:spLocks noChangeArrowheads="1"/>
            </p:cNvSpPr>
            <p:nvPr/>
          </p:nvSpPr>
          <p:spPr bwMode="auto">
            <a:xfrm>
              <a:off x="2039557" y="4235385"/>
              <a:ext cx="1183460"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FF0000"/>
                  </a:solidFill>
                </a:rPr>
                <a:t>    disapproving</a:t>
              </a:r>
            </a:p>
          </p:txBody>
        </p:sp>
        <p:sp>
          <p:nvSpPr>
            <p:cNvPr id="99338" name="TextBox 16">
              <a:extLst>
                <a:ext uri="{FF2B5EF4-FFF2-40B4-BE49-F238E27FC236}">
                  <a16:creationId xmlns:a16="http://schemas.microsoft.com/office/drawing/2014/main" id="{3238811D-8C9C-1F10-E9B8-4EB2E06E7808}"/>
                </a:ext>
              </a:extLst>
            </p:cNvPr>
            <p:cNvSpPr txBox="1">
              <a:spLocks noChangeArrowheads="1"/>
            </p:cNvSpPr>
            <p:nvPr/>
          </p:nvSpPr>
          <p:spPr bwMode="auto">
            <a:xfrm>
              <a:off x="3140449" y="2724085"/>
              <a:ext cx="863777"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FF0000"/>
                  </a:solidFill>
                </a:rPr>
                <a:t>   resisting</a:t>
              </a:r>
            </a:p>
          </p:txBody>
        </p:sp>
        <p:sp>
          <p:nvSpPr>
            <p:cNvPr id="99339" name="TextBox 17">
              <a:extLst>
                <a:ext uri="{FF2B5EF4-FFF2-40B4-BE49-F238E27FC236}">
                  <a16:creationId xmlns:a16="http://schemas.microsoft.com/office/drawing/2014/main" id="{2739DB6A-F4BE-5D35-D919-5BE37354128A}"/>
                </a:ext>
              </a:extLst>
            </p:cNvPr>
            <p:cNvSpPr txBox="1">
              <a:spLocks noChangeArrowheads="1"/>
            </p:cNvSpPr>
            <p:nvPr/>
          </p:nvSpPr>
          <p:spPr bwMode="auto">
            <a:xfrm>
              <a:off x="2141178" y="2724085"/>
              <a:ext cx="1035263"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FF0000"/>
                  </a:solidFill>
                </a:rPr>
                <a:t>    pressuring</a:t>
              </a:r>
            </a:p>
          </p:txBody>
        </p:sp>
        <p:sp>
          <p:nvSpPr>
            <p:cNvPr id="45" name="TextBox 16">
              <a:extLst>
                <a:ext uri="{FF2B5EF4-FFF2-40B4-BE49-F238E27FC236}">
                  <a16:creationId xmlns:a16="http://schemas.microsoft.com/office/drawing/2014/main" id="{A85ABFB9-8896-CB5D-BB40-BD00C7F42D78}"/>
                </a:ext>
              </a:extLst>
            </p:cNvPr>
            <p:cNvSpPr txBox="1">
              <a:spLocks noChangeArrowheads="1"/>
            </p:cNvSpPr>
            <p:nvPr/>
          </p:nvSpPr>
          <p:spPr bwMode="auto">
            <a:xfrm>
              <a:off x="4853184" y="5585819"/>
              <a:ext cx="1219450"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FF0000"/>
                  </a:solidFill>
                </a:rPr>
                <a:t>   shutting down</a:t>
              </a:r>
            </a:p>
          </p:txBody>
        </p:sp>
        <p:sp>
          <p:nvSpPr>
            <p:cNvPr id="46" name="TextBox 17">
              <a:extLst>
                <a:ext uri="{FF2B5EF4-FFF2-40B4-BE49-F238E27FC236}">
                  <a16:creationId xmlns:a16="http://schemas.microsoft.com/office/drawing/2014/main" id="{5E45CCB9-7467-7348-784B-34595A8337FE}"/>
                </a:ext>
              </a:extLst>
            </p:cNvPr>
            <p:cNvSpPr txBox="1">
              <a:spLocks noChangeArrowheads="1"/>
            </p:cNvSpPr>
            <p:nvPr/>
          </p:nvSpPr>
          <p:spPr bwMode="auto">
            <a:xfrm>
              <a:off x="3849678" y="5585819"/>
              <a:ext cx="961163"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dirty="0">
                  <a:solidFill>
                    <a:srgbClr val="FF0000"/>
                  </a:solidFill>
                </a:rPr>
                <a:t>    IP gazing</a:t>
              </a:r>
            </a:p>
          </p:txBody>
        </p:sp>
        <p:sp>
          <p:nvSpPr>
            <p:cNvPr id="47" name="TextBox 16">
              <a:extLst>
                <a:ext uri="{FF2B5EF4-FFF2-40B4-BE49-F238E27FC236}">
                  <a16:creationId xmlns:a16="http://schemas.microsoft.com/office/drawing/2014/main" id="{6C2B7C96-B3EB-6975-E350-7557F628490E}"/>
                </a:ext>
              </a:extLst>
            </p:cNvPr>
            <p:cNvSpPr txBox="1">
              <a:spLocks noChangeArrowheads="1"/>
            </p:cNvSpPr>
            <p:nvPr/>
          </p:nvSpPr>
          <p:spPr bwMode="auto">
            <a:xfrm>
              <a:off x="4884940" y="1581084"/>
              <a:ext cx="925173"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reflecting</a:t>
              </a:r>
            </a:p>
          </p:txBody>
        </p:sp>
        <p:sp>
          <p:nvSpPr>
            <p:cNvPr id="48" name="TextBox 17">
              <a:extLst>
                <a:ext uri="{FF2B5EF4-FFF2-40B4-BE49-F238E27FC236}">
                  <a16:creationId xmlns:a16="http://schemas.microsoft.com/office/drawing/2014/main" id="{6271E0AA-8D80-A950-0840-3BF1101F556A}"/>
                </a:ext>
              </a:extLst>
            </p:cNvPr>
            <p:cNvSpPr txBox="1">
              <a:spLocks noChangeArrowheads="1"/>
            </p:cNvSpPr>
            <p:nvPr/>
          </p:nvSpPr>
          <p:spPr bwMode="auto">
            <a:xfrm>
              <a:off x="3885668" y="1581084"/>
              <a:ext cx="980218"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enquiring</a:t>
              </a:r>
            </a:p>
          </p:txBody>
        </p:sp>
        <p:sp>
          <p:nvSpPr>
            <p:cNvPr id="49" name="TextBox 16">
              <a:extLst>
                <a:ext uri="{FF2B5EF4-FFF2-40B4-BE49-F238E27FC236}">
                  <a16:creationId xmlns:a16="http://schemas.microsoft.com/office/drawing/2014/main" id="{32568428-0AE2-853C-29CC-F9EB210051A0}"/>
                </a:ext>
              </a:extLst>
            </p:cNvPr>
            <p:cNvSpPr txBox="1">
              <a:spLocks noChangeArrowheads="1"/>
            </p:cNvSpPr>
            <p:nvPr/>
          </p:nvSpPr>
          <p:spPr bwMode="auto">
            <a:xfrm>
              <a:off x="5909616" y="2732552"/>
              <a:ext cx="925173"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affirming</a:t>
              </a:r>
            </a:p>
          </p:txBody>
        </p:sp>
        <p:sp>
          <p:nvSpPr>
            <p:cNvPr id="50" name="TextBox 17">
              <a:extLst>
                <a:ext uri="{FF2B5EF4-FFF2-40B4-BE49-F238E27FC236}">
                  <a16:creationId xmlns:a16="http://schemas.microsoft.com/office/drawing/2014/main" id="{4FC48E6E-A304-26C3-D942-A1717A7B528F}"/>
                </a:ext>
              </a:extLst>
            </p:cNvPr>
            <p:cNvSpPr txBox="1">
              <a:spLocks noChangeArrowheads="1"/>
            </p:cNvSpPr>
            <p:nvPr/>
          </p:nvSpPr>
          <p:spPr bwMode="auto">
            <a:xfrm>
              <a:off x="6974518" y="2732552"/>
              <a:ext cx="779093" cy="2921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risking</a:t>
              </a:r>
            </a:p>
          </p:txBody>
        </p:sp>
        <p:sp>
          <p:nvSpPr>
            <p:cNvPr id="51" name="TextBox 16">
              <a:extLst>
                <a:ext uri="{FF2B5EF4-FFF2-40B4-BE49-F238E27FC236}">
                  <a16:creationId xmlns:a16="http://schemas.microsoft.com/office/drawing/2014/main" id="{56CE7DC3-80AA-E3C7-7833-AE73F9D9A92B}"/>
                </a:ext>
              </a:extLst>
            </p:cNvPr>
            <p:cNvSpPr txBox="1">
              <a:spLocks noChangeArrowheads="1"/>
            </p:cNvSpPr>
            <p:nvPr/>
          </p:nvSpPr>
          <p:spPr bwMode="auto">
            <a:xfrm>
              <a:off x="6030291" y="4222685"/>
              <a:ext cx="1026793" cy="461433"/>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encouraging </a:t>
              </a:r>
            </a:p>
            <a:p>
              <a:pPr>
                <a:spcBef>
                  <a:spcPct val="0"/>
                </a:spcBef>
                <a:buFontTx/>
                <a:buNone/>
                <a:defRPr/>
              </a:pPr>
              <a:r>
                <a:rPr lang="en-US" altLang="en-US" sz="825" b="1">
                  <a:solidFill>
                    <a:srgbClr val="00B050"/>
                  </a:solidFill>
                </a:rPr>
                <a:t>open anger</a:t>
              </a:r>
            </a:p>
          </p:txBody>
        </p:sp>
        <p:sp>
          <p:nvSpPr>
            <p:cNvPr id="53" name="TextBox 16">
              <a:extLst>
                <a:ext uri="{FF2B5EF4-FFF2-40B4-BE49-F238E27FC236}">
                  <a16:creationId xmlns:a16="http://schemas.microsoft.com/office/drawing/2014/main" id="{FB5DA78F-6DD6-28C0-7DC1-6073D19AD863}"/>
                </a:ext>
              </a:extLst>
            </p:cNvPr>
            <p:cNvSpPr txBox="1">
              <a:spLocks noChangeArrowheads="1"/>
            </p:cNvSpPr>
            <p:nvPr/>
          </p:nvSpPr>
          <p:spPr bwMode="auto">
            <a:xfrm>
              <a:off x="7095192" y="4212101"/>
              <a:ext cx="1024676" cy="461433"/>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discharging </a:t>
              </a:r>
            </a:p>
            <a:p>
              <a:pPr>
                <a:spcBef>
                  <a:spcPct val="0"/>
                </a:spcBef>
                <a:buFontTx/>
                <a:buNone/>
                <a:defRPr/>
              </a:pPr>
              <a:r>
                <a:rPr lang="en-US" altLang="en-US" sz="825" b="1">
                  <a:solidFill>
                    <a:srgbClr val="00B050"/>
                  </a:solidFill>
                </a:rPr>
                <a:t> anger freely</a:t>
              </a:r>
            </a:p>
          </p:txBody>
        </p:sp>
        <p:sp>
          <p:nvSpPr>
            <p:cNvPr id="54" name="TextBox 16">
              <a:extLst>
                <a:ext uri="{FF2B5EF4-FFF2-40B4-BE49-F238E27FC236}">
                  <a16:creationId xmlns:a16="http://schemas.microsoft.com/office/drawing/2014/main" id="{2790F2B2-C13C-7CF2-D64A-5DF6940598D1}"/>
                </a:ext>
              </a:extLst>
            </p:cNvPr>
            <p:cNvSpPr txBox="1">
              <a:spLocks noChangeArrowheads="1"/>
            </p:cNvSpPr>
            <p:nvPr/>
          </p:nvSpPr>
          <p:spPr bwMode="auto">
            <a:xfrm>
              <a:off x="8329462" y="3301934"/>
              <a:ext cx="868011" cy="463551"/>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dirty="0">
                  <a:solidFill>
                    <a:srgbClr val="00B050"/>
                  </a:solidFill>
                </a:rPr>
                <a:t> honoring </a:t>
              </a:r>
            </a:p>
            <a:p>
              <a:pPr>
                <a:spcBef>
                  <a:spcPct val="0"/>
                </a:spcBef>
                <a:buFontTx/>
                <a:buNone/>
                <a:defRPr/>
              </a:pPr>
              <a:r>
                <a:rPr lang="en-US" altLang="en-US" sz="825" b="1" dirty="0">
                  <a:solidFill>
                    <a:srgbClr val="00B050"/>
                  </a:solidFill>
                </a:rPr>
                <a:t>autonomy</a:t>
              </a:r>
            </a:p>
          </p:txBody>
        </p:sp>
        <p:sp>
          <p:nvSpPr>
            <p:cNvPr id="55" name="TextBox 16">
              <a:extLst>
                <a:ext uri="{FF2B5EF4-FFF2-40B4-BE49-F238E27FC236}">
                  <a16:creationId xmlns:a16="http://schemas.microsoft.com/office/drawing/2014/main" id="{008AD004-5664-AAEF-BCAF-AB5B12D1366E}"/>
                </a:ext>
              </a:extLst>
            </p:cNvPr>
            <p:cNvSpPr txBox="1">
              <a:spLocks noChangeArrowheads="1"/>
            </p:cNvSpPr>
            <p:nvPr/>
          </p:nvSpPr>
          <p:spPr bwMode="auto">
            <a:xfrm>
              <a:off x="9330850" y="3301934"/>
              <a:ext cx="952695" cy="463551"/>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825" b="1">
                  <a:solidFill>
                    <a:srgbClr val="00B050"/>
                  </a:solidFill>
                </a:rPr>
                <a:t> expressing </a:t>
              </a:r>
            </a:p>
            <a:p>
              <a:pPr>
                <a:spcBef>
                  <a:spcPct val="0"/>
                </a:spcBef>
                <a:buFontTx/>
                <a:buNone/>
                <a:defRPr/>
              </a:pPr>
              <a:r>
                <a:rPr lang="en-US" altLang="en-US" sz="825" b="1">
                  <a:solidFill>
                    <a:srgbClr val="00B050"/>
                  </a:solidFill>
                </a:rPr>
                <a:t>  self freely</a:t>
              </a:r>
            </a:p>
          </p:txBody>
        </p:sp>
        <p:sp>
          <p:nvSpPr>
            <p:cNvPr id="164910" name="Left Arrow 2">
              <a:extLst>
                <a:ext uri="{FF2B5EF4-FFF2-40B4-BE49-F238E27FC236}">
                  <a16:creationId xmlns:a16="http://schemas.microsoft.com/office/drawing/2014/main" id="{202358D4-A982-C3AE-2EFC-F840C58EE3DA}"/>
                </a:ext>
              </a:extLst>
            </p:cNvPr>
            <p:cNvSpPr>
              <a:spLocks noChangeArrowheads="1"/>
            </p:cNvSpPr>
            <p:nvPr/>
          </p:nvSpPr>
          <p:spPr bwMode="auto">
            <a:xfrm rot="8371394">
              <a:off x="3646166" y="1925412"/>
              <a:ext cx="458540" cy="291424"/>
            </a:xfrm>
            <a:prstGeom prst="leftArrow">
              <a:avLst>
                <a:gd name="adj1" fmla="val 50000"/>
                <a:gd name="adj2" fmla="val 50205"/>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164911" name="Left Arrow 51">
              <a:extLst>
                <a:ext uri="{FF2B5EF4-FFF2-40B4-BE49-F238E27FC236}">
                  <a16:creationId xmlns:a16="http://schemas.microsoft.com/office/drawing/2014/main" id="{FFB2E1D5-0F02-0150-5AA5-E3D2A15C5F58}"/>
                </a:ext>
              </a:extLst>
            </p:cNvPr>
            <p:cNvSpPr>
              <a:spLocks noChangeArrowheads="1"/>
            </p:cNvSpPr>
            <p:nvPr/>
          </p:nvSpPr>
          <p:spPr bwMode="auto">
            <a:xfrm rot="-2036615">
              <a:off x="5652099" y="4951582"/>
              <a:ext cx="568512" cy="339725"/>
            </a:xfrm>
            <a:prstGeom prst="leftArrow">
              <a:avLst>
                <a:gd name="adj1" fmla="val 50000"/>
                <a:gd name="adj2" fmla="val 49909"/>
              </a:avLst>
            </a:prstGeom>
            <a:solidFill>
              <a:srgbClr val="FF0000"/>
            </a:solidFill>
            <a:ln w="9525" algn="ctr">
              <a:solidFill>
                <a:schemeClr val="tx1"/>
              </a:solidFill>
              <a:prstDash val="sysDash"/>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solidFill>
                  <a:srgbClr val="FF0000"/>
                </a:solidFill>
              </a:endParaRPr>
            </a:p>
          </p:txBody>
        </p:sp>
        <p:sp>
          <p:nvSpPr>
            <p:cNvPr id="164912" name="Left Arrow 55">
              <a:extLst>
                <a:ext uri="{FF2B5EF4-FFF2-40B4-BE49-F238E27FC236}">
                  <a16:creationId xmlns:a16="http://schemas.microsoft.com/office/drawing/2014/main" id="{4DCD215A-B3A4-CD53-AC74-A510EE4BDBAE}"/>
                </a:ext>
              </a:extLst>
            </p:cNvPr>
            <p:cNvSpPr>
              <a:spLocks noChangeArrowheads="1"/>
            </p:cNvSpPr>
            <p:nvPr/>
          </p:nvSpPr>
          <p:spPr bwMode="auto">
            <a:xfrm rot="2251573">
              <a:off x="3673713" y="4902602"/>
              <a:ext cx="591393" cy="338137"/>
            </a:xfrm>
            <a:prstGeom prst="leftArrow">
              <a:avLst>
                <a:gd name="adj1" fmla="val 50000"/>
                <a:gd name="adj2" fmla="val 50145"/>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164913" name="Left Arrow 56">
              <a:extLst>
                <a:ext uri="{FF2B5EF4-FFF2-40B4-BE49-F238E27FC236}">
                  <a16:creationId xmlns:a16="http://schemas.microsoft.com/office/drawing/2014/main" id="{AACF8AF3-55B7-787C-C0E7-86BE87A9E616}"/>
                </a:ext>
              </a:extLst>
            </p:cNvPr>
            <p:cNvSpPr>
              <a:spLocks noChangeArrowheads="1"/>
            </p:cNvSpPr>
            <p:nvPr/>
          </p:nvSpPr>
          <p:spPr bwMode="auto">
            <a:xfrm rot="-9396891">
              <a:off x="5729680" y="1953861"/>
              <a:ext cx="599777" cy="339725"/>
            </a:xfrm>
            <a:prstGeom prst="leftArrow">
              <a:avLst>
                <a:gd name="adj1" fmla="val 50000"/>
                <a:gd name="adj2" fmla="val 49916"/>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164914" name="Left Arrow 57">
              <a:extLst>
                <a:ext uri="{FF2B5EF4-FFF2-40B4-BE49-F238E27FC236}">
                  <a16:creationId xmlns:a16="http://schemas.microsoft.com/office/drawing/2014/main" id="{47A23B07-B59E-B798-1D21-7C65000C049B}"/>
                </a:ext>
              </a:extLst>
            </p:cNvPr>
            <p:cNvSpPr>
              <a:spLocks noChangeArrowheads="1"/>
            </p:cNvSpPr>
            <p:nvPr/>
          </p:nvSpPr>
          <p:spPr bwMode="auto">
            <a:xfrm rot="9247204">
              <a:off x="7759127" y="3756800"/>
              <a:ext cx="620618" cy="339725"/>
            </a:xfrm>
            <a:prstGeom prst="leftArrow">
              <a:avLst>
                <a:gd name="adj1" fmla="val 50000"/>
                <a:gd name="adj2" fmla="val 49908"/>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sp>
          <p:nvSpPr>
            <p:cNvPr id="164915" name="TextBox 3">
              <a:extLst>
                <a:ext uri="{FF2B5EF4-FFF2-40B4-BE49-F238E27FC236}">
                  <a16:creationId xmlns:a16="http://schemas.microsoft.com/office/drawing/2014/main" id="{5B81367D-414F-9907-CFA7-A75F2008DC72}"/>
                </a:ext>
              </a:extLst>
            </p:cNvPr>
            <p:cNvSpPr txBox="1">
              <a:spLocks noChangeArrowheads="1"/>
            </p:cNvSpPr>
            <p:nvPr/>
          </p:nvSpPr>
          <p:spPr bwMode="auto">
            <a:xfrm>
              <a:off x="3609594" y="3392951"/>
              <a:ext cx="71857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500"/>
                <a:t>PIPs</a:t>
              </a:r>
            </a:p>
          </p:txBody>
        </p:sp>
        <p:sp>
          <p:nvSpPr>
            <p:cNvPr id="164916" name="TextBox 4">
              <a:extLst>
                <a:ext uri="{FF2B5EF4-FFF2-40B4-BE49-F238E27FC236}">
                  <a16:creationId xmlns:a16="http://schemas.microsoft.com/office/drawing/2014/main" id="{5C9F5032-28EE-5099-A7F7-8F5B52DEE01D}"/>
                </a:ext>
              </a:extLst>
            </p:cNvPr>
            <p:cNvSpPr txBox="1">
              <a:spLocks noChangeArrowheads="1"/>
            </p:cNvSpPr>
            <p:nvPr/>
          </p:nvSpPr>
          <p:spPr bwMode="auto">
            <a:xfrm>
              <a:off x="4581144" y="4621677"/>
              <a:ext cx="66086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500"/>
                <a:t>DIP</a:t>
              </a:r>
            </a:p>
          </p:txBody>
        </p:sp>
        <p:sp>
          <p:nvSpPr>
            <p:cNvPr id="164917" name="TextBox 59">
              <a:extLst>
                <a:ext uri="{FF2B5EF4-FFF2-40B4-BE49-F238E27FC236}">
                  <a16:creationId xmlns:a16="http://schemas.microsoft.com/office/drawing/2014/main" id="{C61EC0C4-6AAC-47F9-4DA0-FC71996EEE7D}"/>
                </a:ext>
              </a:extLst>
            </p:cNvPr>
            <p:cNvSpPr txBox="1">
              <a:spLocks noChangeArrowheads="1"/>
            </p:cNvSpPr>
            <p:nvPr/>
          </p:nvSpPr>
          <p:spPr bwMode="auto">
            <a:xfrm>
              <a:off x="5820984" y="3416764"/>
              <a:ext cx="76132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500"/>
                <a:t>HIPs</a:t>
              </a:r>
            </a:p>
          </p:txBody>
        </p:sp>
        <p:sp>
          <p:nvSpPr>
            <p:cNvPr id="164918" name="TextBox 60">
              <a:extLst>
                <a:ext uri="{FF2B5EF4-FFF2-40B4-BE49-F238E27FC236}">
                  <a16:creationId xmlns:a16="http://schemas.microsoft.com/office/drawing/2014/main" id="{BD7DCAE2-04F6-ED66-9339-2783175F83FD}"/>
                </a:ext>
              </a:extLst>
            </p:cNvPr>
            <p:cNvSpPr txBox="1">
              <a:spLocks noChangeArrowheads="1"/>
            </p:cNvSpPr>
            <p:nvPr/>
          </p:nvSpPr>
          <p:spPr bwMode="auto">
            <a:xfrm>
              <a:off x="4563682" y="2424576"/>
              <a:ext cx="63094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500"/>
                <a:t>TIP</a:t>
              </a:r>
            </a:p>
          </p:txBody>
        </p:sp>
        <p:sp>
          <p:nvSpPr>
            <p:cNvPr id="164919" name="TextBox 61">
              <a:extLst>
                <a:ext uri="{FF2B5EF4-FFF2-40B4-BE49-F238E27FC236}">
                  <a16:creationId xmlns:a16="http://schemas.microsoft.com/office/drawing/2014/main" id="{3EE46016-758E-DD8D-491D-C029EC147EFA}"/>
                </a:ext>
              </a:extLst>
            </p:cNvPr>
            <p:cNvSpPr txBox="1">
              <a:spLocks noChangeArrowheads="1"/>
            </p:cNvSpPr>
            <p:nvPr/>
          </p:nvSpPr>
          <p:spPr bwMode="auto">
            <a:xfrm>
              <a:off x="8845614" y="2457914"/>
              <a:ext cx="71643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1500"/>
                <a:t>WIP</a:t>
              </a:r>
            </a:p>
          </p:txBody>
        </p:sp>
        <p:sp>
          <p:nvSpPr>
            <p:cNvPr id="164920" name="Left Arrow 63">
              <a:extLst>
                <a:ext uri="{FF2B5EF4-FFF2-40B4-BE49-F238E27FC236}">
                  <a16:creationId xmlns:a16="http://schemas.microsoft.com/office/drawing/2014/main" id="{8C581350-B087-B5F7-4FEA-E1B46C9C5D28}"/>
                </a:ext>
              </a:extLst>
            </p:cNvPr>
            <p:cNvSpPr>
              <a:spLocks noChangeArrowheads="1"/>
            </p:cNvSpPr>
            <p:nvPr/>
          </p:nvSpPr>
          <p:spPr bwMode="auto">
            <a:xfrm rot="-9182403">
              <a:off x="7775330" y="2871137"/>
              <a:ext cx="624538" cy="339725"/>
            </a:xfrm>
            <a:prstGeom prst="leftArrow">
              <a:avLst>
                <a:gd name="adj1" fmla="val 50000"/>
                <a:gd name="adj2" fmla="val 49908"/>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1800"/>
            </a:p>
          </p:txBody>
        </p:sp>
      </p:grpSp>
      <p:sp>
        <p:nvSpPr>
          <p:cNvPr id="59" name="TextBox 58">
            <a:extLst>
              <a:ext uri="{FF2B5EF4-FFF2-40B4-BE49-F238E27FC236}">
                <a16:creationId xmlns:a16="http://schemas.microsoft.com/office/drawing/2014/main" id="{3A4AAADB-CDD2-E08F-7D9D-788BC350153C}"/>
              </a:ext>
            </a:extLst>
          </p:cNvPr>
          <p:cNvSpPr txBox="1">
            <a:spLocks noChangeArrowheads="1"/>
          </p:cNvSpPr>
          <p:nvPr/>
        </p:nvSpPr>
        <p:spPr bwMode="auto">
          <a:xfrm>
            <a:off x="646113" y="4824413"/>
            <a:ext cx="636587" cy="5080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1350" dirty="0" err="1"/>
              <a:t>PIPish</a:t>
            </a:r>
            <a:endParaRPr lang="en-US" altLang="en-US" sz="1350" dirty="0"/>
          </a:p>
          <a:p>
            <a:pPr>
              <a:spcBef>
                <a:spcPct val="0"/>
              </a:spcBef>
              <a:buFontTx/>
              <a:buNone/>
              <a:defRPr/>
            </a:pPr>
            <a:r>
              <a:rPr lang="en-US" altLang="en-US" sz="1350" dirty="0"/>
              <a:t>SCIPs</a:t>
            </a:r>
          </a:p>
        </p:txBody>
      </p:sp>
      <p:sp>
        <p:nvSpPr>
          <p:cNvPr id="65" name="Cloud 64">
            <a:extLst>
              <a:ext uri="{FF2B5EF4-FFF2-40B4-BE49-F238E27FC236}">
                <a16:creationId xmlns:a16="http://schemas.microsoft.com/office/drawing/2014/main" id="{D86C3D39-9586-A8C1-6FA9-91B66384E4F4}"/>
              </a:ext>
            </a:extLst>
          </p:cNvPr>
          <p:cNvSpPr/>
          <p:nvPr/>
        </p:nvSpPr>
        <p:spPr>
          <a:xfrm>
            <a:off x="1565275" y="4733925"/>
            <a:ext cx="958850" cy="822325"/>
          </a:xfrm>
          <a:prstGeom prst="cloud">
            <a:avLst/>
          </a:prstGeom>
          <a:solidFill>
            <a:srgbClr val="000000">
              <a:alpha val="5000"/>
            </a:srgbClr>
          </a:solidFill>
          <a:ln w="30856">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chorCtr="1"/>
          <a:lstStyle/>
          <a:p>
            <a:pPr>
              <a:defRPr/>
            </a:pPr>
            <a:endParaRPr lang="en-US" sz="1800">
              <a:solidFill>
                <a:srgbClr val="000000"/>
              </a:solidFill>
            </a:endParaRPr>
          </a:p>
        </p:txBody>
      </p:sp>
      <p:sp>
        <p:nvSpPr>
          <p:cNvPr id="66" name="Cloud 65">
            <a:extLst>
              <a:ext uri="{FF2B5EF4-FFF2-40B4-BE49-F238E27FC236}">
                <a16:creationId xmlns:a16="http://schemas.microsoft.com/office/drawing/2014/main" id="{53399C6F-52F7-ADB1-4EFF-3222CB1AFCE4}"/>
              </a:ext>
            </a:extLst>
          </p:cNvPr>
          <p:cNvSpPr/>
          <p:nvPr/>
        </p:nvSpPr>
        <p:spPr>
          <a:xfrm>
            <a:off x="5205413" y="4745038"/>
            <a:ext cx="960437" cy="822325"/>
          </a:xfrm>
          <a:prstGeom prst="cloud">
            <a:avLst/>
          </a:prstGeom>
          <a:solidFill>
            <a:srgbClr val="000000">
              <a:alpha val="5000"/>
            </a:srgbClr>
          </a:solidFill>
          <a:ln w="30856">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chorCtr="1"/>
          <a:lstStyle/>
          <a:p>
            <a:pPr>
              <a:defRPr/>
            </a:pPr>
            <a:endParaRPr lang="en-US" sz="1800">
              <a:solidFill>
                <a:srgbClr val="000000"/>
              </a:solidFill>
            </a:endParaRPr>
          </a:p>
        </p:txBody>
      </p:sp>
      <p:sp>
        <p:nvSpPr>
          <p:cNvPr id="67" name="TextBox 66">
            <a:extLst>
              <a:ext uri="{FF2B5EF4-FFF2-40B4-BE49-F238E27FC236}">
                <a16:creationId xmlns:a16="http://schemas.microsoft.com/office/drawing/2014/main" id="{636A25DB-5B69-1059-2924-4728A19B7B5E}"/>
              </a:ext>
            </a:extLst>
          </p:cNvPr>
          <p:cNvSpPr txBox="1">
            <a:spLocks noChangeArrowheads="1"/>
          </p:cNvSpPr>
          <p:nvPr/>
        </p:nvSpPr>
        <p:spPr bwMode="auto">
          <a:xfrm>
            <a:off x="1601788" y="4822825"/>
            <a:ext cx="852487" cy="576263"/>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050" dirty="0">
                <a:solidFill>
                  <a:srgbClr val="FF0000"/>
                </a:solidFill>
              </a:rPr>
              <a:t>cultural</a:t>
            </a:r>
          </a:p>
          <a:p>
            <a:pPr algn="ctr">
              <a:spcBef>
                <a:spcPct val="0"/>
              </a:spcBef>
              <a:buFontTx/>
              <a:buNone/>
              <a:defRPr/>
            </a:pPr>
            <a:r>
              <a:rPr lang="en-US" altLang="en-US" sz="1050" dirty="0">
                <a:solidFill>
                  <a:srgbClr val="FF0000"/>
                </a:solidFill>
              </a:rPr>
              <a:t>demands for</a:t>
            </a:r>
          </a:p>
          <a:p>
            <a:pPr algn="ctr">
              <a:spcBef>
                <a:spcPct val="0"/>
              </a:spcBef>
              <a:buFontTx/>
              <a:buNone/>
              <a:defRPr/>
            </a:pPr>
            <a:r>
              <a:rPr lang="en-US" altLang="en-US" sz="1050" dirty="0">
                <a:solidFill>
                  <a:srgbClr val="FF0000"/>
                </a:solidFill>
              </a:rPr>
              <a:t>harmony</a:t>
            </a:r>
          </a:p>
        </p:txBody>
      </p:sp>
      <p:sp>
        <p:nvSpPr>
          <p:cNvPr id="68" name="TextBox 67">
            <a:extLst>
              <a:ext uri="{FF2B5EF4-FFF2-40B4-BE49-F238E27FC236}">
                <a16:creationId xmlns:a16="http://schemas.microsoft.com/office/drawing/2014/main" id="{A110FB45-F54F-908C-72B9-7CD1A2466D47}"/>
              </a:ext>
            </a:extLst>
          </p:cNvPr>
          <p:cNvSpPr txBox="1">
            <a:spLocks noChangeArrowheads="1"/>
          </p:cNvSpPr>
          <p:nvPr/>
        </p:nvSpPr>
        <p:spPr bwMode="auto">
          <a:xfrm>
            <a:off x="5354638" y="4897438"/>
            <a:ext cx="628650" cy="57785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050" dirty="0">
                <a:solidFill>
                  <a:srgbClr val="FF0000"/>
                </a:solidFill>
              </a:rPr>
              <a:t>children</a:t>
            </a:r>
          </a:p>
          <a:p>
            <a:pPr algn="ctr">
              <a:spcBef>
                <a:spcPct val="0"/>
              </a:spcBef>
              <a:buFontTx/>
              <a:buNone/>
              <a:defRPr/>
            </a:pPr>
            <a:r>
              <a:rPr lang="en-US" altLang="en-US" sz="1050" dirty="0">
                <a:solidFill>
                  <a:srgbClr val="FF0000"/>
                </a:solidFill>
              </a:rPr>
              <a:t>ought to</a:t>
            </a:r>
          </a:p>
          <a:p>
            <a:pPr algn="ctr">
              <a:spcBef>
                <a:spcPct val="0"/>
              </a:spcBef>
              <a:buFontTx/>
              <a:buNone/>
              <a:defRPr/>
            </a:pPr>
            <a:r>
              <a:rPr lang="en-US" altLang="en-US" sz="1050" dirty="0">
                <a:solidFill>
                  <a:srgbClr val="FF0000"/>
                </a:solidFill>
              </a:rPr>
              <a:t>obey</a:t>
            </a:r>
          </a:p>
        </p:txBody>
      </p:sp>
      <p:sp>
        <p:nvSpPr>
          <p:cNvPr id="69" name="TextBox 68">
            <a:extLst>
              <a:ext uri="{FF2B5EF4-FFF2-40B4-BE49-F238E27FC236}">
                <a16:creationId xmlns:a16="http://schemas.microsoft.com/office/drawing/2014/main" id="{A978E1FC-8765-C399-B8FE-8A8A871D8D79}"/>
              </a:ext>
            </a:extLst>
          </p:cNvPr>
          <p:cNvSpPr txBox="1">
            <a:spLocks noChangeArrowheads="1"/>
          </p:cNvSpPr>
          <p:nvPr/>
        </p:nvSpPr>
        <p:spPr bwMode="auto">
          <a:xfrm>
            <a:off x="514350" y="1687513"/>
            <a:ext cx="704850" cy="5080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1350" dirty="0" err="1"/>
              <a:t>WIPish</a:t>
            </a:r>
            <a:endParaRPr lang="en-US" altLang="en-US" sz="1350" dirty="0"/>
          </a:p>
          <a:p>
            <a:pPr>
              <a:spcBef>
                <a:spcPct val="0"/>
              </a:spcBef>
              <a:buFontTx/>
              <a:buNone/>
              <a:defRPr/>
            </a:pPr>
            <a:r>
              <a:rPr lang="en-US" altLang="en-US" sz="1350" dirty="0"/>
              <a:t>SCIPs</a:t>
            </a:r>
          </a:p>
        </p:txBody>
      </p:sp>
      <p:sp>
        <p:nvSpPr>
          <p:cNvPr id="70" name="Cloud 69">
            <a:extLst>
              <a:ext uri="{FF2B5EF4-FFF2-40B4-BE49-F238E27FC236}">
                <a16:creationId xmlns:a16="http://schemas.microsoft.com/office/drawing/2014/main" id="{28F8A160-EE62-992E-A61C-C8F957AB29AB}"/>
              </a:ext>
            </a:extLst>
          </p:cNvPr>
          <p:cNvSpPr/>
          <p:nvPr/>
        </p:nvSpPr>
        <p:spPr>
          <a:xfrm>
            <a:off x="1379538" y="1571625"/>
            <a:ext cx="960437" cy="823913"/>
          </a:xfrm>
          <a:prstGeom prst="cloud">
            <a:avLst/>
          </a:prstGeom>
          <a:solidFill>
            <a:srgbClr val="000000">
              <a:alpha val="5000"/>
            </a:srgbClr>
          </a:solidFill>
          <a:ln w="30856">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chorCtr="1"/>
          <a:lstStyle/>
          <a:p>
            <a:pPr>
              <a:defRPr/>
            </a:pPr>
            <a:endParaRPr lang="en-US" sz="1800" dirty="0">
              <a:solidFill>
                <a:srgbClr val="000000"/>
              </a:solidFill>
              <a:highlight>
                <a:srgbClr val="FFFF00"/>
              </a:highlight>
            </a:endParaRPr>
          </a:p>
        </p:txBody>
      </p:sp>
      <p:sp>
        <p:nvSpPr>
          <p:cNvPr id="71" name="Cloud 70">
            <a:extLst>
              <a:ext uri="{FF2B5EF4-FFF2-40B4-BE49-F238E27FC236}">
                <a16:creationId xmlns:a16="http://schemas.microsoft.com/office/drawing/2014/main" id="{53F84018-7F4E-E8A3-2B66-76B4068A52A7}"/>
              </a:ext>
            </a:extLst>
          </p:cNvPr>
          <p:cNvSpPr/>
          <p:nvPr/>
        </p:nvSpPr>
        <p:spPr>
          <a:xfrm>
            <a:off x="5226050" y="1528763"/>
            <a:ext cx="960438" cy="822325"/>
          </a:xfrm>
          <a:prstGeom prst="cloud">
            <a:avLst/>
          </a:prstGeom>
          <a:solidFill>
            <a:srgbClr val="000000">
              <a:alpha val="5000"/>
            </a:srgbClr>
          </a:solidFill>
          <a:ln w="30856">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chorCtr="1"/>
          <a:lstStyle/>
          <a:p>
            <a:pPr>
              <a:defRPr/>
            </a:pPr>
            <a:endParaRPr lang="en-US" sz="1800">
              <a:solidFill>
                <a:srgbClr val="000000"/>
              </a:solidFill>
            </a:endParaRPr>
          </a:p>
        </p:txBody>
      </p:sp>
      <p:sp>
        <p:nvSpPr>
          <p:cNvPr id="72" name="TextBox 71">
            <a:extLst>
              <a:ext uri="{FF2B5EF4-FFF2-40B4-BE49-F238E27FC236}">
                <a16:creationId xmlns:a16="http://schemas.microsoft.com/office/drawing/2014/main" id="{12A0832D-A005-DC38-0583-08EBD5AB353C}"/>
              </a:ext>
            </a:extLst>
          </p:cNvPr>
          <p:cNvSpPr txBox="1">
            <a:spLocks noChangeArrowheads="1"/>
          </p:cNvSpPr>
          <p:nvPr/>
        </p:nvSpPr>
        <p:spPr bwMode="auto">
          <a:xfrm>
            <a:off x="1460500" y="1687513"/>
            <a:ext cx="763588" cy="576262"/>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050" dirty="0">
                <a:solidFill>
                  <a:srgbClr val="00B050"/>
                </a:solidFill>
              </a:rPr>
              <a:t>therapists</a:t>
            </a:r>
          </a:p>
          <a:p>
            <a:pPr algn="ctr">
              <a:spcBef>
                <a:spcPct val="0"/>
              </a:spcBef>
              <a:buFontTx/>
              <a:buNone/>
              <a:defRPr/>
            </a:pPr>
            <a:r>
              <a:rPr lang="en-US" altLang="en-US" sz="1050" dirty="0">
                <a:solidFill>
                  <a:srgbClr val="00B050"/>
                </a:solidFill>
              </a:rPr>
              <a:t>may have</a:t>
            </a:r>
          </a:p>
          <a:p>
            <a:pPr algn="ctr">
              <a:spcBef>
                <a:spcPct val="0"/>
              </a:spcBef>
              <a:buFontTx/>
              <a:buNone/>
              <a:defRPr/>
            </a:pPr>
            <a:r>
              <a:rPr lang="en-US" altLang="en-US" sz="1050" dirty="0">
                <a:solidFill>
                  <a:srgbClr val="00B050"/>
                </a:solidFill>
              </a:rPr>
              <a:t>good ideas</a:t>
            </a:r>
          </a:p>
        </p:txBody>
      </p:sp>
      <p:sp>
        <p:nvSpPr>
          <p:cNvPr id="73" name="TextBox 72">
            <a:extLst>
              <a:ext uri="{FF2B5EF4-FFF2-40B4-BE49-F238E27FC236}">
                <a16:creationId xmlns:a16="http://schemas.microsoft.com/office/drawing/2014/main" id="{0FFE6340-4EF4-9870-A97A-D09E98C42230}"/>
              </a:ext>
            </a:extLst>
          </p:cNvPr>
          <p:cNvSpPr txBox="1">
            <a:spLocks noChangeArrowheads="1"/>
          </p:cNvSpPr>
          <p:nvPr/>
        </p:nvSpPr>
        <p:spPr bwMode="auto">
          <a:xfrm>
            <a:off x="5230813" y="1638300"/>
            <a:ext cx="795337" cy="576263"/>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050" dirty="0">
                <a:solidFill>
                  <a:srgbClr val="00B050"/>
                </a:solidFill>
              </a:rPr>
              <a:t>cultural</a:t>
            </a:r>
          </a:p>
          <a:p>
            <a:pPr algn="ctr">
              <a:spcBef>
                <a:spcPct val="0"/>
              </a:spcBef>
              <a:buFontTx/>
              <a:buNone/>
              <a:defRPr/>
            </a:pPr>
            <a:r>
              <a:rPr lang="en-US" altLang="en-US" sz="1050" dirty="0">
                <a:solidFill>
                  <a:srgbClr val="00B050"/>
                </a:solidFill>
              </a:rPr>
              <a:t>values that </a:t>
            </a:r>
          </a:p>
          <a:p>
            <a:pPr algn="ctr">
              <a:spcBef>
                <a:spcPct val="0"/>
              </a:spcBef>
              <a:buFontTx/>
              <a:buNone/>
              <a:defRPr/>
            </a:pPr>
            <a:r>
              <a:rPr lang="en-US" altLang="en-US" sz="1050" dirty="0">
                <a:solidFill>
                  <a:srgbClr val="00B050"/>
                </a:solidFill>
              </a:rPr>
              <a:t>enhance</a:t>
            </a:r>
          </a:p>
        </p:txBody>
      </p:sp>
      <p:grpSp>
        <p:nvGrpSpPr>
          <p:cNvPr id="74" name="Group 2">
            <a:extLst>
              <a:ext uri="{FF2B5EF4-FFF2-40B4-BE49-F238E27FC236}">
                <a16:creationId xmlns:a16="http://schemas.microsoft.com/office/drawing/2014/main" id="{D8BE4D52-D0E6-52A4-AE06-EB379DBC2BC2}"/>
              </a:ext>
            </a:extLst>
          </p:cNvPr>
          <p:cNvGrpSpPr>
            <a:grpSpLocks/>
          </p:cNvGrpSpPr>
          <p:nvPr/>
        </p:nvGrpSpPr>
        <p:grpSpPr bwMode="auto">
          <a:xfrm>
            <a:off x="6731000" y="4722813"/>
            <a:ext cx="660400" cy="723900"/>
            <a:chOff x="2480" y="352"/>
            <a:chExt cx="800" cy="800"/>
          </a:xfrm>
        </p:grpSpPr>
        <p:pic>
          <p:nvPicPr>
            <p:cNvPr id="164887" name="Picture 3" descr="Social Ostracism.pdf                                           0005C569Tom's G4                       BBACEF84:">
              <a:extLst>
                <a:ext uri="{FF2B5EF4-FFF2-40B4-BE49-F238E27FC236}">
                  <a16:creationId xmlns:a16="http://schemas.microsoft.com/office/drawing/2014/main" id="{775E0462-3017-A947-9355-DAB00C3045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888" name="Line 4">
              <a:extLst>
                <a:ext uri="{FF2B5EF4-FFF2-40B4-BE49-F238E27FC236}">
                  <a16:creationId xmlns:a16="http://schemas.microsoft.com/office/drawing/2014/main" id="{2DC75733-8CA2-D852-407D-208E99CE9137}"/>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77" name="TextBox 16">
            <a:extLst>
              <a:ext uri="{FF2B5EF4-FFF2-40B4-BE49-F238E27FC236}">
                <a16:creationId xmlns:a16="http://schemas.microsoft.com/office/drawing/2014/main" id="{6EC2EEE0-65EE-AE75-CAE7-A58430B46AB8}"/>
              </a:ext>
            </a:extLst>
          </p:cNvPr>
          <p:cNvSpPr txBox="1">
            <a:spLocks noChangeArrowheads="1"/>
          </p:cNvSpPr>
          <p:nvPr/>
        </p:nvSpPr>
        <p:spPr bwMode="auto">
          <a:xfrm>
            <a:off x="6551613" y="4968875"/>
            <a:ext cx="563562" cy="300038"/>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675" b="1" dirty="0">
                <a:solidFill>
                  <a:srgbClr val="FF0000"/>
                </a:solidFill>
              </a:rPr>
              <a:t>   friends</a:t>
            </a:r>
          </a:p>
          <a:p>
            <a:pPr>
              <a:spcBef>
                <a:spcPct val="0"/>
              </a:spcBef>
              <a:buFontTx/>
              <a:buNone/>
              <a:defRPr/>
            </a:pPr>
            <a:r>
              <a:rPr lang="en-US" altLang="en-US" sz="675" b="1" dirty="0">
                <a:solidFill>
                  <a:srgbClr val="FF0000"/>
                </a:solidFill>
              </a:rPr>
              <a:t> excluding</a:t>
            </a:r>
          </a:p>
        </p:txBody>
      </p:sp>
      <p:sp>
        <p:nvSpPr>
          <p:cNvPr id="78" name="TextBox 17">
            <a:extLst>
              <a:ext uri="{FF2B5EF4-FFF2-40B4-BE49-F238E27FC236}">
                <a16:creationId xmlns:a16="http://schemas.microsoft.com/office/drawing/2014/main" id="{1D951F3E-15E4-EFAA-0781-F9F2CC492D70}"/>
              </a:ext>
            </a:extLst>
          </p:cNvPr>
          <p:cNvSpPr txBox="1">
            <a:spLocks noChangeArrowheads="1"/>
          </p:cNvSpPr>
          <p:nvPr/>
        </p:nvSpPr>
        <p:spPr bwMode="auto">
          <a:xfrm>
            <a:off x="7072313" y="4962525"/>
            <a:ext cx="549275" cy="300038"/>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675" b="1" dirty="0">
                <a:solidFill>
                  <a:srgbClr val="FF0000"/>
                </a:solidFill>
              </a:rPr>
              <a:t>   seeking </a:t>
            </a:r>
          </a:p>
          <a:p>
            <a:pPr>
              <a:spcBef>
                <a:spcPct val="0"/>
              </a:spcBef>
              <a:buFontTx/>
              <a:buNone/>
              <a:defRPr/>
            </a:pPr>
            <a:r>
              <a:rPr lang="en-US" altLang="en-US" sz="675" b="1" dirty="0">
                <a:solidFill>
                  <a:srgbClr val="FF0000"/>
                </a:solidFill>
              </a:rPr>
              <a:t>   revenge</a:t>
            </a:r>
          </a:p>
        </p:txBody>
      </p:sp>
      <p:sp>
        <p:nvSpPr>
          <p:cNvPr id="79" name="TextBox 78">
            <a:extLst>
              <a:ext uri="{FF2B5EF4-FFF2-40B4-BE49-F238E27FC236}">
                <a16:creationId xmlns:a16="http://schemas.microsoft.com/office/drawing/2014/main" id="{98E94739-CE68-8D49-5C0E-10050B95CA86}"/>
              </a:ext>
            </a:extLst>
          </p:cNvPr>
          <p:cNvSpPr txBox="1">
            <a:spLocks noChangeArrowheads="1"/>
          </p:cNvSpPr>
          <p:nvPr/>
        </p:nvSpPr>
        <p:spPr bwMode="auto">
          <a:xfrm>
            <a:off x="7670800" y="4854575"/>
            <a:ext cx="636588" cy="5080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350" dirty="0" err="1"/>
              <a:t>PIPish</a:t>
            </a:r>
            <a:endParaRPr lang="en-US" altLang="en-US" sz="1350" dirty="0"/>
          </a:p>
          <a:p>
            <a:pPr algn="ctr">
              <a:spcBef>
                <a:spcPct val="0"/>
              </a:spcBef>
              <a:buFontTx/>
              <a:buNone/>
              <a:defRPr/>
            </a:pPr>
            <a:r>
              <a:rPr lang="en-US" altLang="en-US" sz="1350" dirty="0"/>
              <a:t>SNIP</a:t>
            </a:r>
          </a:p>
        </p:txBody>
      </p:sp>
      <p:grpSp>
        <p:nvGrpSpPr>
          <p:cNvPr id="80" name="Group 2">
            <a:extLst>
              <a:ext uri="{FF2B5EF4-FFF2-40B4-BE49-F238E27FC236}">
                <a16:creationId xmlns:a16="http://schemas.microsoft.com/office/drawing/2014/main" id="{F6FE9660-4152-6994-407A-09CF7C2F2D55}"/>
              </a:ext>
            </a:extLst>
          </p:cNvPr>
          <p:cNvGrpSpPr>
            <a:grpSpLocks/>
          </p:cNvGrpSpPr>
          <p:nvPr/>
        </p:nvGrpSpPr>
        <p:grpSpPr bwMode="auto">
          <a:xfrm>
            <a:off x="6732588" y="1582738"/>
            <a:ext cx="658812" cy="723900"/>
            <a:chOff x="2480" y="352"/>
            <a:chExt cx="800" cy="800"/>
          </a:xfrm>
        </p:grpSpPr>
        <p:pic>
          <p:nvPicPr>
            <p:cNvPr id="164885" name="Picture 3" descr="Social Ostracism.pdf                                           0005C569Tom's G4                       BBACEF84:">
              <a:extLst>
                <a:ext uri="{FF2B5EF4-FFF2-40B4-BE49-F238E27FC236}">
                  <a16:creationId xmlns:a16="http://schemas.microsoft.com/office/drawing/2014/main" id="{A23B2AA2-6FC2-3687-0B80-4FE4620ABD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886" name="Line 4">
              <a:extLst>
                <a:ext uri="{FF2B5EF4-FFF2-40B4-BE49-F238E27FC236}">
                  <a16:creationId xmlns:a16="http://schemas.microsoft.com/office/drawing/2014/main" id="{A5A68F6E-27A5-2BA9-4D70-C80992E363F4}"/>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83" name="TextBox 16">
            <a:extLst>
              <a:ext uri="{FF2B5EF4-FFF2-40B4-BE49-F238E27FC236}">
                <a16:creationId xmlns:a16="http://schemas.microsoft.com/office/drawing/2014/main" id="{2F062916-ACF3-E8DF-854C-A06D65E65DF5}"/>
              </a:ext>
            </a:extLst>
          </p:cNvPr>
          <p:cNvSpPr txBox="1">
            <a:spLocks noChangeArrowheads="1"/>
          </p:cNvSpPr>
          <p:nvPr/>
        </p:nvSpPr>
        <p:spPr bwMode="auto">
          <a:xfrm>
            <a:off x="6507163" y="1819275"/>
            <a:ext cx="611187" cy="300038"/>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675" b="1" dirty="0">
                <a:solidFill>
                  <a:srgbClr val="00B050"/>
                </a:solidFill>
              </a:rPr>
              <a:t>     friends</a:t>
            </a:r>
          </a:p>
          <a:p>
            <a:pPr>
              <a:spcBef>
                <a:spcPct val="0"/>
              </a:spcBef>
              <a:buFontTx/>
              <a:buNone/>
              <a:defRPr/>
            </a:pPr>
            <a:r>
              <a:rPr lang="en-US" altLang="en-US" sz="675" b="1" dirty="0">
                <a:solidFill>
                  <a:srgbClr val="00B050"/>
                </a:solidFill>
              </a:rPr>
              <a:t> supporting</a:t>
            </a:r>
          </a:p>
        </p:txBody>
      </p:sp>
      <p:sp>
        <p:nvSpPr>
          <p:cNvPr id="84" name="TextBox 17">
            <a:extLst>
              <a:ext uri="{FF2B5EF4-FFF2-40B4-BE49-F238E27FC236}">
                <a16:creationId xmlns:a16="http://schemas.microsoft.com/office/drawing/2014/main" id="{FDED1DCD-84F1-EC3C-C91F-AA845928E86C}"/>
              </a:ext>
            </a:extLst>
          </p:cNvPr>
          <p:cNvSpPr txBox="1">
            <a:spLocks noChangeArrowheads="1"/>
          </p:cNvSpPr>
          <p:nvPr/>
        </p:nvSpPr>
        <p:spPr bwMode="auto">
          <a:xfrm>
            <a:off x="7073900" y="1820863"/>
            <a:ext cx="554038" cy="301625"/>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defRPr/>
            </a:pPr>
            <a:r>
              <a:rPr lang="en-US" altLang="en-US" sz="675" b="1" dirty="0">
                <a:solidFill>
                  <a:srgbClr val="00B050"/>
                </a:solidFill>
              </a:rPr>
              <a:t>   parents </a:t>
            </a:r>
          </a:p>
          <a:p>
            <a:pPr>
              <a:spcBef>
                <a:spcPct val="0"/>
              </a:spcBef>
              <a:buFontTx/>
              <a:buNone/>
              <a:defRPr/>
            </a:pPr>
            <a:r>
              <a:rPr lang="en-US" altLang="en-US" sz="675" b="1" dirty="0">
                <a:solidFill>
                  <a:srgbClr val="00B050"/>
                </a:solidFill>
              </a:rPr>
              <a:t>   sharing</a:t>
            </a:r>
          </a:p>
        </p:txBody>
      </p:sp>
      <p:sp>
        <p:nvSpPr>
          <p:cNvPr id="85" name="TextBox 84">
            <a:extLst>
              <a:ext uri="{FF2B5EF4-FFF2-40B4-BE49-F238E27FC236}">
                <a16:creationId xmlns:a16="http://schemas.microsoft.com/office/drawing/2014/main" id="{AC0D05FC-8971-FFFD-7BAB-47B37BE6927E}"/>
              </a:ext>
            </a:extLst>
          </p:cNvPr>
          <p:cNvSpPr txBox="1">
            <a:spLocks noChangeArrowheads="1"/>
          </p:cNvSpPr>
          <p:nvPr/>
        </p:nvSpPr>
        <p:spPr bwMode="auto">
          <a:xfrm>
            <a:off x="7662863" y="1658938"/>
            <a:ext cx="703262" cy="508000"/>
          </a:xfrm>
          <a:prstGeom prst="rect">
            <a:avLst/>
          </a:prstGeom>
          <a:noFill/>
          <a:ln>
            <a:noFill/>
          </a:ln>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defRPr/>
            </a:pPr>
            <a:r>
              <a:rPr lang="en-US" altLang="en-US" sz="1350" dirty="0" err="1"/>
              <a:t>WIPish</a:t>
            </a:r>
            <a:endParaRPr lang="en-US" altLang="en-US" sz="1350" dirty="0"/>
          </a:p>
          <a:p>
            <a:pPr algn="ctr">
              <a:spcBef>
                <a:spcPct val="0"/>
              </a:spcBef>
              <a:buFontTx/>
              <a:buNone/>
              <a:defRPr/>
            </a:pPr>
            <a:r>
              <a:rPr lang="en-US" altLang="en-US" sz="1350" dirty="0"/>
              <a:t>SNIP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9"/>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8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7" grpId="0"/>
      <p:bldP spid="68" grpId="0"/>
      <p:bldP spid="69" grpId="0"/>
      <p:bldP spid="72" grpId="0"/>
      <p:bldP spid="73" grpId="0"/>
      <p:bldP spid="77" grpId="0"/>
      <p:bldP spid="78" grpId="0"/>
      <p:bldP spid="79" grpId="0"/>
      <p:bldP spid="83" grpId="0"/>
      <p:bldP spid="84" grpId="0"/>
      <p:bldP spid="85" grpId="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5" name="Rectangle 2">
            <a:extLst>
              <a:ext uri="{FF2B5EF4-FFF2-40B4-BE49-F238E27FC236}">
                <a16:creationId xmlns:a16="http://schemas.microsoft.com/office/drawing/2014/main" id="{7D078929-2145-3CBD-D2D8-1610C7F3A03E}"/>
              </a:ext>
            </a:extLst>
          </p:cNvPr>
          <p:cNvSpPr>
            <a:spLocks noGrp="1" noChangeArrowheads="1"/>
          </p:cNvSpPr>
          <p:nvPr>
            <p:ph type="title"/>
          </p:nvPr>
        </p:nvSpPr>
        <p:spPr>
          <a:xfrm>
            <a:off x="320675" y="465138"/>
            <a:ext cx="8416925" cy="914400"/>
          </a:xfrm>
        </p:spPr>
        <p:txBody>
          <a:bodyPr/>
          <a:lstStyle/>
          <a:p>
            <a:pPr eaLnBrk="1" hangingPunct="1"/>
            <a:r>
              <a:rPr lang="en-US" altLang="en-US" sz="3200">
                <a:ea typeface="ＭＳ Ｐゴシック" panose="020B0600070205080204" pitchFamily="34" charset="-128"/>
              </a:rPr>
              <a:t>Important features of the ‘</a:t>
            </a:r>
            <a:r>
              <a:rPr lang="en-US" altLang="en-US" sz="3200" u="sng">
                <a:ea typeface="ＭＳ Ｐゴシック" panose="020B0600070205080204" pitchFamily="34" charset="-128"/>
              </a:rPr>
              <a:t>IP</a:t>
            </a:r>
            <a:r>
              <a:rPr lang="en-US" altLang="en-US" sz="3200">
                <a:ea typeface="ＭＳ Ｐゴシック" panose="020B0600070205080204" pitchFamily="34" charset="-128"/>
              </a:rPr>
              <a:t>scope’</a:t>
            </a:r>
          </a:p>
        </p:txBody>
      </p:sp>
      <p:sp>
        <p:nvSpPr>
          <p:cNvPr id="72707" name="Rectangle 3">
            <a:extLst>
              <a:ext uri="{FF2B5EF4-FFF2-40B4-BE49-F238E27FC236}">
                <a16:creationId xmlns:a16="http://schemas.microsoft.com/office/drawing/2014/main" id="{58E580B0-C835-22A5-3982-4CF9F66C7557}"/>
              </a:ext>
            </a:extLst>
          </p:cNvPr>
          <p:cNvSpPr>
            <a:spLocks noGrp="1" noChangeArrowheads="1"/>
          </p:cNvSpPr>
          <p:nvPr>
            <p:ph type="body" idx="1"/>
          </p:nvPr>
        </p:nvSpPr>
        <p:spPr>
          <a:xfrm>
            <a:off x="427038" y="1152525"/>
            <a:ext cx="8462962" cy="4800600"/>
          </a:xfrm>
        </p:spPr>
        <p:txBody>
          <a:bodyPr/>
          <a:lstStyle/>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r>
              <a:rPr lang="en-US" altLang="en-US" sz="2000" b="1" dirty="0">
                <a:ea typeface="ＭＳ Ｐゴシック" panose="020B0600070205080204" pitchFamily="34" charset="-128"/>
              </a:rPr>
              <a:t>IP</a:t>
            </a:r>
            <a:r>
              <a:rPr lang="en-US" altLang="en-US" sz="2000" dirty="0">
                <a:ea typeface="ＭＳ Ｐゴシック" panose="020B0600070205080204" pitchFamily="34" charset="-128"/>
              </a:rPr>
              <a:t>s describe </a:t>
            </a:r>
            <a:r>
              <a:rPr lang="en-US" altLang="en-US" sz="2000" dirty="0">
                <a:highlight>
                  <a:srgbClr val="FFFF00"/>
                </a:highlight>
                <a:ea typeface="ＭＳ Ｐゴシック" panose="020B0600070205080204" pitchFamily="34" charset="-128"/>
              </a:rPr>
              <a:t>transient relational stabilities</a:t>
            </a:r>
            <a:r>
              <a:rPr lang="en-US" altLang="en-US" sz="2000" dirty="0">
                <a:ea typeface="ＭＳ Ｐゴシック" panose="020B0600070205080204" pitchFamily="34" charset="-128"/>
              </a:rPr>
              <a:t>.  They are </a:t>
            </a:r>
            <a:r>
              <a:rPr lang="en-US" altLang="en-US" sz="2000" dirty="0">
                <a:highlight>
                  <a:srgbClr val="FFFF00"/>
                </a:highlight>
                <a:ea typeface="ＭＳ Ｐゴシック" panose="020B0600070205080204" pitchFamily="34" charset="-128"/>
              </a:rPr>
              <a:t>constituted by joint actions</a:t>
            </a:r>
            <a:r>
              <a:rPr lang="en-US" altLang="en-US" sz="2000" dirty="0">
                <a:ea typeface="ＭＳ Ｐゴシック" panose="020B0600070205080204" pitchFamily="34" charset="-128"/>
              </a:rPr>
              <a:t> where patterns are </a:t>
            </a:r>
            <a:r>
              <a:rPr lang="en-US" altLang="en-US" sz="2000" dirty="0">
                <a:highlight>
                  <a:srgbClr val="00FFFF"/>
                </a:highlight>
                <a:ea typeface="ＭＳ Ｐゴシック" panose="020B0600070205080204" pitchFamily="34" charset="-128"/>
              </a:rPr>
              <a:t>created mutually</a:t>
            </a:r>
            <a:r>
              <a:rPr lang="en-US" altLang="en-US" sz="2000" dirty="0">
                <a:ea typeface="ＭＳ Ｐゴシック" panose="020B0600070205080204" pitchFamily="34" charset="-128"/>
              </a:rPr>
              <a:t>. These interaction patterns are always changing and are never permanent. However, when they are active, they profoundly influence the participants' moment-to-moment experience.</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IPs do not have a physical existence. They </a:t>
            </a:r>
            <a:r>
              <a:rPr lang="en-US" altLang="en-US" sz="2000" dirty="0">
                <a:highlight>
                  <a:srgbClr val="FFFF00"/>
                </a:highlight>
                <a:ea typeface="ＭＳ Ｐゴシック" panose="020B0600070205080204" pitchFamily="34" charset="-128"/>
              </a:rPr>
              <a:t>exist in the imagination </a:t>
            </a:r>
            <a:r>
              <a:rPr lang="en-US" altLang="en-US" sz="2000" dirty="0">
                <a:ea typeface="ＭＳ Ｐゴシック" panose="020B0600070205080204" pitchFamily="34" charset="-128"/>
              </a:rPr>
              <a:t>of systemic observers. They are cognitive constructions that may be regarded as </a:t>
            </a:r>
            <a:r>
              <a:rPr lang="en-US" altLang="en-US" sz="2000" b="1" dirty="0">
                <a:ea typeface="ＭＳ Ｐゴシック" panose="020B0600070205080204" pitchFamily="34" charset="-128"/>
              </a:rPr>
              <a:t>‘serviceable </a:t>
            </a:r>
            <a:r>
              <a:rPr lang="en-US" altLang="en-US" sz="2000" b="1" dirty="0">
                <a:highlight>
                  <a:srgbClr val="00FFFF"/>
                </a:highlight>
                <a:ea typeface="ＭＳ Ｐゴシック" panose="020B0600070205080204" pitchFamily="34" charset="-128"/>
              </a:rPr>
              <a:t>fictions</a:t>
            </a:r>
            <a:r>
              <a:rPr lang="en-US" altLang="en-US" sz="2000" b="1" dirty="0">
                <a:ea typeface="ＭＳ Ｐゴシック" panose="020B0600070205080204" pitchFamily="34" charset="-128"/>
              </a:rPr>
              <a:t>’</a:t>
            </a:r>
            <a:r>
              <a:rPr lang="en-US" altLang="en-US" sz="2000" dirty="0">
                <a:ea typeface="ＭＳ Ｐゴシック" panose="020B0600070205080204" pitchFamily="34" charset="-128"/>
              </a:rPr>
              <a:t> in that they serve to guide the initiatives of systemic therapists but are not necessarily ‘objective’ or ‘real.’ Their existence depends on the distinctions drawn by a systemic observer. </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To limit the possibility of excessive exuberance in an observer’s imagination (e.g. to construct just anything), IPs are usually </a:t>
            </a:r>
            <a:r>
              <a:rPr lang="en-US" altLang="en-US" sz="2000" dirty="0">
                <a:highlight>
                  <a:srgbClr val="FFFF00"/>
                </a:highlight>
                <a:ea typeface="ＭＳ Ｐゴシック" panose="020B0600070205080204" pitchFamily="34" charset="-128"/>
              </a:rPr>
              <a:t>described in behavioral terms </a:t>
            </a:r>
            <a:r>
              <a:rPr lang="en-US" altLang="en-US" sz="2000" dirty="0">
                <a:ea typeface="ＭＳ Ｐゴシック" panose="020B0600070205080204" pitchFamily="34" charset="-128"/>
              </a:rPr>
              <a:t>using </a:t>
            </a:r>
            <a:r>
              <a:rPr lang="en-US" altLang="en-US" sz="2000" b="1" dirty="0">
                <a:ea typeface="ＭＳ Ｐゴシック" panose="020B0600070205080204" pitchFamily="34" charset="-128"/>
              </a:rPr>
              <a:t>gerunds </a:t>
            </a:r>
            <a:r>
              <a:rPr lang="en-US" altLang="en-US" sz="2000" dirty="0">
                <a:ea typeface="ＭＳ Ｐゴシック" panose="020B0600070205080204" pitchFamily="34" charset="-128"/>
              </a:rPr>
              <a:t>(i.e. action-words ending in ‘-</a:t>
            </a:r>
            <a:r>
              <a:rPr lang="en-US" altLang="en-US" sz="2000" dirty="0" err="1">
                <a:ea typeface="ＭＳ Ｐゴシック" panose="020B0600070205080204" pitchFamily="34" charset="-128"/>
              </a:rPr>
              <a:t>ing</a:t>
            </a:r>
            <a:r>
              <a:rPr lang="en-US" altLang="en-US" sz="2000" dirty="0">
                <a:ea typeface="ＭＳ Ｐゴシック" panose="020B0600070205080204" pitchFamily="34" charset="-128"/>
              </a:rPr>
              <a:t>’ such as criticiz</a:t>
            </a:r>
            <a:r>
              <a:rPr lang="en-US" altLang="en-US" sz="2000" b="1" dirty="0">
                <a:ea typeface="ＭＳ Ｐゴシック" panose="020B0600070205080204" pitchFamily="34" charset="-128"/>
              </a:rPr>
              <a:t>ing</a:t>
            </a:r>
            <a:r>
              <a:rPr lang="en-US" altLang="en-US" sz="2000" dirty="0">
                <a:ea typeface="ＭＳ Ｐゴシック" panose="020B0600070205080204" pitchFamily="34" charset="-128"/>
              </a:rPr>
              <a:t> or withdraw</a:t>
            </a:r>
            <a:r>
              <a:rPr lang="en-US" altLang="en-US" sz="2000" b="1" dirty="0">
                <a:ea typeface="ＭＳ Ｐゴシック" panose="020B0600070205080204" pitchFamily="34" charset="-128"/>
              </a:rPr>
              <a:t>ing</a:t>
            </a:r>
            <a:r>
              <a:rPr lang="en-US" altLang="en-US" sz="2000" dirty="0">
                <a:ea typeface="ＭＳ Ｐゴシック" panose="020B0600070205080204" pitchFamily="34" charset="-128"/>
              </a:rPr>
              <a:t>) which help ground the patterns in observable transactions. </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a:p>
            <a:pPr eaLnBrk="1" hangingPunct="1">
              <a:buFontTx/>
              <a:buNone/>
            </a:pPr>
            <a:endParaRPr lang="en-US" altLang="en-US" sz="2000" dirty="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B8A4DC30-670C-00B6-39ED-1AECF65144A6}"/>
              </a:ext>
            </a:extLst>
          </p:cNvPr>
          <p:cNvSpPr>
            <a:spLocks noGrp="1" noChangeArrowheads="1"/>
          </p:cNvSpPr>
          <p:nvPr>
            <p:ph type="title"/>
          </p:nvPr>
        </p:nvSpPr>
        <p:spPr>
          <a:xfrm>
            <a:off x="635000" y="266700"/>
            <a:ext cx="7772400" cy="1143000"/>
          </a:xfrm>
        </p:spPr>
        <p:txBody>
          <a:bodyPr/>
          <a:lstStyle/>
          <a:p>
            <a:r>
              <a:rPr lang="en-US" altLang="en-US" sz="3600">
                <a:ea typeface="ＭＳ Ｐゴシック" panose="020B0600070205080204" pitchFamily="34" charset="-128"/>
              </a:rPr>
              <a:t>A figure/ground gestalt shift</a:t>
            </a:r>
          </a:p>
        </p:txBody>
      </p:sp>
      <p:pic>
        <p:nvPicPr>
          <p:cNvPr id="28674" name="Content Placeholder 5">
            <a:extLst>
              <a:ext uri="{FF2B5EF4-FFF2-40B4-BE49-F238E27FC236}">
                <a16:creationId xmlns:a16="http://schemas.microsoft.com/office/drawing/2014/main" id="{C0BBFE58-63AD-CD37-7255-2F22A8A522BC}"/>
              </a:ext>
            </a:extLst>
          </p:cNvPr>
          <p:cNvPicPr>
            <a:picLocks noGrp="1" noChangeArrowheads="1"/>
          </p:cNvPicPr>
          <p:nvPr>
            <p:ph idx="1"/>
          </p:nvPr>
        </p:nvPicPr>
        <p:blipFill>
          <a:blip r:embed="rId3">
            <a:extLst>
              <a:ext uri="{28A0092B-C50C-407E-A947-70E740481C1C}">
                <a14:useLocalDpi xmlns:a14="http://schemas.microsoft.com/office/drawing/2010/main" val="0"/>
              </a:ext>
            </a:extLst>
          </a:blip>
          <a:srcRect t="13348" b="13348"/>
          <a:stretch>
            <a:fillRect/>
          </a:stretch>
        </p:blipFill>
        <p:spPr>
          <a:xfrm>
            <a:off x="1314450" y="1422400"/>
            <a:ext cx="6559550" cy="4579938"/>
          </a:xfr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89" name="Rectangle 2">
            <a:extLst>
              <a:ext uri="{FF2B5EF4-FFF2-40B4-BE49-F238E27FC236}">
                <a16:creationId xmlns:a16="http://schemas.microsoft.com/office/drawing/2014/main" id="{21EC46AF-3B1F-92DA-E866-4A684DE76D06}"/>
              </a:ext>
            </a:extLst>
          </p:cNvPr>
          <p:cNvSpPr>
            <a:spLocks noGrp="1" noChangeArrowheads="1"/>
          </p:cNvSpPr>
          <p:nvPr>
            <p:ph type="title"/>
          </p:nvPr>
        </p:nvSpPr>
        <p:spPr>
          <a:xfrm>
            <a:off x="333375" y="142875"/>
            <a:ext cx="8416925" cy="914400"/>
          </a:xfrm>
        </p:spPr>
        <p:txBody>
          <a:bodyPr/>
          <a:lstStyle/>
          <a:p>
            <a:pPr eaLnBrk="1" hangingPunct="1"/>
            <a:br>
              <a:rPr lang="en-US" altLang="en-US" sz="3200">
                <a:ea typeface="ＭＳ Ｐゴシック" panose="020B0600070205080204" pitchFamily="34" charset="-128"/>
              </a:rPr>
            </a:br>
            <a:r>
              <a:rPr lang="en-US" altLang="en-US" sz="3200">
                <a:ea typeface="ＭＳ Ｐゴシック" panose="020B0600070205080204" pitchFamily="34" charset="-128"/>
              </a:rPr>
              <a:t> Important features of the ‘</a:t>
            </a:r>
            <a:r>
              <a:rPr lang="en-US" altLang="en-US" sz="3200" u="sng">
                <a:ea typeface="ＭＳ Ｐゴシック" panose="020B0600070205080204" pitchFamily="34" charset="-128"/>
              </a:rPr>
              <a:t>IP</a:t>
            </a:r>
            <a:r>
              <a:rPr lang="en-US" altLang="en-US" sz="3200">
                <a:ea typeface="ＭＳ Ｐゴシック" panose="020B0600070205080204" pitchFamily="34" charset="-128"/>
              </a:rPr>
              <a:t>scope’ (cont’d)</a:t>
            </a:r>
          </a:p>
        </p:txBody>
      </p:sp>
      <p:sp>
        <p:nvSpPr>
          <p:cNvPr id="72707" name="Rectangle 3">
            <a:extLst>
              <a:ext uri="{FF2B5EF4-FFF2-40B4-BE49-F238E27FC236}">
                <a16:creationId xmlns:a16="http://schemas.microsoft.com/office/drawing/2014/main" id="{F0AFA393-B8B9-33E6-766A-213368CDF0DC}"/>
              </a:ext>
            </a:extLst>
          </p:cNvPr>
          <p:cNvSpPr>
            <a:spLocks noGrp="1" noChangeArrowheads="1"/>
          </p:cNvSpPr>
          <p:nvPr>
            <p:ph type="body" idx="1"/>
          </p:nvPr>
        </p:nvSpPr>
        <p:spPr>
          <a:xfrm>
            <a:off x="415925" y="923925"/>
            <a:ext cx="8462963" cy="4800600"/>
          </a:xfrm>
        </p:spPr>
        <p:txBody>
          <a:bodyPr/>
          <a:lstStyle/>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An important conceptual skill</a:t>
            </a:r>
            <a:r>
              <a:rPr lang="en-US" altLang="en-US" sz="2000" b="1" dirty="0">
                <a:ea typeface="ＭＳ Ｐゴシック" panose="020B0600070205080204" pitchFamily="34" charset="-128"/>
              </a:rPr>
              <a:t> </a:t>
            </a:r>
            <a:r>
              <a:rPr lang="en-US" altLang="en-US" sz="2000" dirty="0">
                <a:ea typeface="ＭＳ Ｐゴシック" panose="020B0600070205080204" pitchFamily="34" charset="-128"/>
              </a:rPr>
              <a:t>that helps therapists distinguish IPs is to learn to </a:t>
            </a:r>
            <a:r>
              <a:rPr lang="en-US" altLang="en-US" sz="2000" b="1" dirty="0">
                <a:highlight>
                  <a:srgbClr val="FFFF00"/>
                </a:highlight>
                <a:ea typeface="ＭＳ Ｐゴシック" panose="020B0600070205080204" pitchFamily="34" charset="-128"/>
              </a:rPr>
              <a:t>‘collapse time’ </a:t>
            </a:r>
            <a:r>
              <a:rPr lang="en-US" altLang="en-US" sz="2000" dirty="0">
                <a:ea typeface="ＭＳ Ｐゴシック" panose="020B0600070205080204" pitchFamily="34" charset="-128"/>
              </a:rPr>
              <a:t>in order to render the </a:t>
            </a:r>
            <a:r>
              <a:rPr lang="en-US" altLang="en-US" sz="2000" b="1" dirty="0">
                <a:ea typeface="ＭＳ Ｐゴシック" panose="020B0600070205080204" pitchFamily="34" charset="-128"/>
              </a:rPr>
              <a:t>circularity </a:t>
            </a:r>
            <a:r>
              <a:rPr lang="en-US" altLang="en-US" sz="2000" dirty="0">
                <a:ea typeface="ＭＳ Ｐゴシック" panose="020B0600070205080204" pitchFamily="34" charset="-128"/>
              </a:rPr>
              <a:t>of a pattern more </a:t>
            </a:r>
            <a:r>
              <a:rPr lang="en-US" altLang="en-US" sz="2000" dirty="0">
                <a:highlight>
                  <a:srgbClr val="FFFF00"/>
                </a:highlight>
                <a:ea typeface="ＭＳ Ｐゴシック" panose="020B0600070205080204" pitchFamily="34" charset="-128"/>
              </a:rPr>
              <a:t>visible</a:t>
            </a:r>
            <a:r>
              <a:rPr lang="en-US" altLang="en-US" sz="2000" dirty="0">
                <a:ea typeface="ＭＳ Ｐゴシック" panose="020B0600070205080204" pitchFamily="34" charset="-128"/>
              </a:rPr>
              <a:t>. Sequential turn-taking may render the circularity as quite apparent, while remote responsiveness may leave the coupling quite difficult to identify.  </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A second conceptual skill that helps construct IPs is to selectively bring forth </a:t>
            </a:r>
            <a:r>
              <a:rPr lang="en-US" altLang="en-US" sz="2000" b="1" dirty="0">
                <a:highlight>
                  <a:srgbClr val="FFFF00"/>
                </a:highlight>
                <a:ea typeface="ＭＳ Ｐゴシック" panose="020B0600070205080204" pitchFamily="34" charset="-128"/>
              </a:rPr>
              <a:t>complementar</a:t>
            </a:r>
            <a:r>
              <a:rPr lang="en-US" altLang="en-US" sz="2000" b="1" dirty="0">
                <a:ea typeface="ＭＳ Ｐゴシック" panose="020B0600070205080204" pitchFamily="34" charset="-128"/>
              </a:rPr>
              <a:t>ity </a:t>
            </a:r>
            <a:r>
              <a:rPr lang="en-US" altLang="en-US" sz="2000" dirty="0">
                <a:ea typeface="ＭＳ Ｐゴシック" panose="020B0600070205080204" pitchFamily="34" charset="-128"/>
              </a:rPr>
              <a:t>in the coupling</a:t>
            </a:r>
            <a:r>
              <a:rPr lang="en-US" altLang="en-US" sz="2000" b="1" dirty="0">
                <a:ea typeface="ＭＳ Ｐゴシック" panose="020B0600070205080204" pitchFamily="34" charset="-128"/>
              </a:rPr>
              <a:t> </a:t>
            </a:r>
            <a:r>
              <a:rPr lang="en-US" altLang="en-US" sz="2000" dirty="0">
                <a:ea typeface="ＭＳ Ｐゴシック" panose="020B0600070205080204" pitchFamily="34" charset="-128"/>
              </a:rPr>
              <a:t>between specific </a:t>
            </a:r>
            <a:r>
              <a:rPr lang="en-US" altLang="en-US" sz="2000" dirty="0">
                <a:highlight>
                  <a:srgbClr val="FFFF00"/>
                </a:highlight>
                <a:ea typeface="ＭＳ Ｐゴシック" panose="020B0600070205080204" pitchFamily="34" charset="-128"/>
              </a:rPr>
              <a:t>behaviors of participants</a:t>
            </a:r>
            <a:r>
              <a:rPr lang="en-US" altLang="en-US" sz="2000" dirty="0">
                <a:ea typeface="ＭＳ Ｐゴシック" panose="020B0600070205080204" pitchFamily="34" charset="-128"/>
              </a:rPr>
              <a:t>.</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A third conceptual skill is to</a:t>
            </a:r>
            <a:r>
              <a:rPr lang="en-US" altLang="en-US" sz="2000" b="1" dirty="0">
                <a:ea typeface="ＭＳ Ｐゴシック" panose="020B0600070205080204" pitchFamily="34" charset="-128"/>
              </a:rPr>
              <a:t> </a:t>
            </a:r>
            <a:r>
              <a:rPr lang="en-US" altLang="en-US" sz="2000" b="1" dirty="0">
                <a:highlight>
                  <a:srgbClr val="FFFF00"/>
                </a:highlight>
                <a:ea typeface="ＭＳ Ｐゴシック" panose="020B0600070205080204" pitchFamily="34" charset="-128"/>
              </a:rPr>
              <a:t>externalize the behaviors</a:t>
            </a:r>
            <a:r>
              <a:rPr lang="en-US" altLang="en-US" sz="2000" dirty="0">
                <a:highlight>
                  <a:srgbClr val="FFFF00"/>
                </a:highlight>
                <a:ea typeface="ＭＳ Ｐゴシック" panose="020B0600070205080204" pitchFamily="34" charset="-128"/>
              </a:rPr>
              <a:t> </a:t>
            </a:r>
            <a:r>
              <a:rPr lang="en-US" altLang="en-US" sz="2000" dirty="0">
                <a:ea typeface="ＭＳ Ｐゴシック" panose="020B0600070205080204" pitchFamily="34" charset="-128"/>
              </a:rPr>
              <a:t>from the persons enacting them and to locate their coupling </a:t>
            </a:r>
            <a:r>
              <a:rPr lang="en-US" altLang="en-US" sz="2000" dirty="0">
                <a:highlight>
                  <a:srgbClr val="FFFF00"/>
                </a:highlight>
                <a:ea typeface="ＭＳ Ｐゴシック" panose="020B0600070205080204" pitchFamily="34" charset="-128"/>
              </a:rPr>
              <a:t>in the interpersonal space</a:t>
            </a:r>
            <a:r>
              <a:rPr lang="en-US" altLang="en-US" sz="2000" dirty="0">
                <a:ea typeface="ＭＳ Ｐゴシック" panose="020B0600070205080204" pitchFamily="34" charset="-128"/>
              </a:rPr>
              <a:t>.</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A fourth skill is to recognize the recurrent and </a:t>
            </a:r>
            <a:r>
              <a:rPr lang="en-US" altLang="en-US" sz="2000" b="1" dirty="0">
                <a:highlight>
                  <a:srgbClr val="FFFF00"/>
                </a:highlight>
                <a:ea typeface="ＭＳ Ｐゴシック" panose="020B0600070205080204" pitchFamily="34" charset="-128"/>
              </a:rPr>
              <a:t>habitual nature</a:t>
            </a:r>
            <a:r>
              <a:rPr lang="en-US" altLang="en-US" sz="2000" dirty="0">
                <a:highlight>
                  <a:srgbClr val="FFFF00"/>
                </a:highlight>
                <a:ea typeface="ＭＳ Ｐゴシック" panose="020B0600070205080204" pitchFamily="34" charset="-128"/>
              </a:rPr>
              <a:t> </a:t>
            </a:r>
            <a:r>
              <a:rPr lang="en-US" altLang="en-US" sz="2000" dirty="0">
                <a:ea typeface="ＭＳ Ｐゴシック" panose="020B0600070205080204" pitchFamily="34" charset="-128"/>
              </a:rPr>
              <a:t>of IPs. Sequences of interaction are stored in memory, which render them ‘familiar.’ The </a:t>
            </a:r>
            <a:r>
              <a:rPr lang="en-US" altLang="en-US" sz="2000" b="1" dirty="0">
                <a:ea typeface="ＭＳ Ｐゴシック" panose="020B0600070205080204" pitchFamily="34" charset="-128"/>
              </a:rPr>
              <a:t>familiarity</a:t>
            </a:r>
            <a:r>
              <a:rPr lang="en-US" altLang="en-US" sz="2000" dirty="0">
                <a:ea typeface="ＭＳ Ｐゴシック" panose="020B0600070205080204" pitchFamily="34" charset="-128"/>
              </a:rPr>
              <a:t> of any particular pattern predisposes the persons involved to </a:t>
            </a:r>
            <a:r>
              <a:rPr lang="en-US" altLang="en-US" sz="2000" dirty="0">
                <a:highlight>
                  <a:srgbClr val="FFFF00"/>
                </a:highlight>
                <a:ea typeface="ＭＳ Ｐゴシック" panose="020B0600070205080204" pitchFamily="34" charset="-128"/>
              </a:rPr>
              <a:t>re-enact</a:t>
            </a:r>
            <a:r>
              <a:rPr lang="en-US" altLang="en-US" sz="2000" dirty="0">
                <a:ea typeface="ＭＳ Ｐゴシック" panose="020B0600070205080204" pitchFamily="34" charset="-128"/>
              </a:rPr>
              <a:t> that pattern, regardless whether the pattern is conscious or not; desirable or not. </a:t>
            </a:r>
            <a:endParaRPr lang="en-US" altLang="en-US" sz="2000" b="1" dirty="0">
              <a:ea typeface="ＭＳ Ｐゴシック" panose="020B0600070205080204" pitchFamily="34" charset="-128"/>
            </a:endParaRPr>
          </a:p>
          <a:p>
            <a:pPr eaLnBrk="1" hangingPunct="1">
              <a:buFontTx/>
              <a:buNone/>
            </a:pPr>
            <a:r>
              <a:rPr lang="en-US" altLang="en-US" sz="2000" b="1" dirty="0">
                <a:ea typeface="ＭＳ Ｐゴシック" panose="020B0600070205080204" pitchFamily="34" charset="-128"/>
              </a:rPr>
              <a:t>	</a:t>
            </a: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a:t>
            </a:r>
          </a:p>
          <a:p>
            <a:pPr eaLnBrk="1" hangingPunct="1">
              <a:buFontTx/>
              <a:buNone/>
            </a:pPr>
            <a:endParaRPr lang="en-US" altLang="en-US" sz="2000" dirty="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3" name="Rectangle 2">
            <a:extLst>
              <a:ext uri="{FF2B5EF4-FFF2-40B4-BE49-F238E27FC236}">
                <a16:creationId xmlns:a16="http://schemas.microsoft.com/office/drawing/2014/main" id="{11FC56B2-D18B-DF05-43D7-AEBB169BA172}"/>
              </a:ext>
            </a:extLst>
          </p:cNvPr>
          <p:cNvSpPr>
            <a:spLocks noGrp="1" noChangeArrowheads="1"/>
          </p:cNvSpPr>
          <p:nvPr>
            <p:ph type="title"/>
          </p:nvPr>
        </p:nvSpPr>
        <p:spPr>
          <a:xfrm>
            <a:off x="333375" y="234950"/>
            <a:ext cx="8416925" cy="914400"/>
          </a:xfrm>
        </p:spPr>
        <p:txBody>
          <a:bodyPr/>
          <a:lstStyle/>
          <a:p>
            <a:pPr eaLnBrk="1" hangingPunct="1"/>
            <a:br>
              <a:rPr lang="en-US" altLang="en-US" sz="3200">
                <a:ea typeface="ＭＳ Ｐゴシック" panose="020B0600070205080204" pitchFamily="34" charset="-128"/>
              </a:rPr>
            </a:br>
            <a:r>
              <a:rPr lang="en-US" altLang="en-US" sz="3200">
                <a:ea typeface="ＭＳ Ｐゴシック" panose="020B0600070205080204" pitchFamily="34" charset="-128"/>
              </a:rPr>
              <a:t> Important features of the ‘</a:t>
            </a:r>
            <a:r>
              <a:rPr lang="en-US" altLang="en-US" sz="3200" u="sng">
                <a:ea typeface="ＭＳ Ｐゴシック" panose="020B0600070205080204" pitchFamily="34" charset="-128"/>
              </a:rPr>
              <a:t>IP</a:t>
            </a:r>
            <a:r>
              <a:rPr lang="en-US" altLang="en-US" sz="3200">
                <a:ea typeface="ＭＳ Ｐゴシック" panose="020B0600070205080204" pitchFamily="34" charset="-128"/>
              </a:rPr>
              <a:t>scope’ (cont’d)</a:t>
            </a:r>
          </a:p>
        </p:txBody>
      </p:sp>
      <p:sp>
        <p:nvSpPr>
          <p:cNvPr id="72707" name="Rectangle 3">
            <a:extLst>
              <a:ext uri="{FF2B5EF4-FFF2-40B4-BE49-F238E27FC236}">
                <a16:creationId xmlns:a16="http://schemas.microsoft.com/office/drawing/2014/main" id="{5CECA24E-64BF-85C5-195A-5F061629C0F8}"/>
              </a:ext>
            </a:extLst>
          </p:cNvPr>
          <p:cNvSpPr>
            <a:spLocks noGrp="1" noChangeArrowheads="1"/>
          </p:cNvSpPr>
          <p:nvPr>
            <p:ph type="body" idx="1"/>
          </p:nvPr>
        </p:nvSpPr>
        <p:spPr>
          <a:xfrm>
            <a:off x="415925" y="1100138"/>
            <a:ext cx="8462963" cy="4800600"/>
          </a:xfrm>
        </p:spPr>
        <p:txBody>
          <a:bodyPr/>
          <a:lstStyle/>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Participation in </a:t>
            </a:r>
            <a:r>
              <a:rPr lang="en-US" altLang="en-US" sz="2000" dirty="0">
                <a:highlight>
                  <a:srgbClr val="FF0000"/>
                </a:highlight>
                <a:ea typeface="ＭＳ Ｐゴシック" panose="020B0600070205080204" pitchFamily="34" charset="-128"/>
              </a:rPr>
              <a:t>DIPs and PIPs </a:t>
            </a:r>
            <a:r>
              <a:rPr lang="en-US" altLang="en-US" sz="2000" dirty="0">
                <a:ea typeface="ＭＳ Ｐゴシック" panose="020B0600070205080204" pitchFamily="34" charset="-128"/>
              </a:rPr>
              <a:t>is obviously </a:t>
            </a:r>
            <a:r>
              <a:rPr lang="en-US" altLang="en-US" sz="2000" dirty="0">
                <a:highlight>
                  <a:srgbClr val="FF0000"/>
                </a:highlight>
                <a:ea typeface="ＭＳ Ｐゴシック" panose="020B0600070205080204" pitchFamily="34" charset="-128"/>
              </a:rPr>
              <a:t>undesirable</a:t>
            </a:r>
            <a:r>
              <a:rPr lang="en-US" altLang="en-US" sz="2000" dirty="0">
                <a:ea typeface="ＭＳ Ｐゴシック" panose="020B0600070205080204" pitchFamily="34" charset="-128"/>
              </a:rPr>
              <a:t>.  In CMM theory they are URPs (</a:t>
            </a:r>
            <a:r>
              <a:rPr lang="en-US" altLang="en-US" sz="2000" dirty="0">
                <a:highlight>
                  <a:srgbClr val="FF0000"/>
                </a:highlight>
                <a:ea typeface="ＭＳ Ｐゴシック" panose="020B0600070205080204" pitchFamily="34" charset="-128"/>
              </a:rPr>
              <a:t>Undesirable Repetitive Patterns</a:t>
            </a:r>
            <a:r>
              <a:rPr lang="en-US" altLang="en-US" sz="2000" dirty="0">
                <a:ea typeface="ＭＳ Ｐゴシック" panose="020B0600070205080204" pitchFamily="34" charset="-128"/>
              </a:rPr>
              <a:t>). What is noteworthy is that participating in such recurrent problematic coupling is mostly </a:t>
            </a:r>
            <a:r>
              <a:rPr lang="en-US" altLang="en-US" sz="2000" dirty="0">
                <a:highlight>
                  <a:srgbClr val="FFFF00"/>
                </a:highlight>
                <a:ea typeface="ＭＳ Ｐゴシック" panose="020B0600070205080204" pitchFamily="34" charset="-128"/>
              </a:rPr>
              <a:t>nonconscious</a:t>
            </a:r>
            <a:r>
              <a:rPr lang="en-US" altLang="en-US" sz="2000" dirty="0">
                <a:ea typeface="ＭＳ Ｐゴシック" panose="020B0600070205080204" pitchFamily="34" charset="-128"/>
              </a:rPr>
              <a:t>: </a:t>
            </a:r>
            <a:r>
              <a:rPr lang="en-US" altLang="en-US" sz="2000" dirty="0">
                <a:highlight>
                  <a:srgbClr val="00FFFF"/>
                </a:highlight>
                <a:ea typeface="ＭＳ Ｐゴシック" panose="020B0600070205080204" pitchFamily="34" charset="-128"/>
              </a:rPr>
              <a:t>'logical forces' of communication compel the participants to continue.</a:t>
            </a:r>
          </a:p>
          <a:p>
            <a:pPr eaLnBrk="1" hangingPunct="1">
              <a:buFontTx/>
              <a:buNone/>
            </a:pPr>
            <a:endParaRPr lang="en-US" altLang="en-US" sz="2000" dirty="0">
              <a:highlight>
                <a:srgbClr val="FFFF00"/>
              </a:highlight>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Needless-to-say, participation in ongoing WIPs is very desirable.  However, active involvement in WIPs is also usually </a:t>
            </a:r>
            <a:r>
              <a:rPr lang="en-US" altLang="en-US" sz="2000" dirty="0">
                <a:highlight>
                  <a:srgbClr val="FFFF00"/>
                </a:highlight>
                <a:ea typeface="ＭＳ Ｐゴシック" panose="020B0600070205080204" pitchFamily="34" charset="-128"/>
              </a:rPr>
              <a:t>nonconscious</a:t>
            </a:r>
            <a:r>
              <a:rPr lang="en-US" altLang="en-US" sz="2000" dirty="0">
                <a:ea typeface="ＭＳ Ｐゴシック" panose="020B0600070205080204" pitchFamily="34" charset="-128"/>
              </a:rPr>
              <a:t>.</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Initiating HIPs is usually very helpful when PIPs are dominant but doing so often requires some deliberate </a:t>
            </a:r>
            <a:r>
              <a:rPr lang="en-US" altLang="en-US" sz="2000" dirty="0">
                <a:highlight>
                  <a:srgbClr val="FFFF00"/>
                </a:highlight>
                <a:ea typeface="ＭＳ Ｐゴシック" panose="020B0600070205080204" pitchFamily="34" charset="-128"/>
              </a:rPr>
              <a:t>conscious</a:t>
            </a:r>
            <a:r>
              <a:rPr lang="en-US" altLang="en-US" sz="2000" dirty="0">
                <a:ea typeface="ＭＳ Ｐゴシック" panose="020B0600070205080204" pitchFamily="34" charset="-128"/>
              </a:rPr>
              <a:t> effort to improve a relationship. Clinical families </a:t>
            </a:r>
            <a:r>
              <a:rPr lang="en-US" altLang="en-US" sz="2000" dirty="0">
                <a:highlight>
                  <a:srgbClr val="FFFF00"/>
                </a:highlight>
                <a:ea typeface="ＭＳ Ｐゴシック" panose="020B0600070205080204" pitchFamily="34" charset="-128"/>
              </a:rPr>
              <a:t>may require some guidance and support </a:t>
            </a:r>
            <a:r>
              <a:rPr lang="en-US" altLang="en-US" sz="2000" dirty="0">
                <a:ea typeface="ＭＳ Ｐゴシック" panose="020B0600070205080204" pitchFamily="34" charset="-128"/>
              </a:rPr>
              <a:t>from therapists to generate and/or realize their HIPs.</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TIPs may arise spontaneously in families. Clinical families typically benefit from initiatives by </a:t>
            </a:r>
            <a:r>
              <a:rPr lang="en-US" altLang="en-US" sz="2000" dirty="0">
                <a:highlight>
                  <a:srgbClr val="00FFFF"/>
                </a:highlight>
                <a:ea typeface="ＭＳ Ｐゴシック" panose="020B0600070205080204" pitchFamily="34" charset="-128"/>
              </a:rPr>
              <a:t>systemic therapists who enact TIPs</a:t>
            </a:r>
            <a:r>
              <a:rPr lang="en-US" altLang="en-US" sz="2000" dirty="0">
                <a:ea typeface="ＭＳ Ｐゴシック" panose="020B0600070205080204" pitchFamily="34" charset="-128"/>
              </a:rPr>
              <a:t>.</a:t>
            </a:r>
          </a:p>
          <a:p>
            <a:pPr eaLnBrk="1" hangingPunct="1">
              <a:buFontTx/>
              <a:buNone/>
            </a:pPr>
            <a:r>
              <a:rPr lang="en-US" altLang="en-US" sz="2000" dirty="0">
                <a:ea typeface="ＭＳ Ｐゴシック" panose="020B0600070205080204" pitchFamily="34" charset="-128"/>
              </a:rPr>
              <a:t>	</a:t>
            </a:r>
          </a:p>
          <a:p>
            <a:pPr eaLnBrk="1" hangingPunct="1">
              <a:buFontTx/>
              <a:buNone/>
            </a:pPr>
            <a:endParaRPr lang="en-US" altLang="en-US" sz="2000" dirty="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7" name="Rectangle 2">
            <a:extLst>
              <a:ext uri="{FF2B5EF4-FFF2-40B4-BE49-F238E27FC236}">
                <a16:creationId xmlns:a16="http://schemas.microsoft.com/office/drawing/2014/main" id="{E82BED55-6990-96A3-9371-FA5D0606A26F}"/>
              </a:ext>
            </a:extLst>
          </p:cNvPr>
          <p:cNvSpPr>
            <a:spLocks noGrp="1" noChangeArrowheads="1"/>
          </p:cNvSpPr>
          <p:nvPr>
            <p:ph type="title"/>
          </p:nvPr>
        </p:nvSpPr>
        <p:spPr>
          <a:xfrm>
            <a:off x="333375" y="234950"/>
            <a:ext cx="8416925" cy="914400"/>
          </a:xfrm>
        </p:spPr>
        <p:txBody>
          <a:bodyPr/>
          <a:lstStyle/>
          <a:p>
            <a:pPr eaLnBrk="1" hangingPunct="1"/>
            <a:br>
              <a:rPr lang="en-US" altLang="en-US" sz="3200">
                <a:ea typeface="ＭＳ Ｐゴシック" panose="020B0600070205080204" pitchFamily="34" charset="-128"/>
              </a:rPr>
            </a:br>
            <a:r>
              <a:rPr lang="en-US" altLang="en-US" sz="3200">
                <a:ea typeface="ＭＳ Ｐゴシック" panose="020B0600070205080204" pitchFamily="34" charset="-128"/>
              </a:rPr>
              <a:t> Important features of the ‘</a:t>
            </a:r>
            <a:r>
              <a:rPr lang="en-US" altLang="en-US" sz="3200" u="sng">
                <a:ea typeface="ＭＳ Ｐゴシック" panose="020B0600070205080204" pitchFamily="34" charset="-128"/>
              </a:rPr>
              <a:t>IP</a:t>
            </a:r>
            <a:r>
              <a:rPr lang="en-US" altLang="en-US" sz="3200">
                <a:ea typeface="ＭＳ Ｐゴシック" panose="020B0600070205080204" pitchFamily="34" charset="-128"/>
              </a:rPr>
              <a:t>scope’ (cont’d)</a:t>
            </a:r>
          </a:p>
        </p:txBody>
      </p:sp>
      <p:sp>
        <p:nvSpPr>
          <p:cNvPr id="72707" name="Rectangle 3">
            <a:extLst>
              <a:ext uri="{FF2B5EF4-FFF2-40B4-BE49-F238E27FC236}">
                <a16:creationId xmlns:a16="http://schemas.microsoft.com/office/drawing/2014/main" id="{D9C223D3-E35B-98CC-A9C6-62C7D0746BD7}"/>
              </a:ext>
            </a:extLst>
          </p:cNvPr>
          <p:cNvSpPr>
            <a:spLocks noGrp="1" noChangeArrowheads="1"/>
          </p:cNvSpPr>
          <p:nvPr>
            <p:ph type="body" idx="1"/>
          </p:nvPr>
        </p:nvSpPr>
        <p:spPr>
          <a:xfrm>
            <a:off x="415925" y="923925"/>
            <a:ext cx="8462963" cy="4800600"/>
          </a:xfrm>
        </p:spPr>
        <p:txBody>
          <a:bodyPr/>
          <a:lstStyle/>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r>
              <a:rPr lang="en-US" altLang="en-US" sz="2000" dirty="0">
                <a:highlight>
                  <a:srgbClr val="FFFF00"/>
                </a:highlight>
                <a:ea typeface="ＭＳ Ｐゴシック" panose="020B0600070205080204" pitchFamily="34" charset="-128"/>
              </a:rPr>
              <a:t>Pattern recognition </a:t>
            </a:r>
            <a:r>
              <a:rPr lang="en-US" altLang="en-US" sz="2000" dirty="0">
                <a:ea typeface="ＭＳ Ｐゴシック" panose="020B0600070205080204" pitchFamily="34" charset="-128"/>
              </a:rPr>
              <a:t>offers economy in cognition and is widespread among most living systems.  If </a:t>
            </a:r>
            <a:r>
              <a:rPr lang="en-US" altLang="en-US" sz="2000" dirty="0">
                <a:highlight>
                  <a:srgbClr val="00FFFF"/>
                </a:highlight>
                <a:ea typeface="ＭＳ Ｐゴシック" panose="020B0600070205080204" pitchFamily="34" charset="-128"/>
              </a:rPr>
              <a:t>one component of a pattern </a:t>
            </a:r>
            <a:r>
              <a:rPr lang="en-US" altLang="en-US" sz="2000" dirty="0">
                <a:ea typeface="ＭＳ Ｐゴシック" panose="020B0600070205080204" pitchFamily="34" charset="-128"/>
              </a:rPr>
              <a:t>is identified, other components may be inferred and selected out from a huge background of interactive 'noise'. </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If a particular behavior happens only once and doesn't occur again it is probably not that significant (unless it is taken into memory where it could recur). It is when the behavior becomes coupled with other behaviors in a pattern that it becomes more significant.</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For instance, if a young child in a tantrum yells at his father "I'll kill you!" it may simply be forgotten and fall away, but if a father in a fit of rage yells at his son "I'll kill you!" the son may remember the incident and the anger could become coupled with fear in a pattern that recurs and contributes to the son's reactivity in other relationships. </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a:t>
            </a:r>
            <a:endParaRPr lang="en-US" altLang="en-US" sz="2000" b="1" dirty="0">
              <a:ea typeface="ＭＳ Ｐゴシック" panose="020B0600070205080204" pitchFamily="34" charset="-128"/>
            </a:endParaRPr>
          </a:p>
          <a:p>
            <a:pPr eaLnBrk="1" hangingPunct="1">
              <a:buFontTx/>
              <a:buNone/>
            </a:pPr>
            <a:r>
              <a:rPr lang="en-US" altLang="en-US" sz="2000" b="1" dirty="0">
                <a:ea typeface="ＭＳ Ｐゴシック" panose="020B0600070205080204" pitchFamily="34" charset="-128"/>
              </a:rPr>
              <a:t>	</a:t>
            </a: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a:t>
            </a:r>
          </a:p>
          <a:p>
            <a:pPr eaLnBrk="1" hangingPunct="1">
              <a:buFontTx/>
              <a:buNone/>
            </a:pPr>
            <a:endParaRPr lang="en-US" altLang="en-US" sz="2000" dirty="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1" name="Rectangle 2">
            <a:extLst>
              <a:ext uri="{FF2B5EF4-FFF2-40B4-BE49-F238E27FC236}">
                <a16:creationId xmlns:a16="http://schemas.microsoft.com/office/drawing/2014/main" id="{77C21283-1B47-0225-5314-8CB7717948B8}"/>
              </a:ext>
            </a:extLst>
          </p:cNvPr>
          <p:cNvSpPr>
            <a:spLocks noGrp="1" noChangeArrowheads="1"/>
          </p:cNvSpPr>
          <p:nvPr>
            <p:ph type="title"/>
          </p:nvPr>
        </p:nvSpPr>
        <p:spPr>
          <a:xfrm>
            <a:off x="333375" y="234950"/>
            <a:ext cx="8416925" cy="914400"/>
          </a:xfrm>
        </p:spPr>
        <p:txBody>
          <a:bodyPr/>
          <a:lstStyle/>
          <a:p>
            <a:pPr eaLnBrk="1" hangingPunct="1"/>
            <a:br>
              <a:rPr lang="en-US" altLang="en-US" sz="3200">
                <a:ea typeface="ＭＳ Ｐゴシック" panose="020B0600070205080204" pitchFamily="34" charset="-128"/>
              </a:rPr>
            </a:br>
            <a:r>
              <a:rPr lang="en-US" altLang="en-US" sz="3200">
                <a:ea typeface="ＭＳ Ｐゴシック" panose="020B0600070205080204" pitchFamily="34" charset="-128"/>
              </a:rPr>
              <a:t> Important features of the ‘</a:t>
            </a:r>
            <a:r>
              <a:rPr lang="en-US" altLang="en-US" sz="3200" u="sng">
                <a:ea typeface="ＭＳ Ｐゴシック" panose="020B0600070205080204" pitchFamily="34" charset="-128"/>
              </a:rPr>
              <a:t>IP</a:t>
            </a:r>
            <a:r>
              <a:rPr lang="en-US" altLang="en-US" sz="3200">
                <a:ea typeface="ＭＳ Ｐゴシック" panose="020B0600070205080204" pitchFamily="34" charset="-128"/>
              </a:rPr>
              <a:t>scope’ (cont’d)</a:t>
            </a:r>
          </a:p>
        </p:txBody>
      </p:sp>
      <p:sp>
        <p:nvSpPr>
          <p:cNvPr id="72707" name="Rectangle 3">
            <a:extLst>
              <a:ext uri="{FF2B5EF4-FFF2-40B4-BE49-F238E27FC236}">
                <a16:creationId xmlns:a16="http://schemas.microsoft.com/office/drawing/2014/main" id="{33EA8076-BA90-03EB-0A65-B5CD4AF15FFD}"/>
              </a:ext>
            </a:extLst>
          </p:cNvPr>
          <p:cNvSpPr>
            <a:spLocks noGrp="1" noChangeArrowheads="1"/>
          </p:cNvSpPr>
          <p:nvPr>
            <p:ph type="body" idx="1"/>
          </p:nvPr>
        </p:nvSpPr>
        <p:spPr>
          <a:xfrm>
            <a:off x="415925" y="1100138"/>
            <a:ext cx="8462963" cy="4800600"/>
          </a:xfrm>
        </p:spPr>
        <p:txBody>
          <a:bodyPr/>
          <a:lstStyle/>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It is usually possible to </a:t>
            </a:r>
            <a:r>
              <a:rPr lang="en-US" altLang="en-US" sz="2000" dirty="0">
                <a:highlight>
                  <a:srgbClr val="FFFF00"/>
                </a:highlight>
                <a:ea typeface="ＭＳ Ｐゴシック" panose="020B0600070205080204" pitchFamily="34" charset="-128"/>
              </a:rPr>
              <a:t>distinguish 2 or 3 core PIPs </a:t>
            </a:r>
            <a:r>
              <a:rPr lang="en-US" altLang="en-US" sz="2000" dirty="0">
                <a:ea typeface="ＭＳ Ｐゴシック" panose="020B0600070205080204" pitchFamily="34" charset="-128"/>
              </a:rPr>
              <a:t>in a clinical family where the patterns become 'rutted', and the family slips into them again and again.</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I sometimes </a:t>
            </a:r>
            <a:r>
              <a:rPr lang="en-US" altLang="en-US" sz="2000" dirty="0">
                <a:highlight>
                  <a:srgbClr val="FFFF00"/>
                </a:highlight>
                <a:ea typeface="ＭＳ Ｐゴシック" panose="020B0600070205080204" pitchFamily="34" charset="-128"/>
              </a:rPr>
              <a:t>draw</a:t>
            </a:r>
            <a:r>
              <a:rPr lang="en-US" altLang="en-US" sz="2000" dirty="0">
                <a:ea typeface="ＭＳ Ｐゴシック" panose="020B0600070205080204" pitchFamily="34" charset="-128"/>
              </a:rPr>
              <a:t> one or more of these PIPs on a chalkboard to help the family </a:t>
            </a:r>
            <a:r>
              <a:rPr lang="en-US" altLang="en-US" sz="2000" dirty="0">
                <a:highlight>
                  <a:srgbClr val="FFFF00"/>
                </a:highlight>
                <a:ea typeface="ＭＳ Ｐゴシック" panose="020B0600070205080204" pitchFamily="34" charset="-128"/>
              </a:rPr>
              <a:t>recognize</a:t>
            </a:r>
            <a:r>
              <a:rPr lang="en-US" altLang="en-US" sz="2000" dirty="0">
                <a:ea typeface="ＭＳ Ｐゴシック" panose="020B0600070205080204" pitchFamily="34" charset="-128"/>
              </a:rPr>
              <a:t> them more clearly.</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I then often engage family members </a:t>
            </a:r>
            <a:r>
              <a:rPr lang="en-US" altLang="en-US" sz="2000" dirty="0">
                <a:highlight>
                  <a:srgbClr val="FFFF00"/>
                </a:highlight>
                <a:ea typeface="ＭＳ Ｐゴシック" panose="020B0600070205080204" pitchFamily="34" charset="-128"/>
              </a:rPr>
              <a:t>to collaborate in identifying possible wellness patterns (HIPs and WIPs) that could displace the core PIPs</a:t>
            </a:r>
            <a:r>
              <a:rPr lang="en-US" altLang="en-US" sz="2000" dirty="0">
                <a:ea typeface="ＭＳ Ｐゴシック" panose="020B0600070205080204" pitchFamily="34" charset="-128"/>
              </a:rPr>
              <a:t>.</a:t>
            </a:r>
          </a:p>
          <a:p>
            <a:pPr eaLnBrk="1" hangingPunct="1">
              <a:buFontTx/>
              <a:buNone/>
            </a:pPr>
            <a:endParaRPr lang="en-US" altLang="en-US" sz="2000" dirty="0">
              <a:ea typeface="ＭＳ Ｐゴシック" panose="020B0600070205080204" pitchFamily="34" charset="-128"/>
            </a:endParaRPr>
          </a:p>
          <a:p>
            <a:pPr eaLnBrk="1" hangingPunct="1">
              <a:buFontTx/>
              <a:buNone/>
            </a:pPr>
            <a:r>
              <a:rPr lang="en-US" altLang="en-US" sz="2000" dirty="0">
                <a:ea typeface="ＭＳ Ｐゴシック" panose="020B0600070205080204" pitchFamily="34" charset="-128"/>
              </a:rPr>
              <a:t>	In this way family members' conscious awareness of the different patterns could become a potential resource in their deliberate efforts to move towards more healing and wellness. </a:t>
            </a:r>
          </a:p>
          <a:p>
            <a:pPr eaLnBrk="1" hangingPunct="1">
              <a:buFontTx/>
              <a:buNone/>
            </a:pPr>
            <a:r>
              <a:rPr lang="en-US" altLang="en-US" sz="2000" dirty="0">
                <a:ea typeface="ＭＳ Ｐゴシック" panose="020B0600070205080204" pitchFamily="34" charset="-128"/>
              </a:rPr>
              <a:t>	</a:t>
            </a:r>
          </a:p>
          <a:p>
            <a:pPr eaLnBrk="1" hangingPunct="1">
              <a:buFontTx/>
              <a:buNone/>
            </a:pPr>
            <a:r>
              <a:rPr lang="en-US" altLang="en-US" sz="2000" dirty="0">
                <a:ea typeface="ＭＳ Ｐゴシック" panose="020B0600070205080204" pitchFamily="34" charset="-128"/>
              </a:rPr>
              <a:t>	</a:t>
            </a:r>
          </a:p>
          <a:p>
            <a:pPr eaLnBrk="1" hangingPunct="1">
              <a:buFontTx/>
              <a:buNone/>
            </a:pPr>
            <a:endParaRPr lang="en-US" altLang="en-US" sz="2000" dirty="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uiExpand="1"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5" name="Rectangle 2">
            <a:extLst>
              <a:ext uri="{FF2B5EF4-FFF2-40B4-BE49-F238E27FC236}">
                <a16:creationId xmlns:a16="http://schemas.microsoft.com/office/drawing/2014/main" id="{1BC309FE-EF1B-40A7-DC48-6C5D11D90476}"/>
              </a:ext>
            </a:extLst>
          </p:cNvPr>
          <p:cNvSpPr>
            <a:spLocks noGrp="1" noChangeArrowheads="1"/>
          </p:cNvSpPr>
          <p:nvPr>
            <p:ph type="title"/>
          </p:nvPr>
        </p:nvSpPr>
        <p:spPr>
          <a:xfrm>
            <a:off x="495300" y="622300"/>
            <a:ext cx="7772400" cy="1143000"/>
          </a:xfrm>
        </p:spPr>
        <p:txBody>
          <a:bodyPr/>
          <a:lstStyle/>
          <a:p>
            <a:pPr eaLnBrk="1" hangingPunct="1"/>
            <a:r>
              <a:rPr lang="en-US" altLang="en-US" sz="3200">
                <a:ea typeface="ＭＳ Ｐゴシック" panose="020B0600070205080204" pitchFamily="34" charset="-128"/>
              </a:rPr>
              <a:t>Deconstructing DSM diagnoses into PIPs</a:t>
            </a:r>
            <a:br>
              <a:rPr lang="en-US" altLang="en-US" sz="3200">
                <a:ea typeface="ＭＳ Ｐゴシック" panose="020B0600070205080204" pitchFamily="34" charset="-128"/>
              </a:rPr>
            </a:br>
            <a:endParaRPr lang="en-US" altLang="en-US" sz="3200">
              <a:ea typeface="ＭＳ Ｐゴシック" panose="020B0600070205080204" pitchFamily="34" charset="-128"/>
            </a:endParaRPr>
          </a:p>
        </p:txBody>
      </p:sp>
      <p:sp>
        <p:nvSpPr>
          <p:cNvPr id="274435" name="Rectangle 3">
            <a:extLst>
              <a:ext uri="{FF2B5EF4-FFF2-40B4-BE49-F238E27FC236}">
                <a16:creationId xmlns:a16="http://schemas.microsoft.com/office/drawing/2014/main" id="{C1A65725-BCF7-96AB-3BF1-36AC4126707C}"/>
              </a:ext>
            </a:extLst>
          </p:cNvPr>
          <p:cNvSpPr>
            <a:spLocks noGrp="1" noChangeArrowheads="1"/>
          </p:cNvSpPr>
          <p:nvPr>
            <p:ph type="body" idx="1"/>
          </p:nvPr>
        </p:nvSpPr>
        <p:spPr>
          <a:xfrm>
            <a:off x="622300" y="1089025"/>
            <a:ext cx="7772400" cy="3124200"/>
          </a:xfrm>
        </p:spPr>
        <p:txBody>
          <a:bodyPr/>
          <a:lstStyle/>
          <a:p>
            <a:pPr eaLnBrk="1" hangingPunct="1">
              <a:buFontTx/>
              <a:buNone/>
            </a:pPr>
            <a:endParaRPr lang="en-US" altLang="en-US" sz="2000" dirty="0">
              <a:ea typeface="ＭＳ Ｐゴシック" panose="020B0600070205080204" pitchFamily="34" charset="-128"/>
            </a:endParaRPr>
          </a:p>
          <a:p>
            <a:pPr eaLnBrk="1" hangingPunct="1"/>
            <a:r>
              <a:rPr lang="en-US" altLang="en-US" sz="2000" dirty="0">
                <a:ea typeface="ＭＳ Ｐゴシック" panose="020B0600070205080204" pitchFamily="34" charset="-128"/>
              </a:rPr>
              <a:t>Human mental phenomena, including thoughts, feelings, intentions, actions, and consciousness itself, may be seen to </a:t>
            </a:r>
            <a:r>
              <a:rPr lang="en-US" altLang="en-US" sz="2000" dirty="0">
                <a:highlight>
                  <a:srgbClr val="FFFF00"/>
                </a:highlight>
                <a:ea typeface="ＭＳ Ｐゴシック" panose="020B0600070205080204" pitchFamily="34" charset="-128"/>
              </a:rPr>
              <a:t>arise through processes of social interaction</a:t>
            </a:r>
            <a:r>
              <a:rPr lang="en-US" altLang="en-US" sz="2000" dirty="0">
                <a:ea typeface="ＭＳ Ｐゴシック" panose="020B0600070205080204" pitchFamily="34" charset="-128"/>
              </a:rPr>
              <a:t>. </a:t>
            </a:r>
          </a:p>
          <a:p>
            <a:pPr eaLnBrk="1" hangingPunct="1"/>
            <a:r>
              <a:rPr lang="en-US" altLang="en-US" sz="2000" dirty="0">
                <a:ea typeface="ＭＳ Ｐゴシック" panose="020B0600070205080204" pitchFamily="34" charset="-128"/>
              </a:rPr>
              <a:t>Both Gregory Bateson and Humberto </a:t>
            </a:r>
            <a:r>
              <a:rPr lang="en-US" altLang="en-US" sz="2000" dirty="0" err="1">
                <a:ea typeface="ＭＳ Ｐゴシック" panose="020B0600070205080204" pitchFamily="34" charset="-128"/>
              </a:rPr>
              <a:t>Maturana</a:t>
            </a:r>
            <a:r>
              <a:rPr lang="en-US" altLang="en-US" sz="2000" dirty="0">
                <a:ea typeface="ＭＳ Ｐゴシック" panose="020B0600070205080204" pitchFamily="34" charset="-128"/>
              </a:rPr>
              <a:t> made the claim that “the Mind is first and foremost social, and secondarily psychological”</a:t>
            </a:r>
          </a:p>
          <a:p>
            <a:pPr eaLnBrk="1" hangingPunct="1"/>
            <a:r>
              <a:rPr lang="en-US" altLang="en-US" sz="2000" dirty="0">
                <a:ea typeface="ＭＳ Ｐゴシック" panose="020B0600070205080204" pitchFamily="34" charset="-128"/>
              </a:rPr>
              <a:t>For instance, language is not in the brain (even though it depends on the neuroplasticity of the brain); language is among us, we are immersed in it, internalize it, and use it to give meaning to experience.</a:t>
            </a:r>
          </a:p>
          <a:p>
            <a:pPr eaLnBrk="1" hangingPunct="1"/>
            <a:r>
              <a:rPr lang="en-US" altLang="en-US" sz="2000" dirty="0">
                <a:ea typeface="ＭＳ Ｐゴシック" panose="020B0600070205080204" pitchFamily="34" charset="-128"/>
              </a:rPr>
              <a:t>If this notion of the social origination of mental phenomena is valid, then </a:t>
            </a:r>
            <a:r>
              <a:rPr lang="en-US" altLang="en-US" sz="2000" dirty="0">
                <a:highlight>
                  <a:srgbClr val="00FFFF"/>
                </a:highlight>
                <a:ea typeface="ＭＳ Ｐゴシック" panose="020B0600070205080204" pitchFamily="34" charset="-128"/>
              </a:rPr>
              <a:t>it should be possible (theoretically at least) to deconstruct an individual 'mental illness’ into patterns of social interaction</a:t>
            </a:r>
            <a:r>
              <a:rPr lang="en-US" altLang="en-US" sz="2000" dirty="0">
                <a:ea typeface="ＭＳ Ｐゴシック" panose="020B0600070205080204" pitchFamily="34" charset="-128"/>
              </a:rPr>
              <a:t>.</a:t>
            </a:r>
          </a:p>
          <a:p>
            <a:pPr eaLnBrk="1" hangingPunct="1"/>
            <a:r>
              <a:rPr lang="en-US" altLang="en-US" sz="2000" dirty="0">
                <a:ea typeface="ＭＳ Ｐゴシック" panose="020B0600070205080204" pitchFamily="34" charset="-128"/>
              </a:rPr>
              <a:t>My colleagues and I have tried to identify specific interaction patterns or </a:t>
            </a:r>
            <a:r>
              <a:rPr lang="en-US" altLang="en-US" sz="2000" dirty="0">
                <a:highlight>
                  <a:srgbClr val="00FFFF"/>
                </a:highlight>
                <a:ea typeface="ＭＳ Ｐゴシック" panose="020B0600070205080204" pitchFamily="34" charset="-128"/>
              </a:rPr>
              <a:t>IPs that generate and/or aggravate particular mental disorders</a:t>
            </a:r>
            <a:r>
              <a:rPr lang="en-US" altLang="en-US" sz="2000" dirty="0">
                <a:ea typeface="ＭＳ Ｐゴシック" panose="020B0600070205080204" pitchFamily="34" charset="-128"/>
              </a:rPr>
              <a:t>.</a:t>
            </a:r>
          </a:p>
          <a:p>
            <a:pPr eaLnBrk="1" hangingPunct="1"/>
            <a:r>
              <a:rPr lang="en-US" altLang="en-US" sz="2000" dirty="0">
                <a:ea typeface="ＭＳ Ｐゴシック" panose="020B0600070205080204" pitchFamily="34" charset="-128"/>
              </a:rPr>
              <a:t>In doing so, we appear to be 'going against the grain' with respect to contemporary developments in psychiatry and mental health.</a:t>
            </a:r>
          </a:p>
          <a:p>
            <a:pPr eaLnBrk="1" hangingPunct="1">
              <a:buFontTx/>
              <a:buNone/>
            </a:pPr>
            <a:endParaRPr lang="en-US" altLang="en-US" sz="2000" dirty="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443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44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443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7443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7443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74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a:extLst>
              <a:ext uri="{FF2B5EF4-FFF2-40B4-BE49-F238E27FC236}">
                <a16:creationId xmlns:a16="http://schemas.microsoft.com/office/drawing/2014/main" id="{3184EE3B-B354-1DD4-5905-709497DD17CF}"/>
              </a:ext>
            </a:extLst>
          </p:cNvPr>
          <p:cNvSpPr>
            <a:spLocks noChangeArrowheads="1"/>
          </p:cNvSpPr>
          <p:nvPr/>
        </p:nvSpPr>
        <p:spPr bwMode="auto">
          <a:xfrm>
            <a:off x="1781175" y="1473200"/>
            <a:ext cx="5859463"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 What are some common PIPs associated with</a:t>
            </a:r>
          </a:p>
          <a:p>
            <a:pPr algn="ctr">
              <a:spcBef>
                <a:spcPct val="0"/>
              </a:spcBef>
              <a:buFontTx/>
              <a:buNone/>
            </a:pPr>
            <a:endParaRPr lang="en-US" altLang="en-US" sz="2400" dirty="0"/>
          </a:p>
          <a:p>
            <a:pPr algn="ctr">
              <a:spcBef>
                <a:spcPct val="0"/>
              </a:spcBef>
              <a:buFontTx/>
              <a:buNone/>
            </a:pPr>
            <a:r>
              <a:rPr lang="en-US" altLang="en-US" sz="2400" dirty="0"/>
              <a:t>clinical ‘</a:t>
            </a:r>
            <a:r>
              <a:rPr lang="en-US" altLang="en-US" sz="2400" dirty="0">
                <a:highlight>
                  <a:srgbClr val="FFFF00"/>
                </a:highlight>
              </a:rPr>
              <a:t>depression</a:t>
            </a:r>
            <a:r>
              <a:rPr lang="en-US" altLang="en-US" sz="2400" dirty="0"/>
              <a:t>’ </a:t>
            </a:r>
          </a:p>
          <a:p>
            <a:pPr algn="ctr">
              <a:spcBef>
                <a:spcPct val="0"/>
              </a:spcBef>
              <a:buFontTx/>
              <a:buNone/>
            </a:pPr>
            <a:endParaRPr lang="en-US" altLang="en-US" sz="2400" dirty="0"/>
          </a:p>
          <a:p>
            <a:pPr algn="ctr">
              <a:spcBef>
                <a:spcPct val="0"/>
              </a:spcBef>
              <a:buFontTx/>
              <a:buNone/>
            </a:pPr>
            <a:r>
              <a:rPr lang="en-US" altLang="en-US" sz="2400" dirty="0"/>
              <a:t>and some possible social antidotes?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3" name="Group 2">
            <a:extLst>
              <a:ext uri="{FF2B5EF4-FFF2-40B4-BE49-F238E27FC236}">
                <a16:creationId xmlns:a16="http://schemas.microsoft.com/office/drawing/2014/main" id="{3FE283DF-B60B-5A97-B26D-D2A0983827EC}"/>
              </a:ext>
            </a:extLst>
          </p:cNvPr>
          <p:cNvGrpSpPr>
            <a:grpSpLocks/>
          </p:cNvGrpSpPr>
          <p:nvPr/>
        </p:nvGrpSpPr>
        <p:grpSpPr bwMode="auto">
          <a:xfrm>
            <a:off x="3576638" y="688975"/>
            <a:ext cx="2259012" cy="2259013"/>
            <a:chOff x="2480" y="352"/>
            <a:chExt cx="800" cy="800"/>
          </a:xfrm>
        </p:grpSpPr>
        <p:pic>
          <p:nvPicPr>
            <p:cNvPr id="95245" name="Picture 3" descr="Social Ostracism.pdf                                           0005C569Tom's G4                       BBACEF84:">
              <a:extLst>
                <a:ext uri="{FF2B5EF4-FFF2-40B4-BE49-F238E27FC236}">
                  <a16:creationId xmlns:a16="http://schemas.microsoft.com/office/drawing/2014/main" id="{F8D5D1CD-BD3B-1AD9-24C3-AE4EAED5E3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46" name="Line 4">
              <a:extLst>
                <a:ext uri="{FF2B5EF4-FFF2-40B4-BE49-F238E27FC236}">
                  <a16:creationId xmlns:a16="http://schemas.microsoft.com/office/drawing/2014/main" id="{FFFA95CA-6875-6A55-5B51-C150BDA36100}"/>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5234" name="Text Box 5">
            <a:extLst>
              <a:ext uri="{FF2B5EF4-FFF2-40B4-BE49-F238E27FC236}">
                <a16:creationId xmlns:a16="http://schemas.microsoft.com/office/drawing/2014/main" id="{540600AF-1B15-9640-4B67-048001F1DC7D}"/>
              </a:ext>
            </a:extLst>
          </p:cNvPr>
          <p:cNvSpPr txBox="1">
            <a:spLocks noChangeArrowheads="1"/>
          </p:cNvSpPr>
          <p:nvPr/>
        </p:nvSpPr>
        <p:spPr bwMode="auto">
          <a:xfrm>
            <a:off x="2405063" y="15541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blaming</a:t>
            </a:r>
            <a:r>
              <a:rPr lang="en-US" altLang="en-US" sz="1600" b="1" dirty="0"/>
              <a:t> and</a:t>
            </a:r>
          </a:p>
          <a:p>
            <a:pPr algn="ctr">
              <a:spcBef>
                <a:spcPct val="0"/>
              </a:spcBef>
              <a:buFontTx/>
              <a:buNone/>
            </a:pPr>
            <a:r>
              <a:rPr lang="en-US" altLang="en-US" sz="1600" b="1" dirty="0"/>
              <a:t>diminishing the other</a:t>
            </a:r>
          </a:p>
        </p:txBody>
      </p:sp>
      <p:sp>
        <p:nvSpPr>
          <p:cNvPr id="95235" name="Rectangle 7">
            <a:extLst>
              <a:ext uri="{FF2B5EF4-FFF2-40B4-BE49-F238E27FC236}">
                <a16:creationId xmlns:a16="http://schemas.microsoft.com/office/drawing/2014/main" id="{E596DE52-FB7C-4950-86C2-D2D7C1AACD96}"/>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84996" name="Group 8">
            <a:extLst>
              <a:ext uri="{FF2B5EF4-FFF2-40B4-BE49-F238E27FC236}">
                <a16:creationId xmlns:a16="http://schemas.microsoft.com/office/drawing/2014/main" id="{34D8C90E-80B0-DBE5-835F-37A8BD286F5A}"/>
              </a:ext>
            </a:extLst>
          </p:cNvPr>
          <p:cNvGrpSpPr>
            <a:grpSpLocks/>
          </p:cNvGrpSpPr>
          <p:nvPr/>
        </p:nvGrpSpPr>
        <p:grpSpPr bwMode="auto">
          <a:xfrm>
            <a:off x="3678238" y="3652838"/>
            <a:ext cx="2259012" cy="2259012"/>
            <a:chOff x="2480" y="352"/>
            <a:chExt cx="800" cy="800"/>
          </a:xfrm>
        </p:grpSpPr>
        <p:pic>
          <p:nvPicPr>
            <p:cNvPr id="95243" name="Picture 9" descr="Social Ostracism.pdf                                           0005C569Tom's G4                       BBACEF84:">
              <a:extLst>
                <a:ext uri="{FF2B5EF4-FFF2-40B4-BE49-F238E27FC236}">
                  <a16:creationId xmlns:a16="http://schemas.microsoft.com/office/drawing/2014/main" id="{F7A82680-809E-3D65-F9FB-2E1C51BC9B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44" name="Line 10">
              <a:extLst>
                <a:ext uri="{FF2B5EF4-FFF2-40B4-BE49-F238E27FC236}">
                  <a16:creationId xmlns:a16="http://schemas.microsoft.com/office/drawing/2014/main" id="{16C40709-20B3-25D8-779B-A53F886EC550}"/>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5237" name="Rectangle 13">
            <a:extLst>
              <a:ext uri="{FF2B5EF4-FFF2-40B4-BE49-F238E27FC236}">
                <a16:creationId xmlns:a16="http://schemas.microsoft.com/office/drawing/2014/main" id="{CD1BDA2B-C64F-C454-DE44-3D4F000534F5}"/>
              </a:ext>
            </a:extLst>
          </p:cNvPr>
          <p:cNvSpPr>
            <a:spLocks noChangeArrowheads="1"/>
          </p:cNvSpPr>
          <p:nvPr/>
        </p:nvSpPr>
        <p:spPr bwMode="auto">
          <a:xfrm>
            <a:off x="1452563" y="1092200"/>
            <a:ext cx="63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84998" name="Rectangle 14">
            <a:extLst>
              <a:ext uri="{FF2B5EF4-FFF2-40B4-BE49-F238E27FC236}">
                <a16:creationId xmlns:a16="http://schemas.microsoft.com/office/drawing/2014/main" id="{41B00721-E8CC-A4B9-80D6-375FD9A63B2C}"/>
              </a:ext>
            </a:extLst>
          </p:cNvPr>
          <p:cNvSpPr>
            <a:spLocks noChangeArrowheads="1"/>
          </p:cNvSpPr>
          <p:nvPr/>
        </p:nvSpPr>
        <p:spPr bwMode="auto">
          <a:xfrm>
            <a:off x="1470025" y="4048125"/>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95239" name="Text Box 5">
            <a:extLst>
              <a:ext uri="{FF2B5EF4-FFF2-40B4-BE49-F238E27FC236}">
                <a16:creationId xmlns:a16="http://schemas.microsoft.com/office/drawing/2014/main" id="{CD181001-95DC-FE84-1E94-F3D8D22331BD}"/>
              </a:ext>
            </a:extLst>
          </p:cNvPr>
          <p:cNvSpPr txBox="1">
            <a:spLocks noChangeArrowheads="1"/>
          </p:cNvSpPr>
          <p:nvPr/>
        </p:nvSpPr>
        <p:spPr bwMode="auto">
          <a:xfrm>
            <a:off x="4449763" y="15541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blaming and</a:t>
            </a:r>
          </a:p>
          <a:p>
            <a:pPr algn="ctr">
              <a:spcBef>
                <a:spcPct val="0"/>
              </a:spcBef>
              <a:buFontTx/>
              <a:buNone/>
            </a:pPr>
            <a:r>
              <a:rPr lang="en-US" altLang="en-US" sz="1600" b="1"/>
              <a:t>diminishing the self</a:t>
            </a:r>
          </a:p>
        </p:txBody>
      </p:sp>
      <p:sp>
        <p:nvSpPr>
          <p:cNvPr id="85000" name="Text Box 5">
            <a:extLst>
              <a:ext uri="{FF2B5EF4-FFF2-40B4-BE49-F238E27FC236}">
                <a16:creationId xmlns:a16="http://schemas.microsoft.com/office/drawing/2014/main" id="{64E6856D-7101-B85A-0F58-CEE66CE05CE7}"/>
              </a:ext>
            </a:extLst>
          </p:cNvPr>
          <p:cNvSpPr txBox="1">
            <a:spLocks noChangeArrowheads="1"/>
          </p:cNvSpPr>
          <p:nvPr/>
        </p:nvSpPr>
        <p:spPr bwMode="auto">
          <a:xfrm>
            <a:off x="2379663" y="45259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affirming</a:t>
            </a:r>
            <a:r>
              <a:rPr lang="en-US" altLang="en-US" sz="1600" b="1" dirty="0"/>
              <a:t> and</a:t>
            </a:r>
          </a:p>
          <a:p>
            <a:pPr algn="ctr">
              <a:spcBef>
                <a:spcPct val="0"/>
              </a:spcBef>
              <a:buFontTx/>
              <a:buNone/>
            </a:pPr>
            <a:r>
              <a:rPr lang="en-US" altLang="en-US" sz="1600" b="1" dirty="0"/>
              <a:t>crediting the other</a:t>
            </a:r>
          </a:p>
        </p:txBody>
      </p:sp>
      <p:sp>
        <p:nvSpPr>
          <p:cNvPr id="85001" name="Text Box 5">
            <a:extLst>
              <a:ext uri="{FF2B5EF4-FFF2-40B4-BE49-F238E27FC236}">
                <a16:creationId xmlns:a16="http://schemas.microsoft.com/office/drawing/2014/main" id="{C7D6B7CD-E6D2-E617-C635-344D61D59131}"/>
              </a:ext>
            </a:extLst>
          </p:cNvPr>
          <p:cNvSpPr txBox="1">
            <a:spLocks noChangeArrowheads="1"/>
          </p:cNvSpPr>
          <p:nvPr/>
        </p:nvSpPr>
        <p:spPr bwMode="auto">
          <a:xfrm>
            <a:off x="4602163" y="45132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affirming and</a:t>
            </a:r>
          </a:p>
          <a:p>
            <a:pPr algn="ctr">
              <a:spcBef>
                <a:spcPct val="0"/>
              </a:spcBef>
              <a:buFontTx/>
              <a:buNone/>
            </a:pPr>
            <a:r>
              <a:rPr lang="en-US" altLang="en-US" sz="1600" b="1"/>
              <a:t>crediting the self</a:t>
            </a:r>
          </a:p>
        </p:txBody>
      </p:sp>
      <p:sp>
        <p:nvSpPr>
          <p:cNvPr id="85002" name="Down Arrow 15">
            <a:extLst>
              <a:ext uri="{FF2B5EF4-FFF2-40B4-BE49-F238E27FC236}">
                <a16:creationId xmlns:a16="http://schemas.microsoft.com/office/drawing/2014/main" id="{7E4231C4-AFB4-7B38-0715-91C15DD02C25}"/>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00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500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499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0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8" grpId="0"/>
      <p:bldP spid="85000" grpId="0"/>
      <p:bldP spid="85001" grpId="0"/>
      <p:bldP spid="85002"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257" name="Group 2">
            <a:extLst>
              <a:ext uri="{FF2B5EF4-FFF2-40B4-BE49-F238E27FC236}">
                <a16:creationId xmlns:a16="http://schemas.microsoft.com/office/drawing/2014/main" id="{05AE6EAF-ED32-B8B3-263E-58124875A71F}"/>
              </a:ext>
            </a:extLst>
          </p:cNvPr>
          <p:cNvGrpSpPr>
            <a:grpSpLocks/>
          </p:cNvGrpSpPr>
          <p:nvPr/>
        </p:nvGrpSpPr>
        <p:grpSpPr bwMode="auto">
          <a:xfrm>
            <a:off x="3576638" y="688975"/>
            <a:ext cx="2259012" cy="2259013"/>
            <a:chOff x="2480" y="352"/>
            <a:chExt cx="800" cy="800"/>
          </a:xfrm>
        </p:grpSpPr>
        <p:pic>
          <p:nvPicPr>
            <p:cNvPr id="96269" name="Picture 3" descr="Social Ostracism.pdf                                           0005C569Tom's G4                       BBACEF84:">
              <a:extLst>
                <a:ext uri="{FF2B5EF4-FFF2-40B4-BE49-F238E27FC236}">
                  <a16:creationId xmlns:a16="http://schemas.microsoft.com/office/drawing/2014/main" id="{0B23CFED-DA68-08AD-AE1D-720FFA7DA3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70" name="Line 4">
              <a:extLst>
                <a:ext uri="{FF2B5EF4-FFF2-40B4-BE49-F238E27FC236}">
                  <a16:creationId xmlns:a16="http://schemas.microsoft.com/office/drawing/2014/main" id="{A994738B-0BA7-7485-7EBE-F315EEDE810C}"/>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6258" name="Text Box 5">
            <a:extLst>
              <a:ext uri="{FF2B5EF4-FFF2-40B4-BE49-F238E27FC236}">
                <a16:creationId xmlns:a16="http://schemas.microsoft.com/office/drawing/2014/main" id="{C33787FB-EEEF-1397-7483-5CD221C009BD}"/>
              </a:ext>
            </a:extLst>
          </p:cNvPr>
          <p:cNvSpPr txBox="1">
            <a:spLocks noChangeArrowheads="1"/>
          </p:cNvSpPr>
          <p:nvPr/>
        </p:nvSpPr>
        <p:spPr bwMode="auto">
          <a:xfrm>
            <a:off x="2341563" y="1693863"/>
            <a:ext cx="2597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excluding</a:t>
            </a:r>
            <a:r>
              <a:rPr lang="en-US" altLang="en-US" sz="1600" b="1" dirty="0"/>
              <a:t> the other</a:t>
            </a:r>
          </a:p>
        </p:txBody>
      </p:sp>
      <p:sp>
        <p:nvSpPr>
          <p:cNvPr id="96259" name="Rectangle 7">
            <a:extLst>
              <a:ext uri="{FF2B5EF4-FFF2-40B4-BE49-F238E27FC236}">
                <a16:creationId xmlns:a16="http://schemas.microsoft.com/office/drawing/2014/main" id="{9C0C4988-D704-2501-C3AC-EDA23802EDEF}"/>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83972" name="Group 8">
            <a:extLst>
              <a:ext uri="{FF2B5EF4-FFF2-40B4-BE49-F238E27FC236}">
                <a16:creationId xmlns:a16="http://schemas.microsoft.com/office/drawing/2014/main" id="{F4CCEF35-A7AC-A75C-35BE-18A64DA5C1FB}"/>
              </a:ext>
            </a:extLst>
          </p:cNvPr>
          <p:cNvGrpSpPr>
            <a:grpSpLocks/>
          </p:cNvGrpSpPr>
          <p:nvPr/>
        </p:nvGrpSpPr>
        <p:grpSpPr bwMode="auto">
          <a:xfrm>
            <a:off x="3678238" y="3652838"/>
            <a:ext cx="2259012" cy="2259012"/>
            <a:chOff x="2480" y="352"/>
            <a:chExt cx="800" cy="800"/>
          </a:xfrm>
        </p:grpSpPr>
        <p:pic>
          <p:nvPicPr>
            <p:cNvPr id="96267" name="Picture 9" descr="Social Ostracism.pdf                                           0005C569Tom's G4                       BBACEF84:">
              <a:extLst>
                <a:ext uri="{FF2B5EF4-FFF2-40B4-BE49-F238E27FC236}">
                  <a16:creationId xmlns:a16="http://schemas.microsoft.com/office/drawing/2014/main" id="{BC896685-A25C-4F80-3425-AC15280C55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68" name="Line 10">
              <a:extLst>
                <a:ext uri="{FF2B5EF4-FFF2-40B4-BE49-F238E27FC236}">
                  <a16:creationId xmlns:a16="http://schemas.microsoft.com/office/drawing/2014/main" id="{9A8C436E-F426-ADD5-C7B8-D3071CD1F5E7}"/>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6261" name="Rectangle 13">
            <a:extLst>
              <a:ext uri="{FF2B5EF4-FFF2-40B4-BE49-F238E27FC236}">
                <a16:creationId xmlns:a16="http://schemas.microsoft.com/office/drawing/2014/main" id="{2E242DED-3905-4E1F-0BE7-A55C3A2922DD}"/>
              </a:ext>
            </a:extLst>
          </p:cNvPr>
          <p:cNvSpPr>
            <a:spLocks noChangeArrowheads="1"/>
          </p:cNvSpPr>
          <p:nvPr/>
        </p:nvSpPr>
        <p:spPr bwMode="auto">
          <a:xfrm>
            <a:off x="1354138" y="1231900"/>
            <a:ext cx="63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83974" name="Rectangle 14">
            <a:extLst>
              <a:ext uri="{FF2B5EF4-FFF2-40B4-BE49-F238E27FC236}">
                <a16:creationId xmlns:a16="http://schemas.microsoft.com/office/drawing/2014/main" id="{16BF5EBD-64A8-933B-10EA-5F090EE51511}"/>
              </a:ext>
            </a:extLst>
          </p:cNvPr>
          <p:cNvSpPr>
            <a:spLocks noChangeArrowheads="1"/>
          </p:cNvSpPr>
          <p:nvPr/>
        </p:nvSpPr>
        <p:spPr bwMode="auto">
          <a:xfrm>
            <a:off x="1354138" y="3903663"/>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96263" name="Text Box 5">
            <a:extLst>
              <a:ext uri="{FF2B5EF4-FFF2-40B4-BE49-F238E27FC236}">
                <a16:creationId xmlns:a16="http://schemas.microsoft.com/office/drawing/2014/main" id="{79C38B9F-8721-F0EA-2EA5-E77C8E8F6914}"/>
              </a:ext>
            </a:extLst>
          </p:cNvPr>
          <p:cNvSpPr txBox="1">
            <a:spLocks noChangeArrowheads="1"/>
          </p:cNvSpPr>
          <p:nvPr/>
        </p:nvSpPr>
        <p:spPr bwMode="auto">
          <a:xfrm>
            <a:off x="4462463" y="1706563"/>
            <a:ext cx="2597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isolating the self</a:t>
            </a:r>
          </a:p>
        </p:txBody>
      </p:sp>
      <p:sp>
        <p:nvSpPr>
          <p:cNvPr id="83976" name="Text Box 5">
            <a:extLst>
              <a:ext uri="{FF2B5EF4-FFF2-40B4-BE49-F238E27FC236}">
                <a16:creationId xmlns:a16="http://schemas.microsoft.com/office/drawing/2014/main" id="{CA68A88B-0176-E535-689C-10E8EE336C56}"/>
              </a:ext>
            </a:extLst>
          </p:cNvPr>
          <p:cNvSpPr txBox="1">
            <a:spLocks noChangeArrowheads="1"/>
          </p:cNvSpPr>
          <p:nvPr/>
        </p:nvSpPr>
        <p:spPr bwMode="auto">
          <a:xfrm>
            <a:off x="2354263" y="45132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proactively </a:t>
            </a:r>
            <a:r>
              <a:rPr lang="en-US" altLang="en-US" sz="1600" b="1" dirty="0">
                <a:highlight>
                  <a:srgbClr val="FFFF00"/>
                </a:highlight>
              </a:rPr>
              <a:t>including</a:t>
            </a:r>
          </a:p>
          <a:p>
            <a:pPr algn="ctr">
              <a:spcBef>
                <a:spcPct val="0"/>
              </a:spcBef>
              <a:buFontTx/>
              <a:buNone/>
            </a:pPr>
            <a:r>
              <a:rPr lang="en-US" altLang="en-US" sz="1600" b="1" dirty="0"/>
              <a:t> the other</a:t>
            </a:r>
          </a:p>
        </p:txBody>
      </p:sp>
      <p:sp>
        <p:nvSpPr>
          <p:cNvPr id="83977" name="Text Box 5">
            <a:extLst>
              <a:ext uri="{FF2B5EF4-FFF2-40B4-BE49-F238E27FC236}">
                <a16:creationId xmlns:a16="http://schemas.microsoft.com/office/drawing/2014/main" id="{64F2B886-1C04-4975-A3B2-5726F9ADE7E6}"/>
              </a:ext>
            </a:extLst>
          </p:cNvPr>
          <p:cNvSpPr txBox="1">
            <a:spLocks noChangeArrowheads="1"/>
          </p:cNvSpPr>
          <p:nvPr/>
        </p:nvSpPr>
        <p:spPr bwMode="auto">
          <a:xfrm>
            <a:off x="4602163" y="45132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responding and</a:t>
            </a:r>
          </a:p>
          <a:p>
            <a:pPr algn="ctr">
              <a:spcBef>
                <a:spcPct val="0"/>
              </a:spcBef>
              <a:buFontTx/>
              <a:buNone/>
            </a:pPr>
            <a:r>
              <a:rPr lang="en-US" altLang="en-US" sz="1600" b="1"/>
              <a:t>participating</a:t>
            </a:r>
          </a:p>
        </p:txBody>
      </p:sp>
      <p:sp>
        <p:nvSpPr>
          <p:cNvPr id="15" name="Down Arrow 14">
            <a:extLst>
              <a:ext uri="{FF2B5EF4-FFF2-40B4-BE49-F238E27FC236}">
                <a16:creationId xmlns:a16="http://schemas.microsoft.com/office/drawing/2014/main" id="{36008B5E-FBDC-7AC0-323E-7FE52157E1F1}"/>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97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397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4" grpId="0"/>
      <p:bldP spid="83976" grpId="0"/>
      <p:bldP spid="83977" grpId="0"/>
      <p:bldP spid="1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281" name="Group 2">
            <a:extLst>
              <a:ext uri="{FF2B5EF4-FFF2-40B4-BE49-F238E27FC236}">
                <a16:creationId xmlns:a16="http://schemas.microsoft.com/office/drawing/2014/main" id="{D08D7699-342E-D27A-DB4D-332677730D23}"/>
              </a:ext>
            </a:extLst>
          </p:cNvPr>
          <p:cNvGrpSpPr>
            <a:grpSpLocks/>
          </p:cNvGrpSpPr>
          <p:nvPr/>
        </p:nvGrpSpPr>
        <p:grpSpPr bwMode="auto">
          <a:xfrm>
            <a:off x="3576638" y="688975"/>
            <a:ext cx="2259012" cy="2259013"/>
            <a:chOff x="2480" y="352"/>
            <a:chExt cx="800" cy="800"/>
          </a:xfrm>
        </p:grpSpPr>
        <p:pic>
          <p:nvPicPr>
            <p:cNvPr id="97294" name="Picture 3" descr="Social Ostracism.pdf                                           0005C569Tom's G4                       BBACEF84:">
              <a:extLst>
                <a:ext uri="{FF2B5EF4-FFF2-40B4-BE49-F238E27FC236}">
                  <a16:creationId xmlns:a16="http://schemas.microsoft.com/office/drawing/2014/main" id="{09A0F50E-40CB-3FF1-C00A-7133313D02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95" name="Line 4">
              <a:extLst>
                <a:ext uri="{FF2B5EF4-FFF2-40B4-BE49-F238E27FC236}">
                  <a16:creationId xmlns:a16="http://schemas.microsoft.com/office/drawing/2014/main" id="{5307C639-E701-55A8-5A73-8A8B7DF19666}"/>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7282" name="Text Box 5">
            <a:extLst>
              <a:ext uri="{FF2B5EF4-FFF2-40B4-BE49-F238E27FC236}">
                <a16:creationId xmlns:a16="http://schemas.microsoft.com/office/drawing/2014/main" id="{D29DFCDB-DC64-EA48-353B-02DC54386143}"/>
              </a:ext>
            </a:extLst>
          </p:cNvPr>
          <p:cNvSpPr txBox="1">
            <a:spLocks noChangeArrowheads="1"/>
          </p:cNvSpPr>
          <p:nvPr/>
        </p:nvSpPr>
        <p:spPr bwMode="auto">
          <a:xfrm>
            <a:off x="2417763" y="1579563"/>
            <a:ext cx="21923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suppressing</a:t>
            </a:r>
            <a:r>
              <a:rPr lang="en-US" altLang="en-US" sz="1600" b="1" dirty="0"/>
              <a:t> the open expression of anger</a:t>
            </a:r>
          </a:p>
        </p:txBody>
      </p:sp>
      <p:sp>
        <p:nvSpPr>
          <p:cNvPr id="97283" name="Rectangle 7">
            <a:extLst>
              <a:ext uri="{FF2B5EF4-FFF2-40B4-BE49-F238E27FC236}">
                <a16:creationId xmlns:a16="http://schemas.microsoft.com/office/drawing/2014/main" id="{A960A4AB-9AD1-D050-DB2B-67542588F602}"/>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86020" name="Group 8">
            <a:extLst>
              <a:ext uri="{FF2B5EF4-FFF2-40B4-BE49-F238E27FC236}">
                <a16:creationId xmlns:a16="http://schemas.microsoft.com/office/drawing/2014/main" id="{B43B24F6-21EB-AEA9-BFBE-A0ABEA66E65E}"/>
              </a:ext>
            </a:extLst>
          </p:cNvPr>
          <p:cNvGrpSpPr>
            <a:grpSpLocks/>
          </p:cNvGrpSpPr>
          <p:nvPr/>
        </p:nvGrpSpPr>
        <p:grpSpPr bwMode="auto">
          <a:xfrm>
            <a:off x="3678238" y="3652838"/>
            <a:ext cx="2259012" cy="2259012"/>
            <a:chOff x="2480" y="352"/>
            <a:chExt cx="800" cy="800"/>
          </a:xfrm>
        </p:grpSpPr>
        <p:pic>
          <p:nvPicPr>
            <p:cNvPr id="97292" name="Picture 9" descr="Social Ostracism.pdf                                           0005C569Tom's G4                       BBACEF84:">
              <a:extLst>
                <a:ext uri="{FF2B5EF4-FFF2-40B4-BE49-F238E27FC236}">
                  <a16:creationId xmlns:a16="http://schemas.microsoft.com/office/drawing/2014/main" id="{9BD09251-F76A-4063-6941-611095E1B4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93" name="Line 10">
              <a:extLst>
                <a:ext uri="{FF2B5EF4-FFF2-40B4-BE49-F238E27FC236}">
                  <a16:creationId xmlns:a16="http://schemas.microsoft.com/office/drawing/2014/main" id="{88F01A37-D0BE-1D20-ABDE-D4CF48BB2F46}"/>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97285" name="Rectangle 13">
            <a:extLst>
              <a:ext uri="{FF2B5EF4-FFF2-40B4-BE49-F238E27FC236}">
                <a16:creationId xmlns:a16="http://schemas.microsoft.com/office/drawing/2014/main" id="{AEFB6632-685B-49D7-6C1B-1DF15F1BBE6F}"/>
              </a:ext>
            </a:extLst>
          </p:cNvPr>
          <p:cNvSpPr>
            <a:spLocks noChangeArrowheads="1"/>
          </p:cNvSpPr>
          <p:nvPr/>
        </p:nvSpPr>
        <p:spPr bwMode="auto">
          <a:xfrm>
            <a:off x="1330325" y="927100"/>
            <a:ext cx="630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86022" name="Rectangle 14">
            <a:extLst>
              <a:ext uri="{FF2B5EF4-FFF2-40B4-BE49-F238E27FC236}">
                <a16:creationId xmlns:a16="http://schemas.microsoft.com/office/drawing/2014/main" id="{F69168D0-666B-9004-B903-BB4F3A7C3610}"/>
              </a:ext>
            </a:extLst>
          </p:cNvPr>
          <p:cNvSpPr>
            <a:spLocks noChangeArrowheads="1"/>
          </p:cNvSpPr>
          <p:nvPr/>
        </p:nvSpPr>
        <p:spPr bwMode="auto">
          <a:xfrm>
            <a:off x="1330325" y="3824288"/>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97287" name="Text Box 5">
            <a:extLst>
              <a:ext uri="{FF2B5EF4-FFF2-40B4-BE49-F238E27FC236}">
                <a16:creationId xmlns:a16="http://schemas.microsoft.com/office/drawing/2014/main" id="{99B064D5-E285-49BB-3A39-4F9448CF490A}"/>
              </a:ext>
            </a:extLst>
          </p:cNvPr>
          <p:cNvSpPr txBox="1">
            <a:spLocks noChangeArrowheads="1"/>
          </p:cNvSpPr>
          <p:nvPr/>
        </p:nvSpPr>
        <p:spPr bwMode="auto">
          <a:xfrm>
            <a:off x="4792663" y="15795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turning one’s anger </a:t>
            </a:r>
          </a:p>
          <a:p>
            <a:pPr algn="ctr">
              <a:spcBef>
                <a:spcPct val="0"/>
              </a:spcBef>
              <a:buFontTx/>
              <a:buNone/>
            </a:pPr>
            <a:r>
              <a:rPr lang="en-US" altLang="en-US" sz="1600" b="1"/>
              <a:t>inward against the self</a:t>
            </a:r>
          </a:p>
        </p:txBody>
      </p:sp>
      <p:sp>
        <p:nvSpPr>
          <p:cNvPr id="86024" name="Text Box 5">
            <a:extLst>
              <a:ext uri="{FF2B5EF4-FFF2-40B4-BE49-F238E27FC236}">
                <a16:creationId xmlns:a16="http://schemas.microsoft.com/office/drawing/2014/main" id="{EE734EB1-7C8C-47F0-352B-DE0DE72F25B1}"/>
              </a:ext>
            </a:extLst>
          </p:cNvPr>
          <p:cNvSpPr txBox="1">
            <a:spLocks noChangeArrowheads="1"/>
          </p:cNvSpPr>
          <p:nvPr/>
        </p:nvSpPr>
        <p:spPr bwMode="auto">
          <a:xfrm>
            <a:off x="1801813" y="4513263"/>
            <a:ext cx="3048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encouraging and </a:t>
            </a:r>
            <a:r>
              <a:rPr lang="en-US" altLang="en-US" sz="1600" b="1" dirty="0">
                <a:highlight>
                  <a:srgbClr val="FFFF00"/>
                </a:highlight>
              </a:rPr>
              <a:t>validating</a:t>
            </a:r>
            <a:r>
              <a:rPr lang="en-US" altLang="en-US" sz="1600" b="1" dirty="0"/>
              <a:t> the outward expression of anger</a:t>
            </a:r>
          </a:p>
        </p:txBody>
      </p:sp>
      <p:sp>
        <p:nvSpPr>
          <p:cNvPr id="86025" name="Text Box 5">
            <a:extLst>
              <a:ext uri="{FF2B5EF4-FFF2-40B4-BE49-F238E27FC236}">
                <a16:creationId xmlns:a16="http://schemas.microsoft.com/office/drawing/2014/main" id="{1DB5F697-23DF-5707-D6C5-8F1ACD2F5D91}"/>
              </a:ext>
            </a:extLst>
          </p:cNvPr>
          <p:cNvSpPr txBox="1">
            <a:spLocks noChangeArrowheads="1"/>
          </p:cNvSpPr>
          <p:nvPr/>
        </p:nvSpPr>
        <p:spPr bwMode="auto">
          <a:xfrm>
            <a:off x="4957763" y="45132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taking risks in releasing anger, rage, and outrage</a:t>
            </a:r>
          </a:p>
        </p:txBody>
      </p:sp>
      <p:sp>
        <p:nvSpPr>
          <p:cNvPr id="15" name="Down Arrow 14">
            <a:extLst>
              <a:ext uri="{FF2B5EF4-FFF2-40B4-BE49-F238E27FC236}">
                <a16:creationId xmlns:a16="http://schemas.microsoft.com/office/drawing/2014/main" id="{D67D6BA1-2ACC-09CC-A337-42274E66C77D}"/>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6" name="Down Arrow 15">
            <a:extLst>
              <a:ext uri="{FF2B5EF4-FFF2-40B4-BE49-F238E27FC236}">
                <a16:creationId xmlns:a16="http://schemas.microsoft.com/office/drawing/2014/main" id="{5283CA82-2904-1E29-5B95-FC456F56670F}"/>
              </a:ext>
            </a:extLst>
          </p:cNvPr>
          <p:cNvSpPr>
            <a:spLocks noChangeArrowheads="1"/>
          </p:cNvSpPr>
          <p:nvPr/>
        </p:nvSpPr>
        <p:spPr bwMode="auto">
          <a:xfrm>
            <a:off x="5748338" y="2776538"/>
            <a:ext cx="485775" cy="979487"/>
          </a:xfrm>
          <a:prstGeom prst="downArrow">
            <a:avLst>
              <a:gd name="adj1" fmla="val 50000"/>
              <a:gd name="adj2" fmla="val 49942"/>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0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602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02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2" grpId="0"/>
      <p:bldP spid="86024" grpId="0"/>
      <p:bldP spid="86025" grpId="0"/>
      <p:bldP spid="15" grpId="0" animBg="1"/>
      <p:bldP spid="16"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041" name="Group 2">
            <a:extLst>
              <a:ext uri="{FF2B5EF4-FFF2-40B4-BE49-F238E27FC236}">
                <a16:creationId xmlns:a16="http://schemas.microsoft.com/office/drawing/2014/main" id="{16F29D7D-A394-3C24-1548-80790B337270}"/>
              </a:ext>
            </a:extLst>
          </p:cNvPr>
          <p:cNvGrpSpPr>
            <a:grpSpLocks/>
          </p:cNvGrpSpPr>
          <p:nvPr/>
        </p:nvGrpSpPr>
        <p:grpSpPr bwMode="auto">
          <a:xfrm>
            <a:off x="3576638" y="1016000"/>
            <a:ext cx="2259012" cy="2259013"/>
            <a:chOff x="2480" y="352"/>
            <a:chExt cx="800" cy="800"/>
          </a:xfrm>
        </p:grpSpPr>
        <p:pic>
          <p:nvPicPr>
            <p:cNvPr id="98319" name="Picture 3" descr="Social Ostracism.pdf                                           0005C569Tom's G4                       BBACEF84:">
              <a:extLst>
                <a:ext uri="{FF2B5EF4-FFF2-40B4-BE49-F238E27FC236}">
                  <a16:creationId xmlns:a16="http://schemas.microsoft.com/office/drawing/2014/main" id="{556DB42B-98FE-E748-52D6-61AB342ADA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20" name="Line 4">
              <a:extLst>
                <a:ext uri="{FF2B5EF4-FFF2-40B4-BE49-F238E27FC236}">
                  <a16:creationId xmlns:a16="http://schemas.microsoft.com/office/drawing/2014/main" id="{835A97B3-3845-4888-FA27-50E999894221}"/>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87042" name="Text Box 5">
            <a:extLst>
              <a:ext uri="{FF2B5EF4-FFF2-40B4-BE49-F238E27FC236}">
                <a16:creationId xmlns:a16="http://schemas.microsoft.com/office/drawing/2014/main" id="{D489AAE2-D389-FC94-9F13-74C689C994E0}"/>
              </a:ext>
            </a:extLst>
          </p:cNvPr>
          <p:cNvSpPr txBox="1">
            <a:spLocks noChangeArrowheads="1"/>
          </p:cNvSpPr>
          <p:nvPr/>
        </p:nvSpPr>
        <p:spPr bwMode="auto">
          <a:xfrm>
            <a:off x="2405063" y="1881188"/>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dominating</a:t>
            </a:r>
            <a:r>
              <a:rPr lang="en-US" altLang="en-US" sz="1600" b="1" dirty="0"/>
              <a:t> with</a:t>
            </a:r>
          </a:p>
          <a:p>
            <a:pPr algn="ctr">
              <a:spcBef>
                <a:spcPct val="0"/>
              </a:spcBef>
              <a:buFontTx/>
              <a:buNone/>
            </a:pPr>
            <a:r>
              <a:rPr lang="en-US" altLang="en-US" sz="1600" b="1" dirty="0"/>
              <a:t>oppressive practices</a:t>
            </a:r>
          </a:p>
        </p:txBody>
      </p:sp>
      <p:sp>
        <p:nvSpPr>
          <p:cNvPr id="98307" name="Rectangle 7">
            <a:extLst>
              <a:ext uri="{FF2B5EF4-FFF2-40B4-BE49-F238E27FC236}">
                <a16:creationId xmlns:a16="http://schemas.microsoft.com/office/drawing/2014/main" id="{7C1C117B-438A-7827-C42F-54E19E6DC27A}"/>
              </a:ext>
            </a:extLst>
          </p:cNvPr>
          <p:cNvSpPr>
            <a:spLocks noChangeArrowheads="1"/>
          </p:cNvSpPr>
          <p:nvPr/>
        </p:nvSpPr>
        <p:spPr bwMode="auto">
          <a:xfrm>
            <a:off x="4665663" y="4832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88068" name="Group 8">
            <a:extLst>
              <a:ext uri="{FF2B5EF4-FFF2-40B4-BE49-F238E27FC236}">
                <a16:creationId xmlns:a16="http://schemas.microsoft.com/office/drawing/2014/main" id="{A54552B1-7B3E-BD2A-61B4-71B51D696928}"/>
              </a:ext>
            </a:extLst>
          </p:cNvPr>
          <p:cNvGrpSpPr>
            <a:grpSpLocks/>
          </p:cNvGrpSpPr>
          <p:nvPr/>
        </p:nvGrpSpPr>
        <p:grpSpPr bwMode="auto">
          <a:xfrm>
            <a:off x="3638550" y="3979863"/>
            <a:ext cx="2259013" cy="2259012"/>
            <a:chOff x="2480" y="352"/>
            <a:chExt cx="800" cy="800"/>
          </a:xfrm>
        </p:grpSpPr>
        <p:pic>
          <p:nvPicPr>
            <p:cNvPr id="98317" name="Picture 9" descr="Social Ostracism.pdf                                           0005C569Tom's G4                       BBACEF84:">
              <a:extLst>
                <a:ext uri="{FF2B5EF4-FFF2-40B4-BE49-F238E27FC236}">
                  <a16:creationId xmlns:a16="http://schemas.microsoft.com/office/drawing/2014/main" id="{C23F0CAD-870F-6BE2-2203-C41782D62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18" name="Line 10">
              <a:extLst>
                <a:ext uri="{FF2B5EF4-FFF2-40B4-BE49-F238E27FC236}">
                  <a16:creationId xmlns:a16="http://schemas.microsoft.com/office/drawing/2014/main" id="{08A2EE8F-A18A-59EE-0562-0BB58617EC75}"/>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87045" name="Rectangle 13">
            <a:extLst>
              <a:ext uri="{FF2B5EF4-FFF2-40B4-BE49-F238E27FC236}">
                <a16:creationId xmlns:a16="http://schemas.microsoft.com/office/drawing/2014/main" id="{AB73641C-EB7A-024B-9B4F-9EAD32069BB1}"/>
              </a:ext>
            </a:extLst>
          </p:cNvPr>
          <p:cNvSpPr>
            <a:spLocks noChangeArrowheads="1"/>
          </p:cNvSpPr>
          <p:nvPr/>
        </p:nvSpPr>
        <p:spPr bwMode="auto">
          <a:xfrm>
            <a:off x="1271588" y="1419225"/>
            <a:ext cx="63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88070" name="Rectangle 14">
            <a:extLst>
              <a:ext uri="{FF2B5EF4-FFF2-40B4-BE49-F238E27FC236}">
                <a16:creationId xmlns:a16="http://schemas.microsoft.com/office/drawing/2014/main" id="{EF26DB57-3B08-7519-570E-BDB4A34253D8}"/>
              </a:ext>
            </a:extLst>
          </p:cNvPr>
          <p:cNvSpPr>
            <a:spLocks noChangeArrowheads="1"/>
          </p:cNvSpPr>
          <p:nvPr/>
        </p:nvSpPr>
        <p:spPr bwMode="auto">
          <a:xfrm>
            <a:off x="1320800" y="4257675"/>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87047" name="Text Box 5">
            <a:extLst>
              <a:ext uri="{FF2B5EF4-FFF2-40B4-BE49-F238E27FC236}">
                <a16:creationId xmlns:a16="http://schemas.microsoft.com/office/drawing/2014/main" id="{7F4AB1AC-36A2-5D2A-2226-C6470C426C69}"/>
              </a:ext>
            </a:extLst>
          </p:cNvPr>
          <p:cNvSpPr txBox="1">
            <a:spLocks noChangeArrowheads="1"/>
          </p:cNvSpPr>
          <p:nvPr/>
        </p:nvSpPr>
        <p:spPr bwMode="auto">
          <a:xfrm>
            <a:off x="4449763" y="1881188"/>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submitting with</a:t>
            </a:r>
          </a:p>
          <a:p>
            <a:pPr algn="ctr">
              <a:spcBef>
                <a:spcPct val="0"/>
              </a:spcBef>
              <a:buFontTx/>
              <a:buNone/>
            </a:pPr>
            <a:r>
              <a:rPr lang="en-US" altLang="en-US" sz="1600" b="1"/>
              <a:t>depressive practices </a:t>
            </a:r>
          </a:p>
        </p:txBody>
      </p:sp>
      <p:sp>
        <p:nvSpPr>
          <p:cNvPr id="88072" name="Text Box 5">
            <a:extLst>
              <a:ext uri="{FF2B5EF4-FFF2-40B4-BE49-F238E27FC236}">
                <a16:creationId xmlns:a16="http://schemas.microsoft.com/office/drawing/2014/main" id="{D0DBA81E-B2EA-F0A7-B347-CD85E295C372}"/>
              </a:ext>
            </a:extLst>
          </p:cNvPr>
          <p:cNvSpPr txBox="1">
            <a:spLocks noChangeArrowheads="1"/>
          </p:cNvSpPr>
          <p:nvPr/>
        </p:nvSpPr>
        <p:spPr bwMode="auto">
          <a:xfrm>
            <a:off x="2606675" y="4840288"/>
            <a:ext cx="2349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relinquishing</a:t>
            </a:r>
            <a:r>
              <a:rPr lang="en-US" altLang="en-US" sz="1600" b="1" dirty="0"/>
              <a:t> practices of imposition</a:t>
            </a:r>
          </a:p>
        </p:txBody>
      </p:sp>
      <p:sp>
        <p:nvSpPr>
          <p:cNvPr id="88073" name="Text Box 5">
            <a:extLst>
              <a:ext uri="{FF2B5EF4-FFF2-40B4-BE49-F238E27FC236}">
                <a16:creationId xmlns:a16="http://schemas.microsoft.com/office/drawing/2014/main" id="{714225BB-D181-A78B-9943-41C54B3C23FA}"/>
              </a:ext>
            </a:extLst>
          </p:cNvPr>
          <p:cNvSpPr txBox="1">
            <a:spLocks noChangeArrowheads="1"/>
          </p:cNvSpPr>
          <p:nvPr/>
        </p:nvSpPr>
        <p:spPr bwMode="auto">
          <a:xfrm>
            <a:off x="4602163" y="4840288"/>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protesting unfair</a:t>
            </a:r>
          </a:p>
          <a:p>
            <a:pPr algn="ctr">
              <a:spcBef>
                <a:spcPct val="0"/>
              </a:spcBef>
              <a:buFontTx/>
              <a:buNone/>
            </a:pPr>
            <a:r>
              <a:rPr lang="en-US" altLang="en-US" sz="1600" b="1"/>
              <a:t>impositional practices</a:t>
            </a:r>
          </a:p>
        </p:txBody>
      </p:sp>
      <p:sp>
        <p:nvSpPr>
          <p:cNvPr id="15" name="Down Arrow 14">
            <a:extLst>
              <a:ext uri="{FF2B5EF4-FFF2-40B4-BE49-F238E27FC236}">
                <a16:creationId xmlns:a16="http://schemas.microsoft.com/office/drawing/2014/main" id="{A7AF1A7B-2BDD-D284-EB7A-B0EC95864792}"/>
              </a:ext>
            </a:extLst>
          </p:cNvPr>
          <p:cNvSpPr>
            <a:spLocks noChangeArrowheads="1"/>
          </p:cNvSpPr>
          <p:nvPr/>
        </p:nvSpPr>
        <p:spPr bwMode="auto">
          <a:xfrm>
            <a:off x="3217863" y="3162300"/>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6" name="Down Arrow 15">
            <a:extLst>
              <a:ext uri="{FF2B5EF4-FFF2-40B4-BE49-F238E27FC236}">
                <a16:creationId xmlns:a16="http://schemas.microsoft.com/office/drawing/2014/main" id="{0E1EF2A3-EAFA-3ECC-E999-BE03EA6443FB}"/>
              </a:ext>
            </a:extLst>
          </p:cNvPr>
          <p:cNvSpPr>
            <a:spLocks noChangeArrowheads="1"/>
          </p:cNvSpPr>
          <p:nvPr/>
        </p:nvSpPr>
        <p:spPr bwMode="auto">
          <a:xfrm>
            <a:off x="5748338" y="3103563"/>
            <a:ext cx="485775" cy="979487"/>
          </a:xfrm>
          <a:prstGeom prst="downArrow">
            <a:avLst>
              <a:gd name="adj1" fmla="val 50000"/>
              <a:gd name="adj2" fmla="val 49942"/>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98316" name="TextBox 1">
            <a:extLst>
              <a:ext uri="{FF2B5EF4-FFF2-40B4-BE49-F238E27FC236}">
                <a16:creationId xmlns:a16="http://schemas.microsoft.com/office/drawing/2014/main" id="{DED24D10-8E53-085E-FE97-CEE41E0194C0}"/>
              </a:ext>
            </a:extLst>
          </p:cNvPr>
          <p:cNvSpPr txBox="1">
            <a:spLocks noChangeArrowheads="1"/>
          </p:cNvSpPr>
          <p:nvPr/>
        </p:nvSpPr>
        <p:spPr bwMode="auto">
          <a:xfrm>
            <a:off x="1901825" y="385763"/>
            <a:ext cx="56086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Depression as a manifestation of oppression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0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704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704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80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807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806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8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P spid="87045" grpId="0"/>
      <p:bldP spid="88070" grpId="0"/>
      <p:bldP spid="87047" grpId="0"/>
      <p:bldP spid="88072" grpId="0"/>
      <p:bldP spid="88073" grpId="0"/>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1296073E-B763-B093-DAA9-2366BFA4AD07}"/>
              </a:ext>
            </a:extLst>
          </p:cNvPr>
          <p:cNvSpPr>
            <a:spLocks noGrp="1" noChangeArrowheads="1"/>
          </p:cNvSpPr>
          <p:nvPr>
            <p:ph type="title"/>
          </p:nvPr>
        </p:nvSpPr>
        <p:spPr>
          <a:xfrm>
            <a:off x="635000" y="266700"/>
            <a:ext cx="7772400" cy="1143000"/>
          </a:xfrm>
        </p:spPr>
        <p:txBody>
          <a:bodyPr/>
          <a:lstStyle/>
          <a:p>
            <a:r>
              <a:rPr lang="en-US" altLang="en-US" sz="3000">
                <a:ea typeface="ＭＳ Ｐゴシック" panose="020B0600070205080204" pitchFamily="34" charset="-128"/>
              </a:rPr>
              <a:t>What is the behavioral shape and emotional tone of the interpersonal space in this family system? </a:t>
            </a:r>
          </a:p>
        </p:txBody>
      </p:sp>
      <p:pic>
        <p:nvPicPr>
          <p:cNvPr id="30722" name="Content Placeholder 5">
            <a:extLst>
              <a:ext uri="{FF2B5EF4-FFF2-40B4-BE49-F238E27FC236}">
                <a16:creationId xmlns:a16="http://schemas.microsoft.com/office/drawing/2014/main" id="{DD0233BE-C50E-BEC2-B51D-C54C83C1DDBB}"/>
              </a:ext>
            </a:extLst>
          </p:cNvPr>
          <p:cNvPicPr>
            <a:picLocks noGrp="1"/>
          </p:cNvPicPr>
          <p:nvPr>
            <p:ph idx="1"/>
          </p:nvPr>
        </p:nvPicPr>
        <p:blipFill>
          <a:blip r:embed="rId3">
            <a:duotone>
              <a:prstClr val="black"/>
              <a:schemeClr val="accent2">
                <a:tint val="45000"/>
                <a:satMod val="400000"/>
              </a:schemeClr>
            </a:duotone>
          </a:blip>
          <a:srcRect t="13348" b="13348"/>
          <a:stretch>
            <a:fillRect/>
          </a:stretch>
        </p:blipFill>
        <p:spPr>
          <a:xfrm>
            <a:off x="1314450" y="1422400"/>
            <a:ext cx="6559550" cy="4579938"/>
          </a:xfrm>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a:extLst>
              <a:ext uri="{FF2B5EF4-FFF2-40B4-BE49-F238E27FC236}">
                <a16:creationId xmlns:a16="http://schemas.microsoft.com/office/drawing/2014/main" id="{C28C73B2-F456-B034-A22A-68004D634BD3}"/>
              </a:ext>
            </a:extLst>
          </p:cNvPr>
          <p:cNvSpPr>
            <a:spLocks noChangeArrowheads="1"/>
          </p:cNvSpPr>
          <p:nvPr/>
        </p:nvSpPr>
        <p:spPr bwMode="auto">
          <a:xfrm>
            <a:off x="1779588" y="1473200"/>
            <a:ext cx="58626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 What are some common PIPs associated with</a:t>
            </a:r>
          </a:p>
          <a:p>
            <a:pPr algn="ctr">
              <a:spcBef>
                <a:spcPct val="0"/>
              </a:spcBef>
              <a:buFontTx/>
              <a:buNone/>
            </a:pPr>
            <a:endParaRPr lang="en-US" altLang="en-US" sz="2400" dirty="0"/>
          </a:p>
          <a:p>
            <a:pPr algn="ctr">
              <a:spcBef>
                <a:spcPct val="0"/>
              </a:spcBef>
              <a:buFontTx/>
              <a:buNone/>
            </a:pPr>
            <a:r>
              <a:rPr lang="en-US" altLang="en-US" sz="2400" dirty="0"/>
              <a:t>‘</a:t>
            </a:r>
            <a:r>
              <a:rPr lang="en-US" altLang="en-US" sz="2400" dirty="0">
                <a:highlight>
                  <a:srgbClr val="FFFF00"/>
                </a:highlight>
              </a:rPr>
              <a:t>anxiety</a:t>
            </a:r>
            <a:r>
              <a:rPr lang="en-US" altLang="en-US" sz="2400" dirty="0"/>
              <a:t>’ along with some possible HIPs?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353" name="Group 2">
            <a:extLst>
              <a:ext uri="{FF2B5EF4-FFF2-40B4-BE49-F238E27FC236}">
                <a16:creationId xmlns:a16="http://schemas.microsoft.com/office/drawing/2014/main" id="{36891805-C0EE-EAE3-B940-BE2B99D6D6E9}"/>
              </a:ext>
            </a:extLst>
          </p:cNvPr>
          <p:cNvGrpSpPr>
            <a:grpSpLocks/>
          </p:cNvGrpSpPr>
          <p:nvPr/>
        </p:nvGrpSpPr>
        <p:grpSpPr bwMode="auto">
          <a:xfrm>
            <a:off x="3576638" y="688975"/>
            <a:ext cx="2259012" cy="2259013"/>
            <a:chOff x="2480" y="352"/>
            <a:chExt cx="800" cy="800"/>
          </a:xfrm>
        </p:grpSpPr>
        <p:pic>
          <p:nvPicPr>
            <p:cNvPr id="100366" name="Picture 3" descr="Social Ostracism.pdf                                           0005C569Tom's G4                       BBACEF84:">
              <a:extLst>
                <a:ext uri="{FF2B5EF4-FFF2-40B4-BE49-F238E27FC236}">
                  <a16:creationId xmlns:a16="http://schemas.microsoft.com/office/drawing/2014/main" id="{1635E250-5EF8-4C28-C3A7-7AF6C4E7D0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7" name="Line 4">
              <a:extLst>
                <a:ext uri="{FF2B5EF4-FFF2-40B4-BE49-F238E27FC236}">
                  <a16:creationId xmlns:a16="http://schemas.microsoft.com/office/drawing/2014/main" id="{C439B251-8D5F-3034-0C7E-EC4254DE5D4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0354" name="Text Box 5">
            <a:extLst>
              <a:ext uri="{FF2B5EF4-FFF2-40B4-BE49-F238E27FC236}">
                <a16:creationId xmlns:a16="http://schemas.microsoft.com/office/drawing/2014/main" id="{87F572A5-C29F-D51C-E3DF-9D606ABE2CC9}"/>
              </a:ext>
            </a:extLst>
          </p:cNvPr>
          <p:cNvSpPr txBox="1">
            <a:spLocks noChangeArrowheads="1"/>
          </p:cNvSpPr>
          <p:nvPr/>
        </p:nvSpPr>
        <p:spPr bwMode="auto">
          <a:xfrm>
            <a:off x="2405063" y="15541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Threatening</a:t>
            </a:r>
            <a:r>
              <a:rPr lang="en-US" altLang="en-US" sz="1600" b="1" dirty="0"/>
              <a:t> and/or demeaning the other</a:t>
            </a:r>
          </a:p>
        </p:txBody>
      </p:sp>
      <p:sp>
        <p:nvSpPr>
          <p:cNvPr id="100355" name="Rectangle 7">
            <a:extLst>
              <a:ext uri="{FF2B5EF4-FFF2-40B4-BE49-F238E27FC236}">
                <a16:creationId xmlns:a16="http://schemas.microsoft.com/office/drawing/2014/main" id="{41A61DF6-DF0A-6B6D-AE9A-785D97BB2CDA}"/>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84996" name="Group 8">
            <a:extLst>
              <a:ext uri="{FF2B5EF4-FFF2-40B4-BE49-F238E27FC236}">
                <a16:creationId xmlns:a16="http://schemas.microsoft.com/office/drawing/2014/main" id="{1181758A-5D2D-CA1A-9628-8BBDE8ABC902}"/>
              </a:ext>
            </a:extLst>
          </p:cNvPr>
          <p:cNvGrpSpPr>
            <a:grpSpLocks/>
          </p:cNvGrpSpPr>
          <p:nvPr/>
        </p:nvGrpSpPr>
        <p:grpSpPr bwMode="auto">
          <a:xfrm>
            <a:off x="3678238" y="3652838"/>
            <a:ext cx="2259012" cy="2259012"/>
            <a:chOff x="2480" y="352"/>
            <a:chExt cx="800" cy="800"/>
          </a:xfrm>
        </p:grpSpPr>
        <p:pic>
          <p:nvPicPr>
            <p:cNvPr id="100364" name="Picture 9" descr="Social Ostracism.pdf                                           0005C569Tom's G4                       BBACEF84:">
              <a:extLst>
                <a:ext uri="{FF2B5EF4-FFF2-40B4-BE49-F238E27FC236}">
                  <a16:creationId xmlns:a16="http://schemas.microsoft.com/office/drawing/2014/main" id="{C7D73118-9DD4-B275-6AF4-5FE08BE2A9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5" name="Line 10">
              <a:extLst>
                <a:ext uri="{FF2B5EF4-FFF2-40B4-BE49-F238E27FC236}">
                  <a16:creationId xmlns:a16="http://schemas.microsoft.com/office/drawing/2014/main" id="{FE2485FB-78A2-2EBD-9F9F-FB0BD840BB2F}"/>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0357" name="Rectangle 13">
            <a:extLst>
              <a:ext uri="{FF2B5EF4-FFF2-40B4-BE49-F238E27FC236}">
                <a16:creationId xmlns:a16="http://schemas.microsoft.com/office/drawing/2014/main" id="{57257342-F428-589A-0F39-DFC755A698DA}"/>
              </a:ext>
            </a:extLst>
          </p:cNvPr>
          <p:cNvSpPr>
            <a:spLocks noChangeArrowheads="1"/>
          </p:cNvSpPr>
          <p:nvPr/>
        </p:nvSpPr>
        <p:spPr bwMode="auto">
          <a:xfrm>
            <a:off x="1452563" y="1092200"/>
            <a:ext cx="63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84998" name="Rectangle 14">
            <a:extLst>
              <a:ext uri="{FF2B5EF4-FFF2-40B4-BE49-F238E27FC236}">
                <a16:creationId xmlns:a16="http://schemas.microsoft.com/office/drawing/2014/main" id="{CE39B1FD-51D3-5F8E-36E3-D813CB2AB268}"/>
              </a:ext>
            </a:extLst>
          </p:cNvPr>
          <p:cNvSpPr>
            <a:spLocks noChangeArrowheads="1"/>
          </p:cNvSpPr>
          <p:nvPr/>
        </p:nvSpPr>
        <p:spPr bwMode="auto">
          <a:xfrm>
            <a:off x="1470025" y="4048125"/>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100359" name="Text Box 5">
            <a:extLst>
              <a:ext uri="{FF2B5EF4-FFF2-40B4-BE49-F238E27FC236}">
                <a16:creationId xmlns:a16="http://schemas.microsoft.com/office/drawing/2014/main" id="{50542B3D-F172-548B-D6DE-1A8B4F3CA921}"/>
              </a:ext>
            </a:extLst>
          </p:cNvPr>
          <p:cNvSpPr txBox="1">
            <a:spLocks noChangeArrowheads="1"/>
          </p:cNvSpPr>
          <p:nvPr/>
        </p:nvSpPr>
        <p:spPr bwMode="auto">
          <a:xfrm>
            <a:off x="4602163" y="1554163"/>
            <a:ext cx="2444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Withdrawing and avoiding the abuse</a:t>
            </a:r>
          </a:p>
        </p:txBody>
      </p:sp>
      <p:sp>
        <p:nvSpPr>
          <p:cNvPr id="85000" name="Text Box 5">
            <a:extLst>
              <a:ext uri="{FF2B5EF4-FFF2-40B4-BE49-F238E27FC236}">
                <a16:creationId xmlns:a16="http://schemas.microsoft.com/office/drawing/2014/main" id="{33555CD2-AC87-5235-1D63-8F62E359C178}"/>
              </a:ext>
            </a:extLst>
          </p:cNvPr>
          <p:cNvSpPr txBox="1">
            <a:spLocks noChangeArrowheads="1"/>
          </p:cNvSpPr>
          <p:nvPr/>
        </p:nvSpPr>
        <p:spPr bwMode="auto">
          <a:xfrm>
            <a:off x="2314575" y="45259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Acknowledging</a:t>
            </a:r>
            <a:r>
              <a:rPr lang="en-US" altLang="en-US" sz="1600" b="1" dirty="0"/>
              <a:t> unfairness and expressing regret</a:t>
            </a:r>
          </a:p>
        </p:txBody>
      </p:sp>
      <p:sp>
        <p:nvSpPr>
          <p:cNvPr id="85001" name="Text Box 5">
            <a:extLst>
              <a:ext uri="{FF2B5EF4-FFF2-40B4-BE49-F238E27FC236}">
                <a16:creationId xmlns:a16="http://schemas.microsoft.com/office/drawing/2014/main" id="{BB7D2CAA-3F7E-DA8F-6F50-0A2F769BDA55}"/>
              </a:ext>
            </a:extLst>
          </p:cNvPr>
          <p:cNvSpPr txBox="1">
            <a:spLocks noChangeArrowheads="1"/>
          </p:cNvSpPr>
          <p:nvPr/>
        </p:nvSpPr>
        <p:spPr bwMode="auto">
          <a:xfrm>
            <a:off x="4989513" y="4525963"/>
            <a:ext cx="25320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Collecting support and holding others accountable</a:t>
            </a:r>
          </a:p>
        </p:txBody>
      </p:sp>
      <p:sp>
        <p:nvSpPr>
          <p:cNvPr id="85002" name="Down Arrow 15">
            <a:extLst>
              <a:ext uri="{FF2B5EF4-FFF2-40B4-BE49-F238E27FC236}">
                <a16:creationId xmlns:a16="http://schemas.microsoft.com/office/drawing/2014/main" id="{ABF3C558-C481-C8C7-C3A7-7ED9218DA6DA}"/>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6" name="Down Arrow 15">
            <a:extLst>
              <a:ext uri="{FF2B5EF4-FFF2-40B4-BE49-F238E27FC236}">
                <a16:creationId xmlns:a16="http://schemas.microsoft.com/office/drawing/2014/main" id="{ABC45622-72DF-A33C-D494-1145E5E48D7F}"/>
              </a:ext>
            </a:extLst>
          </p:cNvPr>
          <p:cNvSpPr>
            <a:spLocks noChangeArrowheads="1"/>
          </p:cNvSpPr>
          <p:nvPr/>
        </p:nvSpPr>
        <p:spPr bwMode="auto">
          <a:xfrm>
            <a:off x="5937250" y="28225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00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500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499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00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8" grpId="0"/>
      <p:bldP spid="85000" grpId="0"/>
      <p:bldP spid="85001" grpId="0"/>
      <p:bldP spid="85002" grpId="0" animBg="1"/>
      <p:bldP spid="16"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377" name="Group 2">
            <a:extLst>
              <a:ext uri="{FF2B5EF4-FFF2-40B4-BE49-F238E27FC236}">
                <a16:creationId xmlns:a16="http://schemas.microsoft.com/office/drawing/2014/main" id="{ED610F53-46DF-59C3-207A-340080083809}"/>
              </a:ext>
            </a:extLst>
          </p:cNvPr>
          <p:cNvGrpSpPr>
            <a:grpSpLocks/>
          </p:cNvGrpSpPr>
          <p:nvPr/>
        </p:nvGrpSpPr>
        <p:grpSpPr bwMode="auto">
          <a:xfrm>
            <a:off x="3576638" y="688975"/>
            <a:ext cx="2259012" cy="2259013"/>
            <a:chOff x="2480" y="352"/>
            <a:chExt cx="800" cy="800"/>
          </a:xfrm>
        </p:grpSpPr>
        <p:pic>
          <p:nvPicPr>
            <p:cNvPr id="101390" name="Picture 3" descr="Social Ostracism.pdf                                           0005C569Tom's G4                       BBACEF84:">
              <a:extLst>
                <a:ext uri="{FF2B5EF4-FFF2-40B4-BE49-F238E27FC236}">
                  <a16:creationId xmlns:a16="http://schemas.microsoft.com/office/drawing/2014/main" id="{5E1A13AA-7900-F81E-CFC1-0E7C2331E6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91" name="Line 4">
              <a:extLst>
                <a:ext uri="{FF2B5EF4-FFF2-40B4-BE49-F238E27FC236}">
                  <a16:creationId xmlns:a16="http://schemas.microsoft.com/office/drawing/2014/main" id="{73B51C00-12AD-285B-20F3-36DAAA80674A}"/>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1378" name="Text Box 5">
            <a:extLst>
              <a:ext uri="{FF2B5EF4-FFF2-40B4-BE49-F238E27FC236}">
                <a16:creationId xmlns:a16="http://schemas.microsoft.com/office/drawing/2014/main" id="{417B7345-AC28-B1F0-8C3F-4E8963CAEA34}"/>
              </a:ext>
            </a:extLst>
          </p:cNvPr>
          <p:cNvSpPr txBox="1">
            <a:spLocks noChangeArrowheads="1"/>
          </p:cNvSpPr>
          <p:nvPr/>
        </p:nvSpPr>
        <p:spPr bwMode="auto">
          <a:xfrm>
            <a:off x="2260600" y="15541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Imposing and demanding </a:t>
            </a:r>
            <a:r>
              <a:rPr lang="en-US" altLang="en-US" sz="1600" b="1" dirty="0">
                <a:highlight>
                  <a:srgbClr val="FFFF00"/>
                </a:highlight>
              </a:rPr>
              <a:t>submission</a:t>
            </a:r>
            <a:r>
              <a:rPr lang="en-US" altLang="en-US" sz="1600" b="1" dirty="0"/>
              <a:t>/compliance</a:t>
            </a:r>
          </a:p>
        </p:txBody>
      </p:sp>
      <p:sp>
        <p:nvSpPr>
          <p:cNvPr id="101379" name="Rectangle 7">
            <a:extLst>
              <a:ext uri="{FF2B5EF4-FFF2-40B4-BE49-F238E27FC236}">
                <a16:creationId xmlns:a16="http://schemas.microsoft.com/office/drawing/2014/main" id="{43D7E196-33F3-ED12-33C5-05B90C5C12A3}"/>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84996" name="Group 8">
            <a:extLst>
              <a:ext uri="{FF2B5EF4-FFF2-40B4-BE49-F238E27FC236}">
                <a16:creationId xmlns:a16="http://schemas.microsoft.com/office/drawing/2014/main" id="{4A0E39E0-2D78-76B2-C702-6144DFAD01BB}"/>
              </a:ext>
            </a:extLst>
          </p:cNvPr>
          <p:cNvGrpSpPr>
            <a:grpSpLocks/>
          </p:cNvGrpSpPr>
          <p:nvPr/>
        </p:nvGrpSpPr>
        <p:grpSpPr bwMode="auto">
          <a:xfrm>
            <a:off x="3678238" y="3652838"/>
            <a:ext cx="2259012" cy="2259012"/>
            <a:chOff x="2480" y="352"/>
            <a:chExt cx="800" cy="800"/>
          </a:xfrm>
        </p:grpSpPr>
        <p:pic>
          <p:nvPicPr>
            <p:cNvPr id="101388" name="Picture 9" descr="Social Ostracism.pdf                                           0005C569Tom's G4                       BBACEF84:">
              <a:extLst>
                <a:ext uri="{FF2B5EF4-FFF2-40B4-BE49-F238E27FC236}">
                  <a16:creationId xmlns:a16="http://schemas.microsoft.com/office/drawing/2014/main" id="{B7737EC9-20F4-F025-D3F8-78FDCE1AE2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89" name="Line 10">
              <a:extLst>
                <a:ext uri="{FF2B5EF4-FFF2-40B4-BE49-F238E27FC236}">
                  <a16:creationId xmlns:a16="http://schemas.microsoft.com/office/drawing/2014/main" id="{8451AC4D-EA32-4752-6550-A4D98F5BCD93}"/>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1381" name="Rectangle 13">
            <a:extLst>
              <a:ext uri="{FF2B5EF4-FFF2-40B4-BE49-F238E27FC236}">
                <a16:creationId xmlns:a16="http://schemas.microsoft.com/office/drawing/2014/main" id="{470B4B74-B6B6-C02D-033F-E7DEEB58C685}"/>
              </a:ext>
            </a:extLst>
          </p:cNvPr>
          <p:cNvSpPr>
            <a:spLocks noChangeArrowheads="1"/>
          </p:cNvSpPr>
          <p:nvPr/>
        </p:nvSpPr>
        <p:spPr bwMode="auto">
          <a:xfrm>
            <a:off x="1452563" y="1092200"/>
            <a:ext cx="63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84998" name="Rectangle 14">
            <a:extLst>
              <a:ext uri="{FF2B5EF4-FFF2-40B4-BE49-F238E27FC236}">
                <a16:creationId xmlns:a16="http://schemas.microsoft.com/office/drawing/2014/main" id="{7044CC09-7146-A758-A487-55895131E03E}"/>
              </a:ext>
            </a:extLst>
          </p:cNvPr>
          <p:cNvSpPr>
            <a:spLocks noChangeArrowheads="1"/>
          </p:cNvSpPr>
          <p:nvPr/>
        </p:nvSpPr>
        <p:spPr bwMode="auto">
          <a:xfrm>
            <a:off x="1470025" y="4048125"/>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101383" name="Text Box 5">
            <a:extLst>
              <a:ext uri="{FF2B5EF4-FFF2-40B4-BE49-F238E27FC236}">
                <a16:creationId xmlns:a16="http://schemas.microsoft.com/office/drawing/2014/main" id="{0B3BDD19-B437-46FF-9062-5D5259A802B2}"/>
              </a:ext>
            </a:extLst>
          </p:cNvPr>
          <p:cNvSpPr txBox="1">
            <a:spLocks noChangeArrowheads="1"/>
          </p:cNvSpPr>
          <p:nvPr/>
        </p:nvSpPr>
        <p:spPr bwMode="auto">
          <a:xfrm>
            <a:off x="4602163" y="1554163"/>
            <a:ext cx="2444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Conceding to the demands of the other</a:t>
            </a:r>
          </a:p>
        </p:txBody>
      </p:sp>
      <p:sp>
        <p:nvSpPr>
          <p:cNvPr id="85000" name="Text Box 5">
            <a:extLst>
              <a:ext uri="{FF2B5EF4-FFF2-40B4-BE49-F238E27FC236}">
                <a16:creationId xmlns:a16="http://schemas.microsoft.com/office/drawing/2014/main" id="{F4C434BE-D285-81DE-FE46-2F091ACCD763}"/>
              </a:ext>
            </a:extLst>
          </p:cNvPr>
          <p:cNvSpPr txBox="1">
            <a:spLocks noChangeArrowheads="1"/>
          </p:cNvSpPr>
          <p:nvPr/>
        </p:nvSpPr>
        <p:spPr bwMode="auto">
          <a:xfrm>
            <a:off x="2314575" y="45132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Relinquishing demands and encouraging </a:t>
            </a:r>
            <a:r>
              <a:rPr lang="en-US" altLang="en-US" sz="1600" b="1" dirty="0">
                <a:highlight>
                  <a:srgbClr val="FFFF00"/>
                </a:highlight>
              </a:rPr>
              <a:t>protest</a:t>
            </a:r>
          </a:p>
        </p:txBody>
      </p:sp>
      <p:sp>
        <p:nvSpPr>
          <p:cNvPr id="85001" name="Text Box 5">
            <a:extLst>
              <a:ext uri="{FF2B5EF4-FFF2-40B4-BE49-F238E27FC236}">
                <a16:creationId xmlns:a16="http://schemas.microsoft.com/office/drawing/2014/main" id="{A77718C0-6803-EBDC-D6B1-6931C9E82ED7}"/>
              </a:ext>
            </a:extLst>
          </p:cNvPr>
          <p:cNvSpPr txBox="1">
            <a:spLocks noChangeArrowheads="1"/>
          </p:cNvSpPr>
          <p:nvPr/>
        </p:nvSpPr>
        <p:spPr bwMode="auto">
          <a:xfrm>
            <a:off x="4954588" y="4513263"/>
            <a:ext cx="2514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Expressing outrage &amp; asserting personal agency</a:t>
            </a:r>
          </a:p>
        </p:txBody>
      </p:sp>
      <p:sp>
        <p:nvSpPr>
          <p:cNvPr id="85002" name="Down Arrow 15">
            <a:extLst>
              <a:ext uri="{FF2B5EF4-FFF2-40B4-BE49-F238E27FC236}">
                <a16:creationId xmlns:a16="http://schemas.microsoft.com/office/drawing/2014/main" id="{4B46795F-94A4-B506-254E-948BB0DFAC3D}"/>
              </a:ext>
            </a:extLst>
          </p:cNvPr>
          <p:cNvSpPr>
            <a:spLocks noChangeArrowheads="1"/>
          </p:cNvSpPr>
          <p:nvPr/>
        </p:nvSpPr>
        <p:spPr bwMode="auto">
          <a:xfrm>
            <a:off x="5892800" y="277812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6" name="Down Arrow 15">
            <a:extLst>
              <a:ext uri="{FF2B5EF4-FFF2-40B4-BE49-F238E27FC236}">
                <a16:creationId xmlns:a16="http://schemas.microsoft.com/office/drawing/2014/main" id="{C5D6B5E0-806B-7AFC-AE77-F49F0617F656}"/>
              </a:ext>
            </a:extLst>
          </p:cNvPr>
          <p:cNvSpPr>
            <a:spLocks noChangeArrowheads="1"/>
          </p:cNvSpPr>
          <p:nvPr/>
        </p:nvSpPr>
        <p:spPr bwMode="auto">
          <a:xfrm>
            <a:off x="3062288" y="2795588"/>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00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500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499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00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8" grpId="0"/>
      <p:bldP spid="85000" grpId="0"/>
      <p:bldP spid="85001" grpId="0"/>
      <p:bldP spid="85002" grpId="0" animBg="1"/>
      <p:bldP spid="16"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a:extLst>
              <a:ext uri="{FF2B5EF4-FFF2-40B4-BE49-F238E27FC236}">
                <a16:creationId xmlns:a16="http://schemas.microsoft.com/office/drawing/2014/main" id="{82456844-FF5D-C0BF-12D0-78842A345FE1}"/>
              </a:ext>
            </a:extLst>
          </p:cNvPr>
          <p:cNvSpPr>
            <a:spLocks noChangeArrowheads="1"/>
          </p:cNvSpPr>
          <p:nvPr/>
        </p:nvSpPr>
        <p:spPr bwMode="auto">
          <a:xfrm>
            <a:off x="1566863" y="1485900"/>
            <a:ext cx="60134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What are some common PIPs associated with</a:t>
            </a:r>
          </a:p>
          <a:p>
            <a:pPr algn="ctr">
              <a:spcBef>
                <a:spcPct val="0"/>
              </a:spcBef>
              <a:buFontTx/>
              <a:buNone/>
            </a:pPr>
            <a:endParaRPr lang="en-US" altLang="en-US" sz="2400" dirty="0"/>
          </a:p>
          <a:p>
            <a:pPr algn="ctr">
              <a:spcBef>
                <a:spcPct val="0"/>
              </a:spcBef>
              <a:buFontTx/>
              <a:buNone/>
            </a:pPr>
            <a:r>
              <a:rPr lang="en-US" altLang="en-US" sz="2400" dirty="0"/>
              <a:t>‘</a:t>
            </a:r>
            <a:r>
              <a:rPr lang="en-US" altLang="en-US" sz="2400" dirty="0">
                <a:highlight>
                  <a:srgbClr val="FFFF00"/>
                </a:highlight>
              </a:rPr>
              <a:t>psychosis</a:t>
            </a:r>
            <a:r>
              <a:rPr lang="en-US" altLang="en-US" sz="2400" dirty="0"/>
              <a:t>’ and some possible social antidotes?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449" name="Group 2">
            <a:extLst>
              <a:ext uri="{FF2B5EF4-FFF2-40B4-BE49-F238E27FC236}">
                <a16:creationId xmlns:a16="http://schemas.microsoft.com/office/drawing/2014/main" id="{ED909C9C-8F4A-2CA6-2364-EE0F7A07F900}"/>
              </a:ext>
            </a:extLst>
          </p:cNvPr>
          <p:cNvGrpSpPr>
            <a:grpSpLocks/>
          </p:cNvGrpSpPr>
          <p:nvPr/>
        </p:nvGrpSpPr>
        <p:grpSpPr bwMode="auto">
          <a:xfrm>
            <a:off x="3576638" y="688975"/>
            <a:ext cx="2259012" cy="2259013"/>
            <a:chOff x="2480" y="352"/>
            <a:chExt cx="800" cy="800"/>
          </a:xfrm>
        </p:grpSpPr>
        <p:pic>
          <p:nvPicPr>
            <p:cNvPr id="104461" name="Picture 3" descr="Social Ostracism.pdf                                           0005C569Tom's G4                       BBACEF84:">
              <a:extLst>
                <a:ext uri="{FF2B5EF4-FFF2-40B4-BE49-F238E27FC236}">
                  <a16:creationId xmlns:a16="http://schemas.microsoft.com/office/drawing/2014/main" id="{F0B4C3B5-948B-55DC-E54A-BC1A454065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62" name="Line 4">
              <a:extLst>
                <a:ext uri="{FF2B5EF4-FFF2-40B4-BE49-F238E27FC236}">
                  <a16:creationId xmlns:a16="http://schemas.microsoft.com/office/drawing/2014/main" id="{D0BFA5D6-EE1A-1FAC-1F35-835CE5AA7E19}"/>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4450" name="Text Box 5">
            <a:extLst>
              <a:ext uri="{FF2B5EF4-FFF2-40B4-BE49-F238E27FC236}">
                <a16:creationId xmlns:a16="http://schemas.microsoft.com/office/drawing/2014/main" id="{254C1B45-7181-9C3E-F25F-0B72A99BECA1}"/>
              </a:ext>
            </a:extLst>
          </p:cNvPr>
          <p:cNvSpPr txBox="1">
            <a:spLocks noChangeArrowheads="1"/>
          </p:cNvSpPr>
          <p:nvPr/>
        </p:nvSpPr>
        <p:spPr bwMode="auto">
          <a:xfrm>
            <a:off x="2238375" y="15541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invalidating</a:t>
            </a:r>
            <a:r>
              <a:rPr lang="en-US" altLang="en-US" sz="1600" b="1" dirty="0"/>
              <a:t> and/or</a:t>
            </a:r>
          </a:p>
          <a:p>
            <a:pPr algn="ctr">
              <a:spcBef>
                <a:spcPct val="0"/>
              </a:spcBef>
              <a:buFontTx/>
              <a:buNone/>
            </a:pPr>
            <a:r>
              <a:rPr lang="en-US" altLang="en-US" sz="1600" b="1" dirty="0"/>
              <a:t>disqualifying the other</a:t>
            </a:r>
          </a:p>
        </p:txBody>
      </p:sp>
      <p:sp>
        <p:nvSpPr>
          <p:cNvPr id="104451" name="Rectangle 7">
            <a:extLst>
              <a:ext uri="{FF2B5EF4-FFF2-40B4-BE49-F238E27FC236}">
                <a16:creationId xmlns:a16="http://schemas.microsoft.com/office/drawing/2014/main" id="{F6488B0F-3169-7C9E-1173-46CEC9209F1C}"/>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91140" name="Group 8">
            <a:extLst>
              <a:ext uri="{FF2B5EF4-FFF2-40B4-BE49-F238E27FC236}">
                <a16:creationId xmlns:a16="http://schemas.microsoft.com/office/drawing/2014/main" id="{474EFC90-29F5-6D2E-8AD3-CF408C6E1F2C}"/>
              </a:ext>
            </a:extLst>
          </p:cNvPr>
          <p:cNvGrpSpPr>
            <a:grpSpLocks/>
          </p:cNvGrpSpPr>
          <p:nvPr/>
        </p:nvGrpSpPr>
        <p:grpSpPr bwMode="auto">
          <a:xfrm>
            <a:off x="3678238" y="3652838"/>
            <a:ext cx="2259012" cy="2259012"/>
            <a:chOff x="2480" y="352"/>
            <a:chExt cx="800" cy="800"/>
          </a:xfrm>
        </p:grpSpPr>
        <p:pic>
          <p:nvPicPr>
            <p:cNvPr id="104459" name="Picture 9" descr="Social Ostracism.pdf                                           0005C569Tom's G4                       BBACEF84:">
              <a:extLst>
                <a:ext uri="{FF2B5EF4-FFF2-40B4-BE49-F238E27FC236}">
                  <a16:creationId xmlns:a16="http://schemas.microsoft.com/office/drawing/2014/main" id="{B447CC72-5BC3-9EFD-7014-604E7C63F8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60" name="Line 10">
              <a:extLst>
                <a:ext uri="{FF2B5EF4-FFF2-40B4-BE49-F238E27FC236}">
                  <a16:creationId xmlns:a16="http://schemas.microsoft.com/office/drawing/2014/main" id="{61CAEADE-8D85-E797-09FB-C860D19033FE}"/>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4453" name="Rectangle 13">
            <a:extLst>
              <a:ext uri="{FF2B5EF4-FFF2-40B4-BE49-F238E27FC236}">
                <a16:creationId xmlns:a16="http://schemas.microsoft.com/office/drawing/2014/main" id="{A56DA7DF-D65A-AD44-350B-7429DD985E5A}"/>
              </a:ext>
            </a:extLst>
          </p:cNvPr>
          <p:cNvSpPr>
            <a:spLocks noChangeArrowheads="1"/>
          </p:cNvSpPr>
          <p:nvPr/>
        </p:nvSpPr>
        <p:spPr bwMode="auto">
          <a:xfrm>
            <a:off x="1381125" y="1092200"/>
            <a:ext cx="630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91142" name="Rectangle 14">
            <a:extLst>
              <a:ext uri="{FF2B5EF4-FFF2-40B4-BE49-F238E27FC236}">
                <a16:creationId xmlns:a16="http://schemas.microsoft.com/office/drawing/2014/main" id="{B1CEE79E-7917-8992-90DF-CB285661E609}"/>
              </a:ext>
            </a:extLst>
          </p:cNvPr>
          <p:cNvSpPr>
            <a:spLocks noChangeArrowheads="1"/>
          </p:cNvSpPr>
          <p:nvPr/>
        </p:nvSpPr>
        <p:spPr bwMode="auto">
          <a:xfrm>
            <a:off x="1381125" y="3873500"/>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104455" name="Text Box 5">
            <a:extLst>
              <a:ext uri="{FF2B5EF4-FFF2-40B4-BE49-F238E27FC236}">
                <a16:creationId xmlns:a16="http://schemas.microsoft.com/office/drawing/2014/main" id="{0C8CB695-0BE4-1E2C-0C47-920A271F8308}"/>
              </a:ext>
            </a:extLst>
          </p:cNvPr>
          <p:cNvSpPr txBox="1">
            <a:spLocks noChangeArrowheads="1"/>
          </p:cNvSpPr>
          <p:nvPr/>
        </p:nvSpPr>
        <p:spPr bwMode="auto">
          <a:xfrm>
            <a:off x="4702175" y="15541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manifesting bizarre</a:t>
            </a:r>
          </a:p>
          <a:p>
            <a:pPr algn="ctr">
              <a:spcBef>
                <a:spcPct val="0"/>
              </a:spcBef>
              <a:buFontTx/>
              <a:buNone/>
            </a:pPr>
            <a:r>
              <a:rPr lang="en-US" altLang="en-US" sz="1600" b="1"/>
              <a:t>thoughts and behavior</a:t>
            </a:r>
          </a:p>
        </p:txBody>
      </p:sp>
      <p:sp>
        <p:nvSpPr>
          <p:cNvPr id="91144" name="Text Box 5">
            <a:extLst>
              <a:ext uri="{FF2B5EF4-FFF2-40B4-BE49-F238E27FC236}">
                <a16:creationId xmlns:a16="http://schemas.microsoft.com/office/drawing/2014/main" id="{FD3AF932-E423-8D9F-DCFE-C7EBB5079BB0}"/>
              </a:ext>
            </a:extLst>
          </p:cNvPr>
          <p:cNvSpPr txBox="1">
            <a:spLocks noChangeArrowheads="1"/>
          </p:cNvSpPr>
          <p:nvPr/>
        </p:nvSpPr>
        <p:spPr bwMode="auto">
          <a:xfrm>
            <a:off x="2379663" y="45259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validating</a:t>
            </a:r>
            <a:r>
              <a:rPr lang="en-US" altLang="en-US" sz="1600" b="1" dirty="0"/>
              <a:t> the other’s unusual experiences</a:t>
            </a:r>
          </a:p>
        </p:txBody>
      </p:sp>
      <p:sp>
        <p:nvSpPr>
          <p:cNvPr id="91145" name="Text Box 5">
            <a:extLst>
              <a:ext uri="{FF2B5EF4-FFF2-40B4-BE49-F238E27FC236}">
                <a16:creationId xmlns:a16="http://schemas.microsoft.com/office/drawing/2014/main" id="{6C88F7FC-4613-8146-355B-6514612FD1EB}"/>
              </a:ext>
            </a:extLst>
          </p:cNvPr>
          <p:cNvSpPr txBox="1">
            <a:spLocks noChangeArrowheads="1"/>
          </p:cNvSpPr>
          <p:nvPr/>
        </p:nvSpPr>
        <p:spPr bwMode="auto">
          <a:xfrm>
            <a:off x="4741863" y="45259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disclosing more of</a:t>
            </a:r>
          </a:p>
          <a:p>
            <a:pPr algn="ctr">
              <a:spcBef>
                <a:spcPct val="0"/>
              </a:spcBef>
              <a:buFontTx/>
              <a:buNone/>
            </a:pPr>
            <a:r>
              <a:rPr lang="en-US" altLang="en-US" sz="1600" b="1"/>
              <a:t>one’s inner experiences</a:t>
            </a:r>
          </a:p>
        </p:txBody>
      </p:sp>
      <p:sp>
        <p:nvSpPr>
          <p:cNvPr id="15" name="Down Arrow 14">
            <a:extLst>
              <a:ext uri="{FF2B5EF4-FFF2-40B4-BE49-F238E27FC236}">
                <a16:creationId xmlns:a16="http://schemas.microsoft.com/office/drawing/2014/main" id="{27FC54DB-3308-0E7F-054C-D5AAB19692F3}"/>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1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14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114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11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2" grpId="0"/>
      <p:bldP spid="91144" grpId="0"/>
      <p:bldP spid="91145" grpId="0"/>
      <p:bldP spid="15"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473" name="Group 2">
            <a:extLst>
              <a:ext uri="{FF2B5EF4-FFF2-40B4-BE49-F238E27FC236}">
                <a16:creationId xmlns:a16="http://schemas.microsoft.com/office/drawing/2014/main" id="{F0FC79B6-4DFF-B992-6D7D-15687CACE716}"/>
              </a:ext>
            </a:extLst>
          </p:cNvPr>
          <p:cNvGrpSpPr>
            <a:grpSpLocks/>
          </p:cNvGrpSpPr>
          <p:nvPr/>
        </p:nvGrpSpPr>
        <p:grpSpPr bwMode="auto">
          <a:xfrm>
            <a:off x="3576638" y="688975"/>
            <a:ext cx="2259012" cy="2259013"/>
            <a:chOff x="2480" y="352"/>
            <a:chExt cx="800" cy="800"/>
          </a:xfrm>
        </p:grpSpPr>
        <p:pic>
          <p:nvPicPr>
            <p:cNvPr id="105486" name="Picture 3" descr="Social Ostracism.pdf                                           0005C569Tom's G4                       BBACEF84:">
              <a:extLst>
                <a:ext uri="{FF2B5EF4-FFF2-40B4-BE49-F238E27FC236}">
                  <a16:creationId xmlns:a16="http://schemas.microsoft.com/office/drawing/2014/main" id="{87BE297A-D75C-B983-FFCA-10FF8FF03B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87" name="Line 4">
              <a:extLst>
                <a:ext uri="{FF2B5EF4-FFF2-40B4-BE49-F238E27FC236}">
                  <a16:creationId xmlns:a16="http://schemas.microsoft.com/office/drawing/2014/main" id="{ED10D8AA-F7F2-B4A7-1CF1-259E134CF396}"/>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5474" name="Rectangle 7">
            <a:extLst>
              <a:ext uri="{FF2B5EF4-FFF2-40B4-BE49-F238E27FC236}">
                <a16:creationId xmlns:a16="http://schemas.microsoft.com/office/drawing/2014/main" id="{3A1DD0B2-9E43-5AEF-8AE5-2334F0D0E700}"/>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93187" name="Group 8">
            <a:extLst>
              <a:ext uri="{FF2B5EF4-FFF2-40B4-BE49-F238E27FC236}">
                <a16:creationId xmlns:a16="http://schemas.microsoft.com/office/drawing/2014/main" id="{B150F00C-AA51-2232-E3D7-452199B78884}"/>
              </a:ext>
            </a:extLst>
          </p:cNvPr>
          <p:cNvGrpSpPr>
            <a:grpSpLocks/>
          </p:cNvGrpSpPr>
          <p:nvPr/>
        </p:nvGrpSpPr>
        <p:grpSpPr bwMode="auto">
          <a:xfrm>
            <a:off x="3678238" y="3652838"/>
            <a:ext cx="2259012" cy="2259012"/>
            <a:chOff x="2480" y="352"/>
            <a:chExt cx="800" cy="800"/>
          </a:xfrm>
        </p:grpSpPr>
        <p:pic>
          <p:nvPicPr>
            <p:cNvPr id="105484" name="Picture 9" descr="Social Ostracism.pdf                                           0005C569Tom's G4                       BBACEF84:">
              <a:extLst>
                <a:ext uri="{FF2B5EF4-FFF2-40B4-BE49-F238E27FC236}">
                  <a16:creationId xmlns:a16="http://schemas.microsoft.com/office/drawing/2014/main" id="{6C6D3614-38B9-1620-B004-11B919893A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85" name="Line 10">
              <a:extLst>
                <a:ext uri="{FF2B5EF4-FFF2-40B4-BE49-F238E27FC236}">
                  <a16:creationId xmlns:a16="http://schemas.microsoft.com/office/drawing/2014/main" id="{95086CA4-B579-548A-D8C1-49AA905729B8}"/>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5476" name="Rectangle 13">
            <a:extLst>
              <a:ext uri="{FF2B5EF4-FFF2-40B4-BE49-F238E27FC236}">
                <a16:creationId xmlns:a16="http://schemas.microsoft.com/office/drawing/2014/main" id="{FC706197-8EF0-F484-E6EE-A24B5478F58D}"/>
              </a:ext>
            </a:extLst>
          </p:cNvPr>
          <p:cNvSpPr>
            <a:spLocks noChangeArrowheads="1"/>
          </p:cNvSpPr>
          <p:nvPr/>
        </p:nvSpPr>
        <p:spPr bwMode="auto">
          <a:xfrm>
            <a:off x="1108075" y="1092200"/>
            <a:ext cx="630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93189" name="Rectangle 14">
            <a:extLst>
              <a:ext uri="{FF2B5EF4-FFF2-40B4-BE49-F238E27FC236}">
                <a16:creationId xmlns:a16="http://schemas.microsoft.com/office/drawing/2014/main" id="{2143A9DA-D6ED-F316-378F-2BACE31C4516}"/>
              </a:ext>
            </a:extLst>
          </p:cNvPr>
          <p:cNvSpPr>
            <a:spLocks noChangeArrowheads="1"/>
          </p:cNvSpPr>
          <p:nvPr/>
        </p:nvSpPr>
        <p:spPr bwMode="auto">
          <a:xfrm>
            <a:off x="1071563" y="4048125"/>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93190" name="Text Box 5">
            <a:extLst>
              <a:ext uri="{FF2B5EF4-FFF2-40B4-BE49-F238E27FC236}">
                <a16:creationId xmlns:a16="http://schemas.microsoft.com/office/drawing/2014/main" id="{6833068A-FF52-4225-7349-1C316B4F32DB}"/>
              </a:ext>
            </a:extLst>
          </p:cNvPr>
          <p:cNvSpPr txBox="1">
            <a:spLocks noChangeArrowheads="1"/>
          </p:cNvSpPr>
          <p:nvPr/>
        </p:nvSpPr>
        <p:spPr bwMode="auto">
          <a:xfrm>
            <a:off x="2151063" y="4538663"/>
            <a:ext cx="2867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proactively accepting,</a:t>
            </a:r>
          </a:p>
          <a:p>
            <a:pPr algn="ctr">
              <a:spcBef>
                <a:spcPct val="0"/>
              </a:spcBef>
              <a:buFontTx/>
              <a:buNone/>
            </a:pPr>
            <a:r>
              <a:rPr lang="en-US" altLang="en-US" sz="1600" b="1"/>
              <a:t>engaging, and including</a:t>
            </a:r>
          </a:p>
        </p:txBody>
      </p:sp>
      <p:sp>
        <p:nvSpPr>
          <p:cNvPr id="93191" name="Text Box 5">
            <a:extLst>
              <a:ext uri="{FF2B5EF4-FFF2-40B4-BE49-F238E27FC236}">
                <a16:creationId xmlns:a16="http://schemas.microsoft.com/office/drawing/2014/main" id="{7B9EC07E-6699-B919-05CE-8C24D92824DF}"/>
              </a:ext>
            </a:extLst>
          </p:cNvPr>
          <p:cNvSpPr txBox="1">
            <a:spLocks noChangeArrowheads="1"/>
          </p:cNvSpPr>
          <p:nvPr/>
        </p:nvSpPr>
        <p:spPr bwMode="auto">
          <a:xfrm>
            <a:off x="5084763" y="4538663"/>
            <a:ext cx="2867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coupling more with </a:t>
            </a:r>
            <a:r>
              <a:rPr lang="en-US" altLang="en-US" sz="1600" b="1" dirty="0">
                <a:highlight>
                  <a:srgbClr val="FFFF00"/>
                </a:highlight>
              </a:rPr>
              <a:t>consensual thoughts, behavior, and values</a:t>
            </a:r>
          </a:p>
        </p:txBody>
      </p:sp>
      <p:sp>
        <p:nvSpPr>
          <p:cNvPr id="105480" name="Text Box 5">
            <a:extLst>
              <a:ext uri="{FF2B5EF4-FFF2-40B4-BE49-F238E27FC236}">
                <a16:creationId xmlns:a16="http://schemas.microsoft.com/office/drawing/2014/main" id="{0F0A7A44-92E2-BFB1-B585-48C5C243A848}"/>
              </a:ext>
            </a:extLst>
          </p:cNvPr>
          <p:cNvSpPr txBox="1">
            <a:spLocks noChangeArrowheads="1"/>
          </p:cNvSpPr>
          <p:nvPr/>
        </p:nvSpPr>
        <p:spPr bwMode="auto">
          <a:xfrm>
            <a:off x="1865313" y="1562100"/>
            <a:ext cx="29622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judging, demeaning, avoiding, excluding, and ostracizing </a:t>
            </a:r>
          </a:p>
          <a:p>
            <a:pPr algn="ctr">
              <a:spcBef>
                <a:spcPct val="0"/>
              </a:spcBef>
              <a:buFontTx/>
              <a:buNone/>
            </a:pPr>
            <a:endParaRPr lang="en-US" altLang="en-US" sz="1600" b="1" dirty="0"/>
          </a:p>
        </p:txBody>
      </p:sp>
      <p:sp>
        <p:nvSpPr>
          <p:cNvPr id="105481" name="Text Box 5">
            <a:extLst>
              <a:ext uri="{FF2B5EF4-FFF2-40B4-BE49-F238E27FC236}">
                <a16:creationId xmlns:a16="http://schemas.microsoft.com/office/drawing/2014/main" id="{6B76E140-5454-05D5-B4F9-DBF75F3B6E62}"/>
              </a:ext>
            </a:extLst>
          </p:cNvPr>
          <p:cNvSpPr txBox="1">
            <a:spLocks noChangeArrowheads="1"/>
          </p:cNvSpPr>
          <p:nvPr/>
        </p:nvSpPr>
        <p:spPr bwMode="auto">
          <a:xfrm>
            <a:off x="4767263" y="1554163"/>
            <a:ext cx="35417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coordinating less and showing</a:t>
            </a:r>
          </a:p>
          <a:p>
            <a:pPr algn="ctr">
              <a:spcBef>
                <a:spcPct val="0"/>
              </a:spcBef>
              <a:buFontTx/>
              <a:buNone/>
            </a:pPr>
            <a:r>
              <a:rPr lang="en-US" altLang="en-US" sz="1600" b="1" dirty="0">
                <a:highlight>
                  <a:srgbClr val="FFFF00"/>
                </a:highlight>
              </a:rPr>
              <a:t>less acceptable thoughts and behavior</a:t>
            </a:r>
          </a:p>
        </p:txBody>
      </p:sp>
      <p:sp>
        <p:nvSpPr>
          <p:cNvPr id="15" name="Down Arrow 14">
            <a:extLst>
              <a:ext uri="{FF2B5EF4-FFF2-40B4-BE49-F238E27FC236}">
                <a16:creationId xmlns:a16="http://schemas.microsoft.com/office/drawing/2014/main" id="{B346E4A2-AE73-4E41-3ECF-011BB6341D57}"/>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6" name="Down Arrow 15">
            <a:extLst>
              <a:ext uri="{FF2B5EF4-FFF2-40B4-BE49-F238E27FC236}">
                <a16:creationId xmlns:a16="http://schemas.microsoft.com/office/drawing/2014/main" id="{95779F8E-61D8-FF2F-B1D5-13968F605046}"/>
              </a:ext>
            </a:extLst>
          </p:cNvPr>
          <p:cNvSpPr>
            <a:spLocks noChangeArrowheads="1"/>
          </p:cNvSpPr>
          <p:nvPr/>
        </p:nvSpPr>
        <p:spPr bwMode="auto">
          <a:xfrm>
            <a:off x="5748338" y="2776538"/>
            <a:ext cx="485775" cy="979487"/>
          </a:xfrm>
          <a:prstGeom prst="downArrow">
            <a:avLst>
              <a:gd name="adj1" fmla="val 50000"/>
              <a:gd name="adj2" fmla="val 49942"/>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319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319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31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3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9" grpId="0"/>
      <p:bldP spid="93190" grpId="0"/>
      <p:bldP spid="93191" grpId="0"/>
      <p:bldP spid="15" grpId="0" animBg="1"/>
      <p:bldP spid="16"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a:extLst>
              <a:ext uri="{FF2B5EF4-FFF2-40B4-BE49-F238E27FC236}">
                <a16:creationId xmlns:a16="http://schemas.microsoft.com/office/drawing/2014/main" id="{C6714EC8-05D4-3272-A6AC-5E01A3F975DE}"/>
              </a:ext>
            </a:extLst>
          </p:cNvPr>
          <p:cNvSpPr>
            <a:spLocks noChangeArrowheads="1"/>
          </p:cNvSpPr>
          <p:nvPr/>
        </p:nvSpPr>
        <p:spPr bwMode="auto">
          <a:xfrm>
            <a:off x="1893888" y="1371600"/>
            <a:ext cx="51355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What is a common PIP often found with</a:t>
            </a:r>
          </a:p>
          <a:p>
            <a:pPr>
              <a:spcBef>
                <a:spcPct val="0"/>
              </a:spcBef>
              <a:buFontTx/>
              <a:buNone/>
            </a:pPr>
            <a:endParaRPr lang="en-US" altLang="en-US" sz="2400" dirty="0"/>
          </a:p>
          <a:p>
            <a:pPr>
              <a:spcBef>
                <a:spcPct val="0"/>
              </a:spcBef>
              <a:buFontTx/>
              <a:buNone/>
            </a:pPr>
            <a:r>
              <a:rPr lang="en-US" altLang="en-US" sz="2400" dirty="0"/>
              <a:t>           ‘</a:t>
            </a:r>
            <a:r>
              <a:rPr lang="en-US" altLang="en-US" sz="2400" dirty="0">
                <a:highlight>
                  <a:srgbClr val="FFFF00"/>
                </a:highlight>
              </a:rPr>
              <a:t>paranoia</a:t>
            </a:r>
            <a:r>
              <a:rPr lang="en-US" altLang="en-US" sz="2400" dirty="0"/>
              <a:t>’</a:t>
            </a:r>
          </a:p>
          <a:p>
            <a:pPr>
              <a:spcBef>
                <a:spcPct val="0"/>
              </a:spcBef>
              <a:buFontTx/>
              <a:buNone/>
            </a:pPr>
            <a:endParaRPr lang="en-US" altLang="en-US" sz="2400" dirty="0"/>
          </a:p>
          <a:p>
            <a:pPr>
              <a:spcBef>
                <a:spcPct val="0"/>
              </a:spcBef>
              <a:buFontTx/>
              <a:buNone/>
            </a:pPr>
            <a:r>
              <a:rPr lang="en-US" altLang="en-US" sz="2400" dirty="0"/>
              <a:t>and a possible healing antidote?</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7521" name="Group 2">
            <a:extLst>
              <a:ext uri="{FF2B5EF4-FFF2-40B4-BE49-F238E27FC236}">
                <a16:creationId xmlns:a16="http://schemas.microsoft.com/office/drawing/2014/main" id="{9E519E0D-02CE-F1D4-B357-4C540F14C4BE}"/>
              </a:ext>
            </a:extLst>
          </p:cNvPr>
          <p:cNvGrpSpPr>
            <a:grpSpLocks/>
          </p:cNvGrpSpPr>
          <p:nvPr/>
        </p:nvGrpSpPr>
        <p:grpSpPr bwMode="auto">
          <a:xfrm>
            <a:off x="3576638" y="688975"/>
            <a:ext cx="2259012" cy="2259013"/>
            <a:chOff x="2480" y="352"/>
            <a:chExt cx="800" cy="800"/>
          </a:xfrm>
        </p:grpSpPr>
        <p:pic>
          <p:nvPicPr>
            <p:cNvPr id="107534" name="Picture 3" descr="Social Ostracism.pdf                                           0005C569Tom's G4                       BBACEF84:">
              <a:extLst>
                <a:ext uri="{FF2B5EF4-FFF2-40B4-BE49-F238E27FC236}">
                  <a16:creationId xmlns:a16="http://schemas.microsoft.com/office/drawing/2014/main" id="{0D025824-A1D5-B765-83D1-3FDCCF363D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35" name="Line 4">
              <a:extLst>
                <a:ext uri="{FF2B5EF4-FFF2-40B4-BE49-F238E27FC236}">
                  <a16:creationId xmlns:a16="http://schemas.microsoft.com/office/drawing/2014/main" id="{BADB0B37-361B-9289-96A4-D0D11EE9A6CA}"/>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7522" name="Text Box 5">
            <a:extLst>
              <a:ext uri="{FF2B5EF4-FFF2-40B4-BE49-F238E27FC236}">
                <a16:creationId xmlns:a16="http://schemas.microsoft.com/office/drawing/2014/main" id="{32454B74-6A75-8321-42CB-91A0C758A6BE}"/>
              </a:ext>
            </a:extLst>
          </p:cNvPr>
          <p:cNvSpPr txBox="1">
            <a:spLocks noChangeArrowheads="1"/>
          </p:cNvSpPr>
          <p:nvPr/>
        </p:nvSpPr>
        <p:spPr bwMode="auto">
          <a:xfrm>
            <a:off x="2405063" y="15541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withholding</a:t>
            </a:r>
            <a:r>
              <a:rPr lang="en-US" altLang="en-US" sz="1600" b="1" dirty="0"/>
              <a:t> </a:t>
            </a:r>
          </a:p>
          <a:p>
            <a:pPr algn="ctr">
              <a:spcBef>
                <a:spcPct val="0"/>
              </a:spcBef>
              <a:buFontTx/>
              <a:buNone/>
            </a:pPr>
            <a:r>
              <a:rPr lang="en-US" altLang="en-US" sz="1600" b="1" dirty="0"/>
              <a:t>information</a:t>
            </a:r>
          </a:p>
        </p:txBody>
      </p:sp>
      <p:sp>
        <p:nvSpPr>
          <p:cNvPr id="107523" name="Rectangle 7">
            <a:extLst>
              <a:ext uri="{FF2B5EF4-FFF2-40B4-BE49-F238E27FC236}">
                <a16:creationId xmlns:a16="http://schemas.microsoft.com/office/drawing/2014/main" id="{252E7A31-6B3B-E370-FD4D-27F334867153}"/>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96260" name="Group 8">
            <a:extLst>
              <a:ext uri="{FF2B5EF4-FFF2-40B4-BE49-F238E27FC236}">
                <a16:creationId xmlns:a16="http://schemas.microsoft.com/office/drawing/2014/main" id="{AE393BD9-D18F-84D6-9CC7-6AA024872F57}"/>
              </a:ext>
            </a:extLst>
          </p:cNvPr>
          <p:cNvGrpSpPr>
            <a:grpSpLocks/>
          </p:cNvGrpSpPr>
          <p:nvPr/>
        </p:nvGrpSpPr>
        <p:grpSpPr bwMode="auto">
          <a:xfrm>
            <a:off x="3678238" y="3652838"/>
            <a:ext cx="2259012" cy="2259012"/>
            <a:chOff x="2480" y="352"/>
            <a:chExt cx="800" cy="800"/>
          </a:xfrm>
        </p:grpSpPr>
        <p:pic>
          <p:nvPicPr>
            <p:cNvPr id="107532" name="Picture 9" descr="Social Ostracism.pdf                                           0005C569Tom's G4                       BBACEF84:">
              <a:extLst>
                <a:ext uri="{FF2B5EF4-FFF2-40B4-BE49-F238E27FC236}">
                  <a16:creationId xmlns:a16="http://schemas.microsoft.com/office/drawing/2014/main" id="{6C967432-B0E9-5CB9-9C3B-78D71B7535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33" name="Line 10">
              <a:extLst>
                <a:ext uri="{FF2B5EF4-FFF2-40B4-BE49-F238E27FC236}">
                  <a16:creationId xmlns:a16="http://schemas.microsoft.com/office/drawing/2014/main" id="{FD4D0C7F-E61E-4BB6-4486-DCEA893EDE2C}"/>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7525" name="Rectangle 13">
            <a:extLst>
              <a:ext uri="{FF2B5EF4-FFF2-40B4-BE49-F238E27FC236}">
                <a16:creationId xmlns:a16="http://schemas.microsoft.com/office/drawing/2014/main" id="{0E155BD2-4B3D-0495-B51D-BD4F6B442505}"/>
              </a:ext>
            </a:extLst>
          </p:cNvPr>
          <p:cNvSpPr>
            <a:spLocks noChangeArrowheads="1"/>
          </p:cNvSpPr>
          <p:nvPr/>
        </p:nvSpPr>
        <p:spPr bwMode="auto">
          <a:xfrm>
            <a:off x="1395413" y="1135063"/>
            <a:ext cx="6302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96262" name="Rectangle 14">
            <a:extLst>
              <a:ext uri="{FF2B5EF4-FFF2-40B4-BE49-F238E27FC236}">
                <a16:creationId xmlns:a16="http://schemas.microsoft.com/office/drawing/2014/main" id="{937891E4-5255-AE71-E222-AD227D1D4B75}"/>
              </a:ext>
            </a:extLst>
          </p:cNvPr>
          <p:cNvSpPr>
            <a:spLocks noChangeArrowheads="1"/>
          </p:cNvSpPr>
          <p:nvPr/>
        </p:nvSpPr>
        <p:spPr bwMode="auto">
          <a:xfrm>
            <a:off x="1395413" y="3873500"/>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96263" name="Text Box 5">
            <a:extLst>
              <a:ext uri="{FF2B5EF4-FFF2-40B4-BE49-F238E27FC236}">
                <a16:creationId xmlns:a16="http://schemas.microsoft.com/office/drawing/2014/main" id="{C71E9E13-0804-9CD1-C493-B513A1D870EB}"/>
              </a:ext>
            </a:extLst>
          </p:cNvPr>
          <p:cNvSpPr txBox="1">
            <a:spLocks noChangeArrowheads="1"/>
          </p:cNvSpPr>
          <p:nvPr/>
        </p:nvSpPr>
        <p:spPr bwMode="auto">
          <a:xfrm>
            <a:off x="2379663" y="45259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open </a:t>
            </a:r>
            <a:r>
              <a:rPr lang="en-US" altLang="en-US" sz="1600" b="1" dirty="0">
                <a:highlight>
                  <a:srgbClr val="FFFF00"/>
                </a:highlight>
              </a:rPr>
              <a:t>sharing</a:t>
            </a:r>
            <a:r>
              <a:rPr lang="en-US" altLang="en-US" sz="1600" b="1" dirty="0"/>
              <a:t> of</a:t>
            </a:r>
          </a:p>
          <a:p>
            <a:pPr algn="ctr">
              <a:spcBef>
                <a:spcPct val="0"/>
              </a:spcBef>
              <a:buFontTx/>
              <a:buNone/>
            </a:pPr>
            <a:r>
              <a:rPr lang="en-US" altLang="en-US" sz="1600" b="1" dirty="0"/>
              <a:t>information</a:t>
            </a:r>
          </a:p>
        </p:txBody>
      </p:sp>
      <p:sp>
        <p:nvSpPr>
          <p:cNvPr id="96264" name="Text Box 5">
            <a:extLst>
              <a:ext uri="{FF2B5EF4-FFF2-40B4-BE49-F238E27FC236}">
                <a16:creationId xmlns:a16="http://schemas.microsoft.com/office/drawing/2014/main" id="{44E294E2-7B72-A21A-7F36-08F9FE65C15C}"/>
              </a:ext>
            </a:extLst>
          </p:cNvPr>
          <p:cNvSpPr txBox="1">
            <a:spLocks noChangeArrowheads="1"/>
          </p:cNvSpPr>
          <p:nvPr/>
        </p:nvSpPr>
        <p:spPr bwMode="auto">
          <a:xfrm>
            <a:off x="4576763" y="45132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active</a:t>
            </a:r>
          </a:p>
          <a:p>
            <a:pPr algn="ctr">
              <a:spcBef>
                <a:spcPct val="0"/>
              </a:spcBef>
              <a:buFontTx/>
              <a:buNone/>
            </a:pPr>
            <a:r>
              <a:rPr lang="en-US" altLang="en-US" sz="1600" b="1" dirty="0"/>
              <a:t>questioning</a:t>
            </a:r>
          </a:p>
        </p:txBody>
      </p:sp>
      <p:sp>
        <p:nvSpPr>
          <p:cNvPr id="107529" name="Text Box 5">
            <a:extLst>
              <a:ext uri="{FF2B5EF4-FFF2-40B4-BE49-F238E27FC236}">
                <a16:creationId xmlns:a16="http://schemas.microsoft.com/office/drawing/2014/main" id="{495C2327-0640-F81D-6FF5-45BA38ABF8D2}"/>
              </a:ext>
            </a:extLst>
          </p:cNvPr>
          <p:cNvSpPr txBox="1">
            <a:spLocks noChangeArrowheads="1"/>
          </p:cNvSpPr>
          <p:nvPr/>
        </p:nvSpPr>
        <p:spPr bwMode="auto">
          <a:xfrm>
            <a:off x="4449763" y="15287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reacting </a:t>
            </a:r>
          </a:p>
          <a:p>
            <a:pPr algn="ctr">
              <a:spcBef>
                <a:spcPct val="0"/>
              </a:spcBef>
              <a:buFontTx/>
              <a:buNone/>
            </a:pPr>
            <a:r>
              <a:rPr lang="en-US" altLang="en-US" sz="1600" b="1"/>
              <a:t>with suspicion</a:t>
            </a:r>
          </a:p>
        </p:txBody>
      </p:sp>
      <p:sp>
        <p:nvSpPr>
          <p:cNvPr id="15" name="Down Arrow 14">
            <a:extLst>
              <a:ext uri="{FF2B5EF4-FFF2-40B4-BE49-F238E27FC236}">
                <a16:creationId xmlns:a16="http://schemas.microsoft.com/office/drawing/2014/main" id="{90F57686-B431-4E53-3EF4-AD0BE0C8FDFC}"/>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6" name="Down Arrow 15">
            <a:extLst>
              <a:ext uri="{FF2B5EF4-FFF2-40B4-BE49-F238E27FC236}">
                <a16:creationId xmlns:a16="http://schemas.microsoft.com/office/drawing/2014/main" id="{3DBAEA17-E993-D8A0-0BC9-3CB527F6EFFB}"/>
              </a:ext>
            </a:extLst>
          </p:cNvPr>
          <p:cNvSpPr>
            <a:spLocks noChangeArrowheads="1"/>
          </p:cNvSpPr>
          <p:nvPr/>
        </p:nvSpPr>
        <p:spPr bwMode="auto">
          <a:xfrm>
            <a:off x="5748338" y="2776538"/>
            <a:ext cx="485775" cy="979487"/>
          </a:xfrm>
          <a:prstGeom prst="downArrow">
            <a:avLst>
              <a:gd name="adj1" fmla="val 50000"/>
              <a:gd name="adj2" fmla="val 49942"/>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962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626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62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62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2" grpId="0"/>
      <p:bldP spid="96263" grpId="0"/>
      <p:bldP spid="96264" grpId="0"/>
      <p:bldP spid="15" grpId="0" animBg="1"/>
      <p:bldP spid="16"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a:extLst>
              <a:ext uri="{FF2B5EF4-FFF2-40B4-BE49-F238E27FC236}">
                <a16:creationId xmlns:a16="http://schemas.microsoft.com/office/drawing/2014/main" id="{FCCDF112-E129-6FB3-8BD1-AA9FDE6F6D58}"/>
              </a:ext>
            </a:extLst>
          </p:cNvPr>
          <p:cNvSpPr>
            <a:spLocks noChangeArrowheads="1"/>
          </p:cNvSpPr>
          <p:nvPr/>
        </p:nvSpPr>
        <p:spPr bwMode="auto">
          <a:xfrm>
            <a:off x="1803400" y="1473200"/>
            <a:ext cx="5791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What are some common PIPs associated with</a:t>
            </a:r>
          </a:p>
          <a:p>
            <a:pPr algn="ctr">
              <a:spcBef>
                <a:spcPct val="0"/>
              </a:spcBef>
              <a:buFontTx/>
              <a:buNone/>
            </a:pPr>
            <a:endParaRPr lang="en-US" altLang="en-US" sz="2400" dirty="0"/>
          </a:p>
          <a:p>
            <a:pPr algn="ctr">
              <a:spcBef>
                <a:spcPct val="0"/>
              </a:spcBef>
              <a:buFontTx/>
              <a:buNone/>
            </a:pPr>
            <a:r>
              <a:rPr lang="en-US" altLang="en-US" sz="2400" dirty="0"/>
              <a:t>‘</a:t>
            </a:r>
            <a:r>
              <a:rPr lang="en-US" altLang="en-US" sz="2400" dirty="0">
                <a:highlight>
                  <a:srgbClr val="FFFF00"/>
                </a:highlight>
              </a:rPr>
              <a:t>lying and stealing</a:t>
            </a:r>
            <a:r>
              <a:rPr lang="en-US" altLang="en-US" sz="2400" dirty="0"/>
              <a:t>’</a:t>
            </a:r>
          </a:p>
          <a:p>
            <a:pPr algn="ctr">
              <a:spcBef>
                <a:spcPct val="0"/>
              </a:spcBef>
              <a:buFontTx/>
              <a:buNone/>
            </a:pPr>
            <a:endParaRPr lang="en-US" altLang="en-US" sz="2400" dirty="0"/>
          </a:p>
          <a:p>
            <a:pPr algn="ctr">
              <a:spcBef>
                <a:spcPct val="0"/>
              </a:spcBef>
              <a:buFontTx/>
              <a:buNone/>
            </a:pPr>
            <a:r>
              <a:rPr lang="en-US" altLang="en-US" sz="2400" dirty="0"/>
              <a:t>along with some healing antidotes?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569" name="Group 2">
            <a:extLst>
              <a:ext uri="{FF2B5EF4-FFF2-40B4-BE49-F238E27FC236}">
                <a16:creationId xmlns:a16="http://schemas.microsoft.com/office/drawing/2014/main" id="{5617D32E-7C7D-5B77-0134-4F83AD402485}"/>
              </a:ext>
            </a:extLst>
          </p:cNvPr>
          <p:cNvGrpSpPr>
            <a:grpSpLocks/>
          </p:cNvGrpSpPr>
          <p:nvPr/>
        </p:nvGrpSpPr>
        <p:grpSpPr bwMode="auto">
          <a:xfrm>
            <a:off x="3576638" y="688975"/>
            <a:ext cx="2259012" cy="2259013"/>
            <a:chOff x="2480" y="352"/>
            <a:chExt cx="800" cy="800"/>
          </a:xfrm>
        </p:grpSpPr>
        <p:pic>
          <p:nvPicPr>
            <p:cNvPr id="109581" name="Picture 3" descr="Social Ostracism.pdf                                           0005C569Tom's G4                       BBACEF84:">
              <a:extLst>
                <a:ext uri="{FF2B5EF4-FFF2-40B4-BE49-F238E27FC236}">
                  <a16:creationId xmlns:a16="http://schemas.microsoft.com/office/drawing/2014/main" id="{993CBC63-F65E-125E-E7FB-E4B9C6571E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82" name="Line 4">
              <a:extLst>
                <a:ext uri="{FF2B5EF4-FFF2-40B4-BE49-F238E27FC236}">
                  <a16:creationId xmlns:a16="http://schemas.microsoft.com/office/drawing/2014/main" id="{D927D6DE-2325-100B-066B-42BAB95745E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9570" name="Text Box 5">
            <a:extLst>
              <a:ext uri="{FF2B5EF4-FFF2-40B4-BE49-F238E27FC236}">
                <a16:creationId xmlns:a16="http://schemas.microsoft.com/office/drawing/2014/main" id="{956A3CFE-18AA-B672-07B7-058B22177685}"/>
              </a:ext>
            </a:extLst>
          </p:cNvPr>
          <p:cNvSpPr txBox="1">
            <a:spLocks noChangeArrowheads="1"/>
          </p:cNvSpPr>
          <p:nvPr/>
        </p:nvSpPr>
        <p:spPr bwMode="auto">
          <a:xfrm>
            <a:off x="2405063" y="15541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judgmental</a:t>
            </a:r>
          </a:p>
          <a:p>
            <a:pPr algn="ctr">
              <a:spcBef>
                <a:spcPct val="0"/>
              </a:spcBef>
              <a:buFontTx/>
              <a:buNone/>
            </a:pPr>
            <a:r>
              <a:rPr lang="en-US" altLang="en-US" sz="1600" b="1" dirty="0">
                <a:highlight>
                  <a:srgbClr val="FFFF00"/>
                </a:highlight>
              </a:rPr>
              <a:t>condemning</a:t>
            </a:r>
          </a:p>
        </p:txBody>
      </p:sp>
      <p:sp>
        <p:nvSpPr>
          <p:cNvPr id="109571" name="Rectangle 7">
            <a:extLst>
              <a:ext uri="{FF2B5EF4-FFF2-40B4-BE49-F238E27FC236}">
                <a16:creationId xmlns:a16="http://schemas.microsoft.com/office/drawing/2014/main" id="{D9322479-438C-0BA4-7E53-60686444E7E4}"/>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05476" name="Group 8">
            <a:extLst>
              <a:ext uri="{FF2B5EF4-FFF2-40B4-BE49-F238E27FC236}">
                <a16:creationId xmlns:a16="http://schemas.microsoft.com/office/drawing/2014/main" id="{442C00BA-D22F-700E-C526-ECD715A6C561}"/>
              </a:ext>
            </a:extLst>
          </p:cNvPr>
          <p:cNvGrpSpPr>
            <a:grpSpLocks/>
          </p:cNvGrpSpPr>
          <p:nvPr/>
        </p:nvGrpSpPr>
        <p:grpSpPr bwMode="auto">
          <a:xfrm>
            <a:off x="3678238" y="3652838"/>
            <a:ext cx="2259012" cy="2259012"/>
            <a:chOff x="2480" y="352"/>
            <a:chExt cx="800" cy="800"/>
          </a:xfrm>
        </p:grpSpPr>
        <p:pic>
          <p:nvPicPr>
            <p:cNvPr id="109579" name="Picture 9" descr="Social Ostracism.pdf                                           0005C569Tom's G4                       BBACEF84:">
              <a:extLst>
                <a:ext uri="{FF2B5EF4-FFF2-40B4-BE49-F238E27FC236}">
                  <a16:creationId xmlns:a16="http://schemas.microsoft.com/office/drawing/2014/main" id="{8B845E27-C474-76C1-B4AB-0B1119429B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80" name="Line 10">
              <a:extLst>
                <a:ext uri="{FF2B5EF4-FFF2-40B4-BE49-F238E27FC236}">
                  <a16:creationId xmlns:a16="http://schemas.microsoft.com/office/drawing/2014/main" id="{111A7AAE-2C16-F704-EB54-F94019E966F1}"/>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9573" name="Rectangle 13">
            <a:extLst>
              <a:ext uri="{FF2B5EF4-FFF2-40B4-BE49-F238E27FC236}">
                <a16:creationId xmlns:a16="http://schemas.microsoft.com/office/drawing/2014/main" id="{2E815B59-1855-BBF4-F80E-F050B474E322}"/>
              </a:ext>
            </a:extLst>
          </p:cNvPr>
          <p:cNvSpPr>
            <a:spLocks noChangeArrowheads="1"/>
          </p:cNvSpPr>
          <p:nvPr/>
        </p:nvSpPr>
        <p:spPr bwMode="auto">
          <a:xfrm>
            <a:off x="1452563" y="1092200"/>
            <a:ext cx="63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05478" name="Rectangle 14">
            <a:extLst>
              <a:ext uri="{FF2B5EF4-FFF2-40B4-BE49-F238E27FC236}">
                <a16:creationId xmlns:a16="http://schemas.microsoft.com/office/drawing/2014/main" id="{9BB73382-88CD-4F99-1EEE-A1CA1C9A5E9B}"/>
              </a:ext>
            </a:extLst>
          </p:cNvPr>
          <p:cNvSpPr>
            <a:spLocks noChangeArrowheads="1"/>
          </p:cNvSpPr>
          <p:nvPr/>
        </p:nvSpPr>
        <p:spPr bwMode="auto">
          <a:xfrm>
            <a:off x="1452563" y="3873500"/>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105479" name="Text Box 5">
            <a:extLst>
              <a:ext uri="{FF2B5EF4-FFF2-40B4-BE49-F238E27FC236}">
                <a16:creationId xmlns:a16="http://schemas.microsoft.com/office/drawing/2014/main" id="{F3FEA39F-92C6-C2BF-89FE-F92DEA4A1A6F}"/>
              </a:ext>
            </a:extLst>
          </p:cNvPr>
          <p:cNvSpPr txBox="1">
            <a:spLocks noChangeArrowheads="1"/>
          </p:cNvSpPr>
          <p:nvPr/>
        </p:nvSpPr>
        <p:spPr bwMode="auto">
          <a:xfrm>
            <a:off x="2379663" y="45259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accepting inner</a:t>
            </a:r>
          </a:p>
          <a:p>
            <a:pPr algn="ctr">
              <a:spcBef>
                <a:spcPct val="0"/>
              </a:spcBef>
              <a:buFontTx/>
              <a:buNone/>
            </a:pPr>
            <a:r>
              <a:rPr lang="en-US" altLang="en-US" sz="1600" b="1"/>
              <a:t>struggles</a:t>
            </a:r>
          </a:p>
        </p:txBody>
      </p:sp>
      <p:sp>
        <p:nvSpPr>
          <p:cNvPr id="105480" name="Text Box 5">
            <a:extLst>
              <a:ext uri="{FF2B5EF4-FFF2-40B4-BE49-F238E27FC236}">
                <a16:creationId xmlns:a16="http://schemas.microsoft.com/office/drawing/2014/main" id="{E9B25F77-DFE2-C075-2A75-65492ADABB77}"/>
              </a:ext>
            </a:extLst>
          </p:cNvPr>
          <p:cNvSpPr txBox="1">
            <a:spLocks noChangeArrowheads="1"/>
          </p:cNvSpPr>
          <p:nvPr/>
        </p:nvSpPr>
        <p:spPr bwMode="auto">
          <a:xfrm>
            <a:off x="4576763" y="45132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disclosing</a:t>
            </a:r>
          </a:p>
          <a:p>
            <a:pPr algn="ctr">
              <a:spcBef>
                <a:spcPct val="0"/>
              </a:spcBef>
              <a:buFontTx/>
              <a:buNone/>
            </a:pPr>
            <a:r>
              <a:rPr lang="en-US" altLang="en-US" sz="1600" b="1" dirty="0">
                <a:highlight>
                  <a:srgbClr val="FFFF00"/>
                </a:highlight>
              </a:rPr>
              <a:t>temptations</a:t>
            </a:r>
          </a:p>
        </p:txBody>
      </p:sp>
      <p:sp>
        <p:nvSpPr>
          <p:cNvPr id="109577" name="Text Box 5">
            <a:extLst>
              <a:ext uri="{FF2B5EF4-FFF2-40B4-BE49-F238E27FC236}">
                <a16:creationId xmlns:a16="http://schemas.microsoft.com/office/drawing/2014/main" id="{348273D1-D04F-551D-73AE-7F5003A3F5FC}"/>
              </a:ext>
            </a:extLst>
          </p:cNvPr>
          <p:cNvSpPr txBox="1">
            <a:spLocks noChangeArrowheads="1"/>
          </p:cNvSpPr>
          <p:nvPr/>
        </p:nvSpPr>
        <p:spPr bwMode="auto">
          <a:xfrm>
            <a:off x="4449763" y="15287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deceptive</a:t>
            </a:r>
          </a:p>
          <a:p>
            <a:pPr algn="ctr">
              <a:spcBef>
                <a:spcPct val="0"/>
              </a:spcBef>
              <a:buFontTx/>
              <a:buNone/>
            </a:pPr>
            <a:r>
              <a:rPr lang="en-US" altLang="en-US" sz="1600" b="1"/>
              <a:t>evading</a:t>
            </a:r>
          </a:p>
        </p:txBody>
      </p:sp>
      <p:sp>
        <p:nvSpPr>
          <p:cNvPr id="15" name="Down Arrow 14">
            <a:extLst>
              <a:ext uri="{FF2B5EF4-FFF2-40B4-BE49-F238E27FC236}">
                <a16:creationId xmlns:a16="http://schemas.microsoft.com/office/drawing/2014/main" id="{B7288D29-ED39-E2AD-CCC0-BC19AAC4AB4A}"/>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4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547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547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4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8" grpId="0"/>
      <p:bldP spid="105479" grpId="0"/>
      <p:bldP spid="105480" grpId="0"/>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8D0D41AA-0A4D-0CDE-EB59-12AB9D4E5237}"/>
              </a:ext>
            </a:extLst>
          </p:cNvPr>
          <p:cNvSpPr>
            <a:spLocks noGrp="1" noChangeArrowheads="1"/>
          </p:cNvSpPr>
          <p:nvPr>
            <p:ph type="title"/>
          </p:nvPr>
        </p:nvSpPr>
        <p:spPr>
          <a:xfrm>
            <a:off x="647700" y="409575"/>
            <a:ext cx="7772400" cy="914400"/>
          </a:xfrm>
        </p:spPr>
        <p:txBody>
          <a:bodyPr/>
          <a:lstStyle/>
          <a:p>
            <a:pPr eaLnBrk="1" hangingPunct="1"/>
            <a:r>
              <a:rPr lang="en-US" altLang="en-US" sz="3200">
                <a:ea typeface="ＭＳ Ｐゴシック" panose="020B0600070205080204" pitchFamily="34" charset="-128"/>
              </a:rPr>
              <a:t>Some relevant concepts from Systems Theory</a:t>
            </a:r>
          </a:p>
        </p:txBody>
      </p:sp>
      <p:sp>
        <p:nvSpPr>
          <p:cNvPr id="59395" name="Rectangle 3">
            <a:extLst>
              <a:ext uri="{FF2B5EF4-FFF2-40B4-BE49-F238E27FC236}">
                <a16:creationId xmlns:a16="http://schemas.microsoft.com/office/drawing/2014/main" id="{A0B537A0-5FA6-BC8B-0967-E87D96803B2D}"/>
              </a:ext>
            </a:extLst>
          </p:cNvPr>
          <p:cNvSpPr>
            <a:spLocks noGrp="1" noChangeArrowheads="1"/>
          </p:cNvSpPr>
          <p:nvPr>
            <p:ph type="body" idx="1"/>
          </p:nvPr>
        </p:nvSpPr>
        <p:spPr>
          <a:xfrm>
            <a:off x="671513" y="1574800"/>
            <a:ext cx="7831137" cy="4800600"/>
          </a:xfrm>
        </p:spPr>
        <p:txBody>
          <a:bodyPr/>
          <a:lstStyle/>
          <a:p>
            <a:pPr algn="just" eaLnBrk="1" hangingPunct="1">
              <a:buFontTx/>
              <a:buNone/>
            </a:pPr>
            <a:r>
              <a:rPr lang="en-US" altLang="en-US" sz="2400" dirty="0">
                <a:ea typeface="ＭＳ Ｐゴシック" panose="020B0600070205080204" pitchFamily="34" charset="-128"/>
              </a:rPr>
              <a:t>Systems are composites, that is, they are always made up of component parts. </a:t>
            </a:r>
          </a:p>
          <a:p>
            <a:pPr algn="just" eaLnBrk="1" hangingPunct="1">
              <a:buFontTx/>
              <a:buNone/>
            </a:pPr>
            <a:r>
              <a:rPr lang="en-US" altLang="en-US" sz="2400" dirty="0">
                <a:ea typeface="ＭＳ Ｐゴシック" panose="020B0600070205080204" pitchFamily="34" charset="-128"/>
              </a:rPr>
              <a:t>“A change in any one part triggers change in every other part” of the system.</a:t>
            </a:r>
          </a:p>
          <a:p>
            <a:pPr algn="just" eaLnBrk="1" hangingPunct="1">
              <a:buFontTx/>
              <a:buNone/>
            </a:pPr>
            <a:r>
              <a:rPr lang="en-US" altLang="en-US" sz="2400" dirty="0">
                <a:solidFill>
                  <a:srgbClr val="FF0000"/>
                </a:solidFill>
                <a:ea typeface="ＭＳ Ｐゴシック" panose="020B0600070205080204" pitchFamily="34" charset="-128"/>
              </a:rPr>
              <a:t>“The whole (system) is greater than the sum of its parts.”</a:t>
            </a:r>
          </a:p>
          <a:p>
            <a:pPr algn="just" eaLnBrk="1" hangingPunct="1">
              <a:buFontTx/>
              <a:buNone/>
            </a:pPr>
            <a:r>
              <a:rPr lang="en-US" altLang="en-US" sz="2400" dirty="0">
                <a:ea typeface="ＭＳ Ｐゴシック" panose="020B0600070205080204" pitchFamily="34" charset="-128"/>
              </a:rPr>
              <a:t>Systems may be analyzed at different levels and in different domains where different phenomena arise.</a:t>
            </a:r>
          </a:p>
          <a:p>
            <a:pPr eaLnBrk="1" hangingPunct="1">
              <a:buFontTx/>
              <a:buNone/>
            </a:pPr>
            <a:r>
              <a:rPr lang="en-US" altLang="en-US" sz="2400" dirty="0">
                <a:ea typeface="ＭＳ Ｐゴシック" panose="020B0600070205080204" pitchFamily="34" charset="-128"/>
              </a:rPr>
              <a:t>Living organisms as systems are characterized by homeostasis and </a:t>
            </a:r>
            <a:r>
              <a:rPr lang="en-US" altLang="en-US" sz="2400" dirty="0">
                <a:highlight>
                  <a:srgbClr val="FFFF00"/>
                </a:highlight>
                <a:ea typeface="ＭＳ Ｐゴシック" panose="020B0600070205080204" pitchFamily="34" charset="-128"/>
              </a:rPr>
              <a:t>autonomy</a:t>
            </a:r>
            <a:r>
              <a:rPr lang="en-US" altLang="en-US" sz="2400" dirty="0">
                <a:ea typeface="ＭＳ Ｐゴシック" panose="020B0600070205080204" pitchFamily="34" charset="-128"/>
              </a:rPr>
              <a:t>.</a:t>
            </a:r>
          </a:p>
          <a:p>
            <a:pPr algn="just" eaLnBrk="1" hangingPunct="1">
              <a:buFontTx/>
              <a:buNone/>
            </a:pPr>
            <a:r>
              <a:rPr lang="en-US" altLang="en-US" sz="2400" dirty="0">
                <a:solidFill>
                  <a:srgbClr val="FF0000"/>
                </a:solidFill>
                <a:ea typeface="ＭＳ Ｐゴシック" panose="020B0600070205080204" pitchFamily="34" charset="-128"/>
              </a:rPr>
              <a:t>Human relationship systems are characterized by recurrent, reciprocal, or ‘circular’ interactions.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3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3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3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39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593" name="Group 2">
            <a:extLst>
              <a:ext uri="{FF2B5EF4-FFF2-40B4-BE49-F238E27FC236}">
                <a16:creationId xmlns:a16="http://schemas.microsoft.com/office/drawing/2014/main" id="{6B4F791C-C7E8-2308-0BD7-927D064E94C0}"/>
              </a:ext>
            </a:extLst>
          </p:cNvPr>
          <p:cNvGrpSpPr>
            <a:grpSpLocks/>
          </p:cNvGrpSpPr>
          <p:nvPr/>
        </p:nvGrpSpPr>
        <p:grpSpPr bwMode="auto">
          <a:xfrm>
            <a:off x="3576638" y="688975"/>
            <a:ext cx="2259012" cy="2259013"/>
            <a:chOff x="2480" y="352"/>
            <a:chExt cx="800" cy="800"/>
          </a:xfrm>
        </p:grpSpPr>
        <p:pic>
          <p:nvPicPr>
            <p:cNvPr id="110605" name="Picture 3" descr="Social Ostracism.pdf                                           0005C569Tom's G4                       BBACEF84:">
              <a:extLst>
                <a:ext uri="{FF2B5EF4-FFF2-40B4-BE49-F238E27FC236}">
                  <a16:creationId xmlns:a16="http://schemas.microsoft.com/office/drawing/2014/main" id="{82899AF4-5D7E-F047-176C-86289ECB3D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606" name="Line 4">
              <a:extLst>
                <a:ext uri="{FF2B5EF4-FFF2-40B4-BE49-F238E27FC236}">
                  <a16:creationId xmlns:a16="http://schemas.microsoft.com/office/drawing/2014/main" id="{F6016429-69BF-EECF-B5F8-7217B6836111}"/>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0594" name="Text Box 5">
            <a:extLst>
              <a:ext uri="{FF2B5EF4-FFF2-40B4-BE49-F238E27FC236}">
                <a16:creationId xmlns:a16="http://schemas.microsoft.com/office/drawing/2014/main" id="{F016314D-CD35-0242-247C-A10DCB9820DB}"/>
              </a:ext>
            </a:extLst>
          </p:cNvPr>
          <p:cNvSpPr txBox="1">
            <a:spLocks noChangeArrowheads="1"/>
          </p:cNvSpPr>
          <p:nvPr/>
        </p:nvSpPr>
        <p:spPr bwMode="auto">
          <a:xfrm>
            <a:off x="1841500" y="1528763"/>
            <a:ext cx="28051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demanding honest disclosure</a:t>
            </a:r>
          </a:p>
          <a:p>
            <a:pPr algn="ctr">
              <a:spcBef>
                <a:spcPct val="0"/>
              </a:spcBef>
              <a:buFontTx/>
              <a:buNone/>
            </a:pPr>
            <a:r>
              <a:rPr lang="en-US" altLang="en-US" sz="1600" b="1" dirty="0"/>
              <a:t>and threatening </a:t>
            </a:r>
            <a:r>
              <a:rPr lang="en-US" altLang="en-US" sz="1600" b="1" dirty="0">
                <a:highlight>
                  <a:srgbClr val="FFFF00"/>
                </a:highlight>
              </a:rPr>
              <a:t>punishment</a:t>
            </a:r>
          </a:p>
        </p:txBody>
      </p:sp>
      <p:sp>
        <p:nvSpPr>
          <p:cNvPr id="110595" name="Rectangle 7">
            <a:extLst>
              <a:ext uri="{FF2B5EF4-FFF2-40B4-BE49-F238E27FC236}">
                <a16:creationId xmlns:a16="http://schemas.microsoft.com/office/drawing/2014/main" id="{0A602CF0-53CA-3A6E-9F33-88E1B7C0AF7B}"/>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07524" name="Group 8">
            <a:extLst>
              <a:ext uri="{FF2B5EF4-FFF2-40B4-BE49-F238E27FC236}">
                <a16:creationId xmlns:a16="http://schemas.microsoft.com/office/drawing/2014/main" id="{8D8E58AD-42DF-C0F6-A66E-92CBD626D9D6}"/>
              </a:ext>
            </a:extLst>
          </p:cNvPr>
          <p:cNvGrpSpPr>
            <a:grpSpLocks/>
          </p:cNvGrpSpPr>
          <p:nvPr/>
        </p:nvGrpSpPr>
        <p:grpSpPr bwMode="auto">
          <a:xfrm>
            <a:off x="3652838" y="3690938"/>
            <a:ext cx="2259012" cy="2259012"/>
            <a:chOff x="2480" y="352"/>
            <a:chExt cx="800" cy="800"/>
          </a:xfrm>
        </p:grpSpPr>
        <p:pic>
          <p:nvPicPr>
            <p:cNvPr id="110603" name="Picture 9" descr="Social Ostracism.pdf                                           0005C569Tom's G4                       BBACEF84:">
              <a:extLst>
                <a:ext uri="{FF2B5EF4-FFF2-40B4-BE49-F238E27FC236}">
                  <a16:creationId xmlns:a16="http://schemas.microsoft.com/office/drawing/2014/main" id="{4FD6968B-0AE9-0C70-ED53-144D06CE07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604" name="Line 10">
              <a:extLst>
                <a:ext uri="{FF2B5EF4-FFF2-40B4-BE49-F238E27FC236}">
                  <a16:creationId xmlns:a16="http://schemas.microsoft.com/office/drawing/2014/main" id="{3AAC43E2-4941-1311-C811-D69C6F14E66B}"/>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0597" name="Rectangle 13">
            <a:extLst>
              <a:ext uri="{FF2B5EF4-FFF2-40B4-BE49-F238E27FC236}">
                <a16:creationId xmlns:a16="http://schemas.microsoft.com/office/drawing/2014/main" id="{CB0D4209-11E3-4BE2-9715-872B65D386D9}"/>
              </a:ext>
            </a:extLst>
          </p:cNvPr>
          <p:cNvSpPr>
            <a:spLocks noChangeArrowheads="1"/>
          </p:cNvSpPr>
          <p:nvPr/>
        </p:nvSpPr>
        <p:spPr bwMode="auto">
          <a:xfrm>
            <a:off x="1096963" y="960438"/>
            <a:ext cx="6302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07526" name="Rectangle 14">
            <a:extLst>
              <a:ext uri="{FF2B5EF4-FFF2-40B4-BE49-F238E27FC236}">
                <a16:creationId xmlns:a16="http://schemas.microsoft.com/office/drawing/2014/main" id="{0855090F-8CC7-6CF8-A858-0AB955E08C1D}"/>
              </a:ext>
            </a:extLst>
          </p:cNvPr>
          <p:cNvSpPr>
            <a:spLocks noChangeArrowheads="1"/>
          </p:cNvSpPr>
          <p:nvPr/>
        </p:nvSpPr>
        <p:spPr bwMode="auto">
          <a:xfrm>
            <a:off x="1073150" y="3779838"/>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107527" name="Text Box 5">
            <a:extLst>
              <a:ext uri="{FF2B5EF4-FFF2-40B4-BE49-F238E27FC236}">
                <a16:creationId xmlns:a16="http://schemas.microsoft.com/office/drawing/2014/main" id="{0D4C66A6-A6F2-3B3C-95A7-8E4EC95C2BD2}"/>
              </a:ext>
            </a:extLst>
          </p:cNvPr>
          <p:cNvSpPr txBox="1">
            <a:spLocks noChangeArrowheads="1"/>
          </p:cNvSpPr>
          <p:nvPr/>
        </p:nvSpPr>
        <p:spPr bwMode="auto">
          <a:xfrm>
            <a:off x="1727200" y="4564063"/>
            <a:ext cx="30718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selectively noticing and </a:t>
            </a:r>
          </a:p>
          <a:p>
            <a:pPr algn="ctr">
              <a:spcBef>
                <a:spcPct val="0"/>
              </a:spcBef>
              <a:buFontTx/>
              <a:buNone/>
            </a:pPr>
            <a:r>
              <a:rPr lang="en-US" altLang="en-US" sz="1600" b="1" dirty="0"/>
              <a:t>honoring honest </a:t>
            </a:r>
            <a:r>
              <a:rPr lang="en-US" altLang="en-US" sz="1600" b="1" dirty="0">
                <a:highlight>
                  <a:srgbClr val="FFFF00"/>
                </a:highlight>
              </a:rPr>
              <a:t>admissions</a:t>
            </a:r>
          </a:p>
        </p:txBody>
      </p:sp>
      <p:sp>
        <p:nvSpPr>
          <p:cNvPr id="107528" name="Text Box 5">
            <a:extLst>
              <a:ext uri="{FF2B5EF4-FFF2-40B4-BE49-F238E27FC236}">
                <a16:creationId xmlns:a16="http://schemas.microsoft.com/office/drawing/2014/main" id="{9492E159-659D-5269-9000-763968286EDB}"/>
              </a:ext>
            </a:extLst>
          </p:cNvPr>
          <p:cNvSpPr txBox="1">
            <a:spLocks noChangeArrowheads="1"/>
          </p:cNvSpPr>
          <p:nvPr/>
        </p:nvSpPr>
        <p:spPr bwMode="auto">
          <a:xfrm>
            <a:off x="4914900" y="4549775"/>
            <a:ext cx="2981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admitting</a:t>
            </a:r>
            <a:r>
              <a:rPr lang="en-US" altLang="en-US" sz="1600" b="1" dirty="0"/>
              <a:t> to mistakes and/or lies and expressing regret</a:t>
            </a:r>
          </a:p>
          <a:p>
            <a:pPr algn="ctr">
              <a:spcBef>
                <a:spcPct val="0"/>
              </a:spcBef>
              <a:buFontTx/>
              <a:buNone/>
            </a:pPr>
            <a:endParaRPr lang="en-US" altLang="en-US" sz="1600" b="1" dirty="0"/>
          </a:p>
        </p:txBody>
      </p:sp>
      <p:sp>
        <p:nvSpPr>
          <p:cNvPr id="110601" name="Text Box 5">
            <a:extLst>
              <a:ext uri="{FF2B5EF4-FFF2-40B4-BE49-F238E27FC236}">
                <a16:creationId xmlns:a16="http://schemas.microsoft.com/office/drawing/2014/main" id="{9BD26803-6B13-049E-2D36-AE0C913E2250}"/>
              </a:ext>
            </a:extLst>
          </p:cNvPr>
          <p:cNvSpPr txBox="1">
            <a:spLocks noChangeArrowheads="1"/>
          </p:cNvSpPr>
          <p:nvPr/>
        </p:nvSpPr>
        <p:spPr bwMode="auto">
          <a:xfrm>
            <a:off x="4724400" y="1541463"/>
            <a:ext cx="26685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withholding the truth</a:t>
            </a:r>
          </a:p>
          <a:p>
            <a:pPr algn="ctr">
              <a:spcBef>
                <a:spcPct val="0"/>
              </a:spcBef>
              <a:buFontTx/>
              <a:buNone/>
            </a:pPr>
            <a:r>
              <a:rPr lang="en-US" altLang="en-US" sz="1600" b="1"/>
              <a:t> and telling plausible stories</a:t>
            </a:r>
          </a:p>
          <a:p>
            <a:pPr algn="ctr">
              <a:spcBef>
                <a:spcPct val="0"/>
              </a:spcBef>
              <a:buFontTx/>
              <a:buNone/>
            </a:pPr>
            <a:endParaRPr lang="en-US" altLang="en-US" sz="1600" b="1"/>
          </a:p>
        </p:txBody>
      </p:sp>
      <p:sp>
        <p:nvSpPr>
          <p:cNvPr id="15" name="Down Arrow 14">
            <a:extLst>
              <a:ext uri="{FF2B5EF4-FFF2-40B4-BE49-F238E27FC236}">
                <a16:creationId xmlns:a16="http://schemas.microsoft.com/office/drawing/2014/main" id="{CD24DD59-50E0-BE20-F9C0-953700FEC30E}"/>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752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752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75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6" grpId="0"/>
      <p:bldP spid="107527" grpId="0"/>
      <p:bldP spid="107528" grpId="0"/>
      <p:bldP spid="15"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a:extLst>
              <a:ext uri="{FF2B5EF4-FFF2-40B4-BE49-F238E27FC236}">
                <a16:creationId xmlns:a16="http://schemas.microsoft.com/office/drawing/2014/main" id="{E8325B86-1418-86DF-4B53-4233FEF2F5FF}"/>
              </a:ext>
            </a:extLst>
          </p:cNvPr>
          <p:cNvSpPr>
            <a:spLocks noChangeArrowheads="1"/>
          </p:cNvSpPr>
          <p:nvPr/>
        </p:nvSpPr>
        <p:spPr bwMode="auto">
          <a:xfrm>
            <a:off x="2032000" y="1366838"/>
            <a:ext cx="512445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Do parents inadvertently </a:t>
            </a:r>
            <a:r>
              <a:rPr lang="en-US" altLang="en-US" sz="2400" dirty="0">
                <a:highlight>
                  <a:srgbClr val="FFFF00"/>
                </a:highlight>
              </a:rPr>
              <a:t>limit</a:t>
            </a:r>
            <a:r>
              <a:rPr lang="en-US" altLang="en-US" sz="2400" dirty="0"/>
              <a:t> their </a:t>
            </a:r>
          </a:p>
          <a:p>
            <a:pPr algn="ctr">
              <a:spcBef>
                <a:spcPct val="0"/>
              </a:spcBef>
              <a:buFontTx/>
              <a:buNone/>
            </a:pPr>
            <a:r>
              <a:rPr lang="en-US" altLang="en-US" sz="2400" dirty="0">
                <a:highlight>
                  <a:srgbClr val="FFFF00"/>
                </a:highlight>
              </a:rPr>
              <a:t>children's learning </a:t>
            </a:r>
            <a:r>
              <a:rPr lang="en-US" altLang="en-US" sz="2400" dirty="0"/>
              <a:t>from their mistakes?</a:t>
            </a:r>
          </a:p>
          <a:p>
            <a:pPr algn="ctr">
              <a:spcBef>
                <a:spcPct val="0"/>
              </a:spcBef>
              <a:buFontTx/>
              <a:buNone/>
            </a:pPr>
            <a:endParaRPr lang="en-US" altLang="en-US" sz="2400" dirty="0"/>
          </a:p>
          <a:p>
            <a:pPr algn="ctr">
              <a:spcBef>
                <a:spcPct val="0"/>
              </a:spcBef>
              <a:buFontTx/>
              <a:buNone/>
            </a:pPr>
            <a:r>
              <a:rPr lang="en-US" altLang="en-US" sz="2400" dirty="0"/>
              <a:t>If so, what might the pathologizing</a:t>
            </a:r>
          </a:p>
          <a:p>
            <a:pPr algn="ctr">
              <a:spcBef>
                <a:spcPct val="0"/>
              </a:spcBef>
              <a:buFontTx/>
              <a:buNone/>
            </a:pPr>
            <a:r>
              <a:rPr lang="en-US" altLang="en-US" sz="2400" dirty="0"/>
              <a:t>interaction pattern (PIP) look like?</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41" name="Group 2">
            <a:extLst>
              <a:ext uri="{FF2B5EF4-FFF2-40B4-BE49-F238E27FC236}">
                <a16:creationId xmlns:a16="http://schemas.microsoft.com/office/drawing/2014/main" id="{A383E133-5CA7-9EFF-E2E5-044E4AFFCA9E}"/>
              </a:ext>
            </a:extLst>
          </p:cNvPr>
          <p:cNvGrpSpPr>
            <a:grpSpLocks/>
          </p:cNvGrpSpPr>
          <p:nvPr/>
        </p:nvGrpSpPr>
        <p:grpSpPr bwMode="auto">
          <a:xfrm>
            <a:off x="3576638" y="688975"/>
            <a:ext cx="2259012" cy="2259013"/>
            <a:chOff x="2480" y="352"/>
            <a:chExt cx="800" cy="800"/>
          </a:xfrm>
        </p:grpSpPr>
        <p:pic>
          <p:nvPicPr>
            <p:cNvPr id="112653" name="Picture 3" descr="Social Ostracism.pdf                                           0005C569Tom's G4                       BBACEF84:">
              <a:extLst>
                <a:ext uri="{FF2B5EF4-FFF2-40B4-BE49-F238E27FC236}">
                  <a16:creationId xmlns:a16="http://schemas.microsoft.com/office/drawing/2014/main" id="{247AF0D8-20A2-F140-6D12-60242EF2A7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54" name="Line 4">
              <a:extLst>
                <a:ext uri="{FF2B5EF4-FFF2-40B4-BE49-F238E27FC236}">
                  <a16:creationId xmlns:a16="http://schemas.microsoft.com/office/drawing/2014/main" id="{2C6C6C37-527B-EFBE-764C-814ACE3781CD}"/>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2642" name="Rectangle 7">
            <a:extLst>
              <a:ext uri="{FF2B5EF4-FFF2-40B4-BE49-F238E27FC236}">
                <a16:creationId xmlns:a16="http://schemas.microsoft.com/office/drawing/2014/main" id="{13246C78-492F-F1B0-E9DB-8A29B2537971}"/>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10595" name="Group 8">
            <a:extLst>
              <a:ext uri="{FF2B5EF4-FFF2-40B4-BE49-F238E27FC236}">
                <a16:creationId xmlns:a16="http://schemas.microsoft.com/office/drawing/2014/main" id="{3FF5FA1C-3E0A-F613-0605-DFE434E49353}"/>
              </a:ext>
            </a:extLst>
          </p:cNvPr>
          <p:cNvGrpSpPr>
            <a:grpSpLocks/>
          </p:cNvGrpSpPr>
          <p:nvPr/>
        </p:nvGrpSpPr>
        <p:grpSpPr bwMode="auto">
          <a:xfrm>
            <a:off x="3652838" y="3690938"/>
            <a:ext cx="2259012" cy="2259012"/>
            <a:chOff x="2480" y="352"/>
            <a:chExt cx="800" cy="800"/>
          </a:xfrm>
        </p:grpSpPr>
        <p:pic>
          <p:nvPicPr>
            <p:cNvPr id="112651" name="Picture 9" descr="Social Ostracism.pdf                                           0005C569Tom's G4                       BBACEF84:">
              <a:extLst>
                <a:ext uri="{FF2B5EF4-FFF2-40B4-BE49-F238E27FC236}">
                  <a16:creationId xmlns:a16="http://schemas.microsoft.com/office/drawing/2014/main" id="{4652AE5A-2FD7-A93A-9426-6ABF45763D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52" name="Line 10">
              <a:extLst>
                <a:ext uri="{FF2B5EF4-FFF2-40B4-BE49-F238E27FC236}">
                  <a16:creationId xmlns:a16="http://schemas.microsoft.com/office/drawing/2014/main" id="{75195196-4DC2-93CD-B379-C1F4DDB46045}"/>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2644" name="Rectangle 13">
            <a:extLst>
              <a:ext uri="{FF2B5EF4-FFF2-40B4-BE49-F238E27FC236}">
                <a16:creationId xmlns:a16="http://schemas.microsoft.com/office/drawing/2014/main" id="{43584979-961D-8B01-EBE8-CEFCDE755D83}"/>
              </a:ext>
            </a:extLst>
          </p:cNvPr>
          <p:cNvSpPr>
            <a:spLocks noChangeArrowheads="1"/>
          </p:cNvSpPr>
          <p:nvPr/>
        </p:nvSpPr>
        <p:spPr bwMode="auto">
          <a:xfrm>
            <a:off x="1123950" y="974725"/>
            <a:ext cx="630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10597" name="Rectangle 14">
            <a:extLst>
              <a:ext uri="{FF2B5EF4-FFF2-40B4-BE49-F238E27FC236}">
                <a16:creationId xmlns:a16="http://schemas.microsoft.com/office/drawing/2014/main" id="{F06BC056-AFF8-F5E9-562E-FB350B70035D}"/>
              </a:ext>
            </a:extLst>
          </p:cNvPr>
          <p:cNvSpPr>
            <a:spLocks noChangeArrowheads="1"/>
          </p:cNvSpPr>
          <p:nvPr/>
        </p:nvSpPr>
        <p:spPr bwMode="auto">
          <a:xfrm>
            <a:off x="1098550" y="3956050"/>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110598" name="Text Box 5">
            <a:extLst>
              <a:ext uri="{FF2B5EF4-FFF2-40B4-BE49-F238E27FC236}">
                <a16:creationId xmlns:a16="http://schemas.microsoft.com/office/drawing/2014/main" id="{77E32A56-7325-8745-6FDB-2482C48F6F43}"/>
              </a:ext>
            </a:extLst>
          </p:cNvPr>
          <p:cNvSpPr txBox="1">
            <a:spLocks noChangeArrowheads="1"/>
          </p:cNvSpPr>
          <p:nvPr/>
        </p:nvSpPr>
        <p:spPr bwMode="auto">
          <a:xfrm>
            <a:off x="1778000" y="4576763"/>
            <a:ext cx="29321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allowing child to face the consequences of own mistakes</a:t>
            </a:r>
          </a:p>
        </p:txBody>
      </p:sp>
      <p:sp>
        <p:nvSpPr>
          <p:cNvPr id="110599" name="Text Box 5">
            <a:extLst>
              <a:ext uri="{FF2B5EF4-FFF2-40B4-BE49-F238E27FC236}">
                <a16:creationId xmlns:a16="http://schemas.microsoft.com/office/drawing/2014/main" id="{129A95CC-F32F-908B-7778-81F16AA270E4}"/>
              </a:ext>
            </a:extLst>
          </p:cNvPr>
          <p:cNvSpPr txBox="1">
            <a:spLocks noChangeArrowheads="1"/>
          </p:cNvSpPr>
          <p:nvPr/>
        </p:nvSpPr>
        <p:spPr bwMode="auto">
          <a:xfrm>
            <a:off x="4694238" y="4578350"/>
            <a:ext cx="31575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learning from the </a:t>
            </a:r>
          </a:p>
          <a:p>
            <a:pPr algn="ctr">
              <a:spcBef>
                <a:spcPct val="0"/>
              </a:spcBef>
              <a:buFontTx/>
              <a:buNone/>
            </a:pPr>
            <a:r>
              <a:rPr lang="en-US" altLang="en-US" sz="1600" b="1" dirty="0">
                <a:highlight>
                  <a:srgbClr val="FFFF00"/>
                </a:highlight>
              </a:rPr>
              <a:t>consequences</a:t>
            </a:r>
            <a:r>
              <a:rPr lang="en-US" altLang="en-US" sz="1600" b="1" dirty="0"/>
              <a:t> of own mistakes</a:t>
            </a:r>
          </a:p>
          <a:p>
            <a:pPr algn="ctr">
              <a:spcBef>
                <a:spcPct val="0"/>
              </a:spcBef>
              <a:buFontTx/>
              <a:buNone/>
            </a:pPr>
            <a:endParaRPr lang="en-US" altLang="en-US" sz="1600" b="1" dirty="0"/>
          </a:p>
        </p:txBody>
      </p:sp>
      <p:sp>
        <p:nvSpPr>
          <p:cNvPr id="112648" name="Text Box 5">
            <a:extLst>
              <a:ext uri="{FF2B5EF4-FFF2-40B4-BE49-F238E27FC236}">
                <a16:creationId xmlns:a16="http://schemas.microsoft.com/office/drawing/2014/main" id="{C0BD4792-83D6-16E2-087B-8A8D75B63AE0}"/>
              </a:ext>
            </a:extLst>
          </p:cNvPr>
          <p:cNvSpPr txBox="1">
            <a:spLocks noChangeArrowheads="1"/>
          </p:cNvSpPr>
          <p:nvPr/>
        </p:nvSpPr>
        <p:spPr bwMode="auto">
          <a:xfrm>
            <a:off x="1841500" y="1566863"/>
            <a:ext cx="28686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protecting</a:t>
            </a:r>
            <a:r>
              <a:rPr lang="en-US" altLang="en-US" sz="1600" b="1" dirty="0"/>
              <a:t> child from natural consequences of its mistakes</a:t>
            </a:r>
          </a:p>
        </p:txBody>
      </p:sp>
      <p:sp>
        <p:nvSpPr>
          <p:cNvPr id="112649" name="Text Box 5">
            <a:extLst>
              <a:ext uri="{FF2B5EF4-FFF2-40B4-BE49-F238E27FC236}">
                <a16:creationId xmlns:a16="http://schemas.microsoft.com/office/drawing/2014/main" id="{104EFA28-629F-89C8-B474-F36E3157A8CE}"/>
              </a:ext>
            </a:extLst>
          </p:cNvPr>
          <p:cNvSpPr txBox="1">
            <a:spLocks noChangeArrowheads="1"/>
          </p:cNvSpPr>
          <p:nvPr/>
        </p:nvSpPr>
        <p:spPr bwMode="auto">
          <a:xfrm>
            <a:off x="4449763" y="1579563"/>
            <a:ext cx="32083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a:t>failing to learn with</a:t>
            </a:r>
          </a:p>
          <a:p>
            <a:pPr algn="ctr">
              <a:spcBef>
                <a:spcPct val="0"/>
              </a:spcBef>
              <a:buFontTx/>
              <a:buNone/>
            </a:pPr>
            <a:r>
              <a:rPr lang="en-US" altLang="en-US" sz="1600" b="1"/>
              <a:t> continuing vulnerability</a:t>
            </a:r>
          </a:p>
          <a:p>
            <a:pPr algn="ctr">
              <a:spcBef>
                <a:spcPct val="0"/>
              </a:spcBef>
              <a:buFontTx/>
              <a:buNone/>
            </a:pPr>
            <a:endParaRPr lang="en-US" altLang="en-US" sz="1600" b="1"/>
          </a:p>
        </p:txBody>
      </p:sp>
      <p:sp>
        <p:nvSpPr>
          <p:cNvPr id="15" name="Down Arrow 14">
            <a:extLst>
              <a:ext uri="{FF2B5EF4-FFF2-40B4-BE49-F238E27FC236}">
                <a16:creationId xmlns:a16="http://schemas.microsoft.com/office/drawing/2014/main" id="{50B01276-6BCB-0A32-A156-B251EFA86DAB}"/>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059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059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05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7" grpId="0"/>
      <p:bldP spid="110598" grpId="0"/>
      <p:bldP spid="110599" grpId="0"/>
      <p:bldP spid="15"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a:extLst>
              <a:ext uri="{FF2B5EF4-FFF2-40B4-BE49-F238E27FC236}">
                <a16:creationId xmlns:a16="http://schemas.microsoft.com/office/drawing/2014/main" id="{061013B2-387C-8862-882A-1A501A0A9416}"/>
              </a:ext>
            </a:extLst>
          </p:cNvPr>
          <p:cNvSpPr>
            <a:spLocks noChangeArrowheads="1"/>
          </p:cNvSpPr>
          <p:nvPr/>
        </p:nvSpPr>
        <p:spPr bwMode="auto">
          <a:xfrm>
            <a:off x="2339975" y="1366838"/>
            <a:ext cx="45085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Do parents inadvertently teach </a:t>
            </a:r>
          </a:p>
          <a:p>
            <a:pPr algn="ctr">
              <a:spcBef>
                <a:spcPct val="0"/>
              </a:spcBef>
              <a:buFontTx/>
              <a:buNone/>
            </a:pPr>
            <a:r>
              <a:rPr lang="en-US" altLang="en-US" sz="2400" dirty="0"/>
              <a:t>their children </a:t>
            </a:r>
            <a:r>
              <a:rPr lang="en-US" altLang="en-US" sz="2400" dirty="0">
                <a:highlight>
                  <a:srgbClr val="FFFF00"/>
                </a:highlight>
              </a:rPr>
              <a:t>sibling rivalry</a:t>
            </a:r>
            <a:r>
              <a:rPr lang="en-US" altLang="en-US" sz="2400" dirty="0"/>
              <a:t>?</a:t>
            </a:r>
          </a:p>
          <a:p>
            <a:pPr algn="ctr">
              <a:spcBef>
                <a:spcPct val="0"/>
              </a:spcBef>
              <a:buFontTx/>
              <a:buNone/>
            </a:pPr>
            <a:endParaRPr lang="en-US" altLang="en-US" sz="2400" dirty="0"/>
          </a:p>
          <a:p>
            <a:pPr algn="ctr">
              <a:spcBef>
                <a:spcPct val="0"/>
              </a:spcBef>
              <a:buFontTx/>
              <a:buNone/>
            </a:pPr>
            <a:r>
              <a:rPr lang="en-US" altLang="en-US" sz="2400" dirty="0"/>
              <a:t>If so, what might the pathologizing</a:t>
            </a:r>
          </a:p>
          <a:p>
            <a:pPr algn="ctr">
              <a:spcBef>
                <a:spcPct val="0"/>
              </a:spcBef>
              <a:buFontTx/>
              <a:buNone/>
            </a:pPr>
            <a:r>
              <a:rPr lang="en-US" altLang="en-US" sz="2400" dirty="0"/>
              <a:t>interaction pattern (PIP) look like?</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689" name="Group 2">
            <a:extLst>
              <a:ext uri="{FF2B5EF4-FFF2-40B4-BE49-F238E27FC236}">
                <a16:creationId xmlns:a16="http://schemas.microsoft.com/office/drawing/2014/main" id="{2A3384F8-C067-6DCC-7EA0-6DDCC587B2F7}"/>
              </a:ext>
            </a:extLst>
          </p:cNvPr>
          <p:cNvGrpSpPr>
            <a:grpSpLocks/>
          </p:cNvGrpSpPr>
          <p:nvPr/>
        </p:nvGrpSpPr>
        <p:grpSpPr bwMode="auto">
          <a:xfrm>
            <a:off x="3576638" y="688975"/>
            <a:ext cx="2259012" cy="2259013"/>
            <a:chOff x="2480" y="352"/>
            <a:chExt cx="800" cy="800"/>
          </a:xfrm>
        </p:grpSpPr>
        <p:pic>
          <p:nvPicPr>
            <p:cNvPr id="114701" name="Picture 3" descr="Social Ostracism.pdf                                           0005C569Tom's G4                       BBACEF84:">
              <a:extLst>
                <a:ext uri="{FF2B5EF4-FFF2-40B4-BE49-F238E27FC236}">
                  <a16:creationId xmlns:a16="http://schemas.microsoft.com/office/drawing/2014/main" id="{33B7B913-B90E-010A-998C-0E0933EA88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702" name="Line 4">
              <a:extLst>
                <a:ext uri="{FF2B5EF4-FFF2-40B4-BE49-F238E27FC236}">
                  <a16:creationId xmlns:a16="http://schemas.microsoft.com/office/drawing/2014/main" id="{50A93CFB-E814-0CE8-C57E-B4654C41946F}"/>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4690" name="Text Box 5">
            <a:extLst>
              <a:ext uri="{FF2B5EF4-FFF2-40B4-BE49-F238E27FC236}">
                <a16:creationId xmlns:a16="http://schemas.microsoft.com/office/drawing/2014/main" id="{2D50EC05-16C3-3347-FF93-2BCE92B47C80}"/>
              </a:ext>
            </a:extLst>
          </p:cNvPr>
          <p:cNvSpPr txBox="1">
            <a:spLocks noChangeArrowheads="1"/>
          </p:cNvSpPr>
          <p:nvPr/>
        </p:nvSpPr>
        <p:spPr bwMode="auto">
          <a:xfrm>
            <a:off x="1993900" y="1566863"/>
            <a:ext cx="28178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parents claiming to treat the</a:t>
            </a:r>
          </a:p>
          <a:p>
            <a:pPr algn="ctr">
              <a:spcBef>
                <a:spcPct val="0"/>
              </a:spcBef>
              <a:buFontTx/>
              <a:buNone/>
            </a:pPr>
            <a:r>
              <a:rPr lang="en-US" altLang="en-US" sz="1600" b="1" dirty="0"/>
              <a:t>children exactly </a:t>
            </a:r>
            <a:r>
              <a:rPr lang="en-US" altLang="en-US" sz="1600" b="1" dirty="0">
                <a:highlight>
                  <a:srgbClr val="FFFF00"/>
                </a:highlight>
              </a:rPr>
              <a:t>the same</a:t>
            </a:r>
          </a:p>
        </p:txBody>
      </p:sp>
      <p:sp>
        <p:nvSpPr>
          <p:cNvPr id="114691" name="Rectangle 7">
            <a:extLst>
              <a:ext uri="{FF2B5EF4-FFF2-40B4-BE49-F238E27FC236}">
                <a16:creationId xmlns:a16="http://schemas.microsoft.com/office/drawing/2014/main" id="{6439AB07-A45E-39AE-E73F-30B09018D22E}"/>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13668" name="Group 8">
            <a:extLst>
              <a:ext uri="{FF2B5EF4-FFF2-40B4-BE49-F238E27FC236}">
                <a16:creationId xmlns:a16="http://schemas.microsoft.com/office/drawing/2014/main" id="{2D0D3CB5-45DE-FFCE-56BE-D183B38AEEFC}"/>
              </a:ext>
            </a:extLst>
          </p:cNvPr>
          <p:cNvGrpSpPr>
            <a:grpSpLocks/>
          </p:cNvGrpSpPr>
          <p:nvPr/>
        </p:nvGrpSpPr>
        <p:grpSpPr bwMode="auto">
          <a:xfrm>
            <a:off x="3652838" y="3690938"/>
            <a:ext cx="2259012" cy="2259012"/>
            <a:chOff x="2480" y="352"/>
            <a:chExt cx="800" cy="800"/>
          </a:xfrm>
        </p:grpSpPr>
        <p:pic>
          <p:nvPicPr>
            <p:cNvPr id="114699" name="Picture 9" descr="Social Ostracism.pdf                                           0005C569Tom's G4                       BBACEF84:">
              <a:extLst>
                <a:ext uri="{FF2B5EF4-FFF2-40B4-BE49-F238E27FC236}">
                  <a16:creationId xmlns:a16="http://schemas.microsoft.com/office/drawing/2014/main" id="{92A84122-A37A-659D-35EA-B35AF824B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700" name="Line 10">
              <a:extLst>
                <a:ext uri="{FF2B5EF4-FFF2-40B4-BE49-F238E27FC236}">
                  <a16:creationId xmlns:a16="http://schemas.microsoft.com/office/drawing/2014/main" id="{18E1CFC6-4B19-6EAD-D6F1-0A2384A077C3}"/>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4693" name="Rectangle 13">
            <a:extLst>
              <a:ext uri="{FF2B5EF4-FFF2-40B4-BE49-F238E27FC236}">
                <a16:creationId xmlns:a16="http://schemas.microsoft.com/office/drawing/2014/main" id="{27006CE3-ED67-6CBD-E95C-7395F94AB988}"/>
              </a:ext>
            </a:extLst>
          </p:cNvPr>
          <p:cNvSpPr>
            <a:spLocks noChangeArrowheads="1"/>
          </p:cNvSpPr>
          <p:nvPr/>
        </p:nvSpPr>
        <p:spPr bwMode="auto">
          <a:xfrm>
            <a:off x="1055688" y="904875"/>
            <a:ext cx="63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13670" name="Rectangle 14">
            <a:extLst>
              <a:ext uri="{FF2B5EF4-FFF2-40B4-BE49-F238E27FC236}">
                <a16:creationId xmlns:a16="http://schemas.microsoft.com/office/drawing/2014/main" id="{556A387B-32F3-A92B-1C18-C84549C8B307}"/>
              </a:ext>
            </a:extLst>
          </p:cNvPr>
          <p:cNvSpPr>
            <a:spLocks noChangeArrowheads="1"/>
          </p:cNvSpPr>
          <p:nvPr/>
        </p:nvSpPr>
        <p:spPr bwMode="auto">
          <a:xfrm>
            <a:off x="1055688" y="3927475"/>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113671" name="Text Box 5">
            <a:extLst>
              <a:ext uri="{FF2B5EF4-FFF2-40B4-BE49-F238E27FC236}">
                <a16:creationId xmlns:a16="http://schemas.microsoft.com/office/drawing/2014/main" id="{F5886947-828F-3E48-B85D-EF2736C28CA2}"/>
              </a:ext>
            </a:extLst>
          </p:cNvPr>
          <p:cNvSpPr txBox="1">
            <a:spLocks noChangeArrowheads="1"/>
          </p:cNvSpPr>
          <p:nvPr/>
        </p:nvSpPr>
        <p:spPr bwMode="auto">
          <a:xfrm>
            <a:off x="1839913" y="4551363"/>
            <a:ext cx="28829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parents treating each child as</a:t>
            </a:r>
          </a:p>
          <a:p>
            <a:pPr algn="ctr">
              <a:spcBef>
                <a:spcPct val="0"/>
              </a:spcBef>
              <a:buFontTx/>
              <a:buNone/>
            </a:pPr>
            <a:r>
              <a:rPr lang="en-US" altLang="en-US" sz="1600" b="1" dirty="0"/>
              <a:t>different</a:t>
            </a:r>
            <a:r>
              <a:rPr lang="en-US" altLang="en-US" sz="1600" b="1" dirty="0">
                <a:highlight>
                  <a:srgbClr val="FFFF00"/>
                </a:highlight>
              </a:rPr>
              <a:t>, unique</a:t>
            </a:r>
            <a:r>
              <a:rPr lang="en-US" altLang="en-US" sz="1600" b="1" dirty="0"/>
              <a:t>, and special</a:t>
            </a:r>
          </a:p>
        </p:txBody>
      </p:sp>
      <p:sp>
        <p:nvSpPr>
          <p:cNvPr id="113672" name="Text Box 5">
            <a:extLst>
              <a:ext uri="{FF2B5EF4-FFF2-40B4-BE49-F238E27FC236}">
                <a16:creationId xmlns:a16="http://schemas.microsoft.com/office/drawing/2014/main" id="{08C97F56-383A-E2FE-7135-541D1C506AF5}"/>
              </a:ext>
            </a:extLst>
          </p:cNvPr>
          <p:cNvSpPr txBox="1">
            <a:spLocks noChangeArrowheads="1"/>
          </p:cNvSpPr>
          <p:nvPr/>
        </p:nvSpPr>
        <p:spPr bwMode="auto">
          <a:xfrm>
            <a:off x="4881563" y="4551363"/>
            <a:ext cx="31575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children feeling more confidence in </a:t>
            </a:r>
            <a:r>
              <a:rPr lang="en-US" altLang="en-US" sz="1600" b="1" dirty="0">
                <a:highlight>
                  <a:srgbClr val="FFFF00"/>
                </a:highlight>
              </a:rPr>
              <a:t>enacting their uniqueness</a:t>
            </a:r>
          </a:p>
          <a:p>
            <a:pPr algn="ctr">
              <a:spcBef>
                <a:spcPct val="0"/>
              </a:spcBef>
              <a:buFontTx/>
              <a:buNone/>
            </a:pPr>
            <a:endParaRPr lang="en-US" altLang="en-US" sz="1600" b="1" dirty="0"/>
          </a:p>
        </p:txBody>
      </p:sp>
      <p:sp>
        <p:nvSpPr>
          <p:cNvPr id="114697" name="Text Box 5">
            <a:extLst>
              <a:ext uri="{FF2B5EF4-FFF2-40B4-BE49-F238E27FC236}">
                <a16:creationId xmlns:a16="http://schemas.microsoft.com/office/drawing/2014/main" id="{FE286EB2-A8E0-153F-337E-014586856586}"/>
              </a:ext>
            </a:extLst>
          </p:cNvPr>
          <p:cNvSpPr txBox="1">
            <a:spLocks noChangeArrowheads="1"/>
          </p:cNvSpPr>
          <p:nvPr/>
        </p:nvSpPr>
        <p:spPr bwMode="auto">
          <a:xfrm>
            <a:off x="4894263" y="1566863"/>
            <a:ext cx="32083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children searching for </a:t>
            </a:r>
            <a:r>
              <a:rPr lang="en-US" altLang="en-US" sz="1600" b="1" dirty="0">
                <a:highlight>
                  <a:srgbClr val="FFFF00"/>
                </a:highlight>
              </a:rPr>
              <a:t>differences</a:t>
            </a:r>
          </a:p>
          <a:p>
            <a:pPr algn="ctr">
              <a:spcBef>
                <a:spcPct val="0"/>
              </a:spcBef>
              <a:buFontTx/>
              <a:buNone/>
            </a:pPr>
            <a:r>
              <a:rPr lang="en-US" altLang="en-US" sz="1600" b="1" dirty="0"/>
              <a:t>and complaining about unfairness</a:t>
            </a:r>
          </a:p>
          <a:p>
            <a:pPr algn="ctr">
              <a:spcBef>
                <a:spcPct val="0"/>
              </a:spcBef>
              <a:buFontTx/>
              <a:buNone/>
            </a:pPr>
            <a:endParaRPr lang="en-US" altLang="en-US" sz="1600" b="1" dirty="0"/>
          </a:p>
        </p:txBody>
      </p:sp>
      <p:sp>
        <p:nvSpPr>
          <p:cNvPr id="15" name="Down Arrow 14">
            <a:extLst>
              <a:ext uri="{FF2B5EF4-FFF2-40B4-BE49-F238E27FC236}">
                <a16:creationId xmlns:a16="http://schemas.microsoft.com/office/drawing/2014/main" id="{6D722EF2-A9D2-862C-FD76-D78D241B0601}"/>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367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366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0" grpId="0"/>
      <p:bldP spid="113671" grpId="0"/>
      <p:bldP spid="113672" grpId="0"/>
      <p:bldP spid="15"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a:extLst>
              <a:ext uri="{FF2B5EF4-FFF2-40B4-BE49-F238E27FC236}">
                <a16:creationId xmlns:a16="http://schemas.microsoft.com/office/drawing/2014/main" id="{D7847919-075E-DE7D-E360-6151B68195B6}"/>
              </a:ext>
            </a:extLst>
          </p:cNvPr>
          <p:cNvSpPr>
            <a:spLocks noChangeArrowheads="1"/>
          </p:cNvSpPr>
          <p:nvPr/>
        </p:nvSpPr>
        <p:spPr bwMode="auto">
          <a:xfrm>
            <a:off x="1989138" y="1366838"/>
            <a:ext cx="521017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Do parents inadvertently aggravate their </a:t>
            </a:r>
          </a:p>
          <a:p>
            <a:pPr algn="ctr">
              <a:spcBef>
                <a:spcPct val="0"/>
              </a:spcBef>
              <a:buFontTx/>
              <a:buNone/>
            </a:pPr>
            <a:r>
              <a:rPr lang="en-US" altLang="en-US" sz="2400" dirty="0">
                <a:highlight>
                  <a:srgbClr val="FFFF00"/>
                </a:highlight>
              </a:rPr>
              <a:t>adolescent's oppositionality</a:t>
            </a:r>
            <a:r>
              <a:rPr lang="en-US" altLang="en-US" sz="2400" dirty="0"/>
              <a:t>?</a:t>
            </a:r>
          </a:p>
          <a:p>
            <a:pPr algn="ctr">
              <a:spcBef>
                <a:spcPct val="0"/>
              </a:spcBef>
              <a:buFontTx/>
              <a:buNone/>
            </a:pPr>
            <a:endParaRPr lang="en-US" altLang="en-US" sz="2400" dirty="0"/>
          </a:p>
          <a:p>
            <a:pPr algn="ctr">
              <a:spcBef>
                <a:spcPct val="0"/>
              </a:spcBef>
              <a:buFontTx/>
              <a:buNone/>
            </a:pPr>
            <a:r>
              <a:rPr lang="en-US" altLang="en-US" sz="2400" dirty="0"/>
              <a:t>If so, what might the pathologizing</a:t>
            </a:r>
          </a:p>
          <a:p>
            <a:pPr algn="ctr">
              <a:spcBef>
                <a:spcPct val="0"/>
              </a:spcBef>
              <a:buFontTx/>
              <a:buNone/>
            </a:pPr>
            <a:r>
              <a:rPr lang="en-US" altLang="en-US" sz="2400" dirty="0"/>
              <a:t>interaction pattern (PIP) look like?</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737" name="Group 2">
            <a:extLst>
              <a:ext uri="{FF2B5EF4-FFF2-40B4-BE49-F238E27FC236}">
                <a16:creationId xmlns:a16="http://schemas.microsoft.com/office/drawing/2014/main" id="{1B007CD3-42E8-09B7-1C6B-C2C329CF2D15}"/>
              </a:ext>
            </a:extLst>
          </p:cNvPr>
          <p:cNvGrpSpPr>
            <a:grpSpLocks/>
          </p:cNvGrpSpPr>
          <p:nvPr/>
        </p:nvGrpSpPr>
        <p:grpSpPr bwMode="auto">
          <a:xfrm>
            <a:off x="3576638" y="688975"/>
            <a:ext cx="2259012" cy="2259013"/>
            <a:chOff x="2480" y="352"/>
            <a:chExt cx="800" cy="800"/>
          </a:xfrm>
        </p:grpSpPr>
        <p:pic>
          <p:nvPicPr>
            <p:cNvPr id="116749" name="Picture 3" descr="Social Ostracism.pdf                                           0005C569Tom's G4                       BBACEF84:">
              <a:extLst>
                <a:ext uri="{FF2B5EF4-FFF2-40B4-BE49-F238E27FC236}">
                  <a16:creationId xmlns:a16="http://schemas.microsoft.com/office/drawing/2014/main" id="{F6F5DD85-88BB-C034-C78B-8ECA0BE6D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50" name="Line 4">
              <a:extLst>
                <a:ext uri="{FF2B5EF4-FFF2-40B4-BE49-F238E27FC236}">
                  <a16:creationId xmlns:a16="http://schemas.microsoft.com/office/drawing/2014/main" id="{41733577-8BE1-7BA3-EE49-6347C4ACC499}"/>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6738" name="Text Box 5">
            <a:extLst>
              <a:ext uri="{FF2B5EF4-FFF2-40B4-BE49-F238E27FC236}">
                <a16:creationId xmlns:a16="http://schemas.microsoft.com/office/drawing/2014/main" id="{62474CC4-8C8A-BD0B-39EE-E829F49AA3FB}"/>
              </a:ext>
            </a:extLst>
          </p:cNvPr>
          <p:cNvSpPr txBox="1">
            <a:spLocks noChangeArrowheads="1"/>
          </p:cNvSpPr>
          <p:nvPr/>
        </p:nvSpPr>
        <p:spPr bwMode="auto">
          <a:xfrm>
            <a:off x="2049463" y="15287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parents worrying and</a:t>
            </a:r>
          </a:p>
          <a:p>
            <a:pPr algn="ctr">
              <a:spcBef>
                <a:spcPct val="0"/>
              </a:spcBef>
              <a:buFontTx/>
              <a:buNone/>
            </a:pPr>
            <a:r>
              <a:rPr lang="en-US" altLang="en-US" sz="1600" b="1" dirty="0"/>
              <a:t>imposing </a:t>
            </a:r>
            <a:r>
              <a:rPr lang="en-US" altLang="en-US" sz="1600" b="1" dirty="0">
                <a:highlight>
                  <a:srgbClr val="FFFF00"/>
                </a:highlight>
              </a:rPr>
              <a:t>outer controls</a:t>
            </a:r>
          </a:p>
        </p:txBody>
      </p:sp>
      <p:sp>
        <p:nvSpPr>
          <p:cNvPr id="116739" name="Rectangle 7">
            <a:extLst>
              <a:ext uri="{FF2B5EF4-FFF2-40B4-BE49-F238E27FC236}">
                <a16:creationId xmlns:a16="http://schemas.microsoft.com/office/drawing/2014/main" id="{0D097873-1A27-744C-D5A0-4EAD322308DC}"/>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16740" name="Rectangle 13">
            <a:extLst>
              <a:ext uri="{FF2B5EF4-FFF2-40B4-BE49-F238E27FC236}">
                <a16:creationId xmlns:a16="http://schemas.microsoft.com/office/drawing/2014/main" id="{B961022A-39EB-6CC2-A61E-91E6B7C1BFFE}"/>
              </a:ext>
            </a:extLst>
          </p:cNvPr>
          <p:cNvSpPr>
            <a:spLocks noChangeArrowheads="1"/>
          </p:cNvSpPr>
          <p:nvPr/>
        </p:nvSpPr>
        <p:spPr bwMode="auto">
          <a:xfrm>
            <a:off x="968375" y="1135063"/>
            <a:ext cx="6302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16741" name="Text Box 5">
            <a:extLst>
              <a:ext uri="{FF2B5EF4-FFF2-40B4-BE49-F238E27FC236}">
                <a16:creationId xmlns:a16="http://schemas.microsoft.com/office/drawing/2014/main" id="{9104FE5E-FBD8-8844-12E1-76A2D40B902B}"/>
              </a:ext>
            </a:extLst>
          </p:cNvPr>
          <p:cNvSpPr txBox="1">
            <a:spLocks noChangeArrowheads="1"/>
          </p:cNvSpPr>
          <p:nvPr/>
        </p:nvSpPr>
        <p:spPr bwMode="auto">
          <a:xfrm>
            <a:off x="4652963" y="1516063"/>
            <a:ext cx="32083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adolescents resisting outer</a:t>
            </a:r>
          </a:p>
          <a:p>
            <a:pPr algn="ctr">
              <a:spcBef>
                <a:spcPct val="0"/>
              </a:spcBef>
              <a:buFontTx/>
              <a:buNone/>
            </a:pPr>
            <a:r>
              <a:rPr lang="en-US" altLang="en-US" sz="1600" b="1" dirty="0"/>
              <a:t> control and </a:t>
            </a:r>
            <a:r>
              <a:rPr lang="en-US" altLang="en-US" sz="1600" b="1" dirty="0">
                <a:highlight>
                  <a:srgbClr val="FFFF00"/>
                </a:highlight>
              </a:rPr>
              <a:t>rebelling</a:t>
            </a:r>
          </a:p>
          <a:p>
            <a:pPr algn="ctr">
              <a:spcBef>
                <a:spcPct val="0"/>
              </a:spcBef>
              <a:buFontTx/>
              <a:buNone/>
            </a:pPr>
            <a:endParaRPr lang="en-US" altLang="en-US" sz="1600" b="1" dirty="0"/>
          </a:p>
        </p:txBody>
      </p:sp>
      <p:grpSp>
        <p:nvGrpSpPr>
          <p:cNvPr id="100358" name="Group 8">
            <a:extLst>
              <a:ext uri="{FF2B5EF4-FFF2-40B4-BE49-F238E27FC236}">
                <a16:creationId xmlns:a16="http://schemas.microsoft.com/office/drawing/2014/main" id="{6F3FC5DC-9884-1A70-2DDA-E7DCDB0B94C6}"/>
              </a:ext>
            </a:extLst>
          </p:cNvPr>
          <p:cNvGrpSpPr>
            <a:grpSpLocks/>
          </p:cNvGrpSpPr>
          <p:nvPr/>
        </p:nvGrpSpPr>
        <p:grpSpPr bwMode="auto">
          <a:xfrm>
            <a:off x="3652838" y="3690938"/>
            <a:ext cx="2259012" cy="2259012"/>
            <a:chOff x="2480" y="352"/>
            <a:chExt cx="800" cy="800"/>
          </a:xfrm>
        </p:grpSpPr>
        <p:pic>
          <p:nvPicPr>
            <p:cNvPr id="116747" name="Picture 9" descr="Social Ostracism.pdf                                           0005C569Tom's G4                       BBACEF84:">
              <a:extLst>
                <a:ext uri="{FF2B5EF4-FFF2-40B4-BE49-F238E27FC236}">
                  <a16:creationId xmlns:a16="http://schemas.microsoft.com/office/drawing/2014/main" id="{CA2869F8-3280-0450-336F-7A042BD574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48" name="Line 10">
              <a:extLst>
                <a:ext uri="{FF2B5EF4-FFF2-40B4-BE49-F238E27FC236}">
                  <a16:creationId xmlns:a16="http://schemas.microsoft.com/office/drawing/2014/main" id="{2E63469F-7C8E-DE3E-504F-BB31115B821D}"/>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0359" name="Text Box 5">
            <a:extLst>
              <a:ext uri="{FF2B5EF4-FFF2-40B4-BE49-F238E27FC236}">
                <a16:creationId xmlns:a16="http://schemas.microsoft.com/office/drawing/2014/main" id="{9D0DBDF9-9A2C-5BDC-6F15-378362DD8EC6}"/>
              </a:ext>
            </a:extLst>
          </p:cNvPr>
          <p:cNvSpPr txBox="1">
            <a:spLocks noChangeArrowheads="1"/>
          </p:cNvSpPr>
          <p:nvPr/>
        </p:nvSpPr>
        <p:spPr bwMode="auto">
          <a:xfrm>
            <a:off x="1676400" y="4551363"/>
            <a:ext cx="32369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parents outlining alternatives and giving adolescents more </a:t>
            </a:r>
            <a:r>
              <a:rPr lang="en-US" altLang="en-US" sz="1600" b="1" dirty="0">
                <a:highlight>
                  <a:srgbClr val="FFFF00"/>
                </a:highlight>
              </a:rPr>
              <a:t>options</a:t>
            </a:r>
          </a:p>
        </p:txBody>
      </p:sp>
      <p:sp>
        <p:nvSpPr>
          <p:cNvPr id="100360" name="Text Box 5">
            <a:extLst>
              <a:ext uri="{FF2B5EF4-FFF2-40B4-BE49-F238E27FC236}">
                <a16:creationId xmlns:a16="http://schemas.microsoft.com/office/drawing/2014/main" id="{D8326277-E3B9-8AD0-5484-29BB3AB02251}"/>
              </a:ext>
            </a:extLst>
          </p:cNvPr>
          <p:cNvSpPr txBox="1">
            <a:spLocks noChangeArrowheads="1"/>
          </p:cNvSpPr>
          <p:nvPr/>
        </p:nvSpPr>
        <p:spPr bwMode="auto">
          <a:xfrm>
            <a:off x="4830763" y="4551363"/>
            <a:ext cx="34496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adolescents experiencing </a:t>
            </a:r>
            <a:r>
              <a:rPr lang="en-US" altLang="en-US" sz="1600" b="1" dirty="0">
                <a:highlight>
                  <a:srgbClr val="FFFF00"/>
                </a:highlight>
              </a:rPr>
              <a:t>choice </a:t>
            </a:r>
          </a:p>
          <a:p>
            <a:pPr algn="ctr">
              <a:spcBef>
                <a:spcPct val="0"/>
              </a:spcBef>
              <a:buFontTx/>
              <a:buNone/>
            </a:pPr>
            <a:r>
              <a:rPr lang="en-US" altLang="en-US" sz="1600" b="1" dirty="0"/>
              <a:t>and exercising better inner control</a:t>
            </a:r>
          </a:p>
          <a:p>
            <a:pPr algn="ctr">
              <a:spcBef>
                <a:spcPct val="0"/>
              </a:spcBef>
              <a:buFontTx/>
              <a:buNone/>
            </a:pPr>
            <a:endParaRPr lang="en-US" altLang="en-US" sz="1600" b="1" dirty="0"/>
          </a:p>
        </p:txBody>
      </p:sp>
      <p:sp>
        <p:nvSpPr>
          <p:cNvPr id="100361" name="TextBox 1">
            <a:extLst>
              <a:ext uri="{FF2B5EF4-FFF2-40B4-BE49-F238E27FC236}">
                <a16:creationId xmlns:a16="http://schemas.microsoft.com/office/drawing/2014/main" id="{1E0CEB22-BB19-5F8C-C694-241ABFE3194B}"/>
              </a:ext>
            </a:extLst>
          </p:cNvPr>
          <p:cNvSpPr txBox="1">
            <a:spLocks noChangeArrowheads="1"/>
          </p:cNvSpPr>
          <p:nvPr/>
        </p:nvSpPr>
        <p:spPr bwMode="auto">
          <a:xfrm>
            <a:off x="996950" y="3616325"/>
            <a:ext cx="936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HIP-1</a:t>
            </a:r>
          </a:p>
        </p:txBody>
      </p:sp>
      <p:sp>
        <p:nvSpPr>
          <p:cNvPr id="15" name="Down Arrow 14">
            <a:extLst>
              <a:ext uri="{FF2B5EF4-FFF2-40B4-BE49-F238E27FC236}">
                <a16:creationId xmlns:a16="http://schemas.microsoft.com/office/drawing/2014/main" id="{B1B4B82E-CBAE-4508-0FD6-7B8827D52E93}"/>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3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035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035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03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9" grpId="0"/>
      <p:bldP spid="100360" grpId="0"/>
      <p:bldP spid="100361" grpId="0"/>
      <p:bldP spid="15"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7761" name="Group 2">
            <a:extLst>
              <a:ext uri="{FF2B5EF4-FFF2-40B4-BE49-F238E27FC236}">
                <a16:creationId xmlns:a16="http://schemas.microsoft.com/office/drawing/2014/main" id="{D4577B87-F319-5DC6-C082-33640A642B25}"/>
              </a:ext>
            </a:extLst>
          </p:cNvPr>
          <p:cNvGrpSpPr>
            <a:grpSpLocks/>
          </p:cNvGrpSpPr>
          <p:nvPr/>
        </p:nvGrpSpPr>
        <p:grpSpPr bwMode="auto">
          <a:xfrm>
            <a:off x="3576638" y="688975"/>
            <a:ext cx="2259012" cy="2259013"/>
            <a:chOff x="2480" y="352"/>
            <a:chExt cx="800" cy="800"/>
          </a:xfrm>
        </p:grpSpPr>
        <p:pic>
          <p:nvPicPr>
            <p:cNvPr id="117773" name="Picture 3" descr="Social Ostracism.pdf                                           0005C569Tom's G4                       BBACEF84:">
              <a:extLst>
                <a:ext uri="{FF2B5EF4-FFF2-40B4-BE49-F238E27FC236}">
                  <a16:creationId xmlns:a16="http://schemas.microsoft.com/office/drawing/2014/main" id="{4BB74D66-20DA-B60D-8D3D-98A2CB1517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774" name="Line 4">
              <a:extLst>
                <a:ext uri="{FF2B5EF4-FFF2-40B4-BE49-F238E27FC236}">
                  <a16:creationId xmlns:a16="http://schemas.microsoft.com/office/drawing/2014/main" id="{2233761B-1E90-E0D8-64D7-268C95BF8644}"/>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7762" name="Text Box 5">
            <a:extLst>
              <a:ext uri="{FF2B5EF4-FFF2-40B4-BE49-F238E27FC236}">
                <a16:creationId xmlns:a16="http://schemas.microsoft.com/office/drawing/2014/main" id="{F958DA75-D867-D6F6-14A8-868EC9F97D39}"/>
              </a:ext>
            </a:extLst>
          </p:cNvPr>
          <p:cNvSpPr txBox="1">
            <a:spLocks noChangeArrowheads="1"/>
          </p:cNvSpPr>
          <p:nvPr/>
        </p:nvSpPr>
        <p:spPr bwMode="auto">
          <a:xfrm>
            <a:off x="2049463" y="15287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parents </a:t>
            </a:r>
            <a:r>
              <a:rPr lang="en-US" altLang="en-US" sz="1600" b="1" dirty="0">
                <a:highlight>
                  <a:srgbClr val="FFFF00"/>
                </a:highlight>
              </a:rPr>
              <a:t>worrying</a:t>
            </a:r>
            <a:r>
              <a:rPr lang="en-US" altLang="en-US" sz="1600" b="1" dirty="0"/>
              <a:t> and</a:t>
            </a:r>
          </a:p>
          <a:p>
            <a:pPr algn="ctr">
              <a:spcBef>
                <a:spcPct val="0"/>
              </a:spcBef>
              <a:buFontTx/>
              <a:buNone/>
            </a:pPr>
            <a:r>
              <a:rPr lang="en-US" altLang="en-US" sz="1600" b="1" dirty="0"/>
              <a:t>imposing outer controls</a:t>
            </a:r>
          </a:p>
        </p:txBody>
      </p:sp>
      <p:sp>
        <p:nvSpPr>
          <p:cNvPr id="117763" name="Rectangle 7">
            <a:extLst>
              <a:ext uri="{FF2B5EF4-FFF2-40B4-BE49-F238E27FC236}">
                <a16:creationId xmlns:a16="http://schemas.microsoft.com/office/drawing/2014/main" id="{C316B79E-8A54-096C-1C64-62AE2691AE03}"/>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17764" name="Group 8">
            <a:extLst>
              <a:ext uri="{FF2B5EF4-FFF2-40B4-BE49-F238E27FC236}">
                <a16:creationId xmlns:a16="http://schemas.microsoft.com/office/drawing/2014/main" id="{36E2B6B7-125E-7D38-C120-918D18600625}"/>
              </a:ext>
            </a:extLst>
          </p:cNvPr>
          <p:cNvGrpSpPr>
            <a:grpSpLocks/>
          </p:cNvGrpSpPr>
          <p:nvPr/>
        </p:nvGrpSpPr>
        <p:grpSpPr bwMode="auto">
          <a:xfrm>
            <a:off x="3652838" y="3690938"/>
            <a:ext cx="2259012" cy="2259012"/>
            <a:chOff x="2480" y="352"/>
            <a:chExt cx="800" cy="800"/>
          </a:xfrm>
        </p:grpSpPr>
        <p:pic>
          <p:nvPicPr>
            <p:cNvPr id="117771" name="Picture 9" descr="Social Ostracism.pdf                                           0005C569Tom's G4                       BBACEF84:">
              <a:extLst>
                <a:ext uri="{FF2B5EF4-FFF2-40B4-BE49-F238E27FC236}">
                  <a16:creationId xmlns:a16="http://schemas.microsoft.com/office/drawing/2014/main" id="{E53E2D0C-8CD9-E23B-F94C-45889B904B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772" name="Line 10">
              <a:extLst>
                <a:ext uri="{FF2B5EF4-FFF2-40B4-BE49-F238E27FC236}">
                  <a16:creationId xmlns:a16="http://schemas.microsoft.com/office/drawing/2014/main" id="{CE6FFD07-B7C5-FBCF-BA36-90DCAB2CCCB4}"/>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7765" name="Rectangle 13">
            <a:extLst>
              <a:ext uri="{FF2B5EF4-FFF2-40B4-BE49-F238E27FC236}">
                <a16:creationId xmlns:a16="http://schemas.microsoft.com/office/drawing/2014/main" id="{FD8B432A-9161-89FE-30FC-536187951CFD}"/>
              </a:ext>
            </a:extLst>
          </p:cNvPr>
          <p:cNvSpPr>
            <a:spLocks noChangeArrowheads="1"/>
          </p:cNvSpPr>
          <p:nvPr/>
        </p:nvSpPr>
        <p:spPr bwMode="auto">
          <a:xfrm>
            <a:off x="971550" y="1135063"/>
            <a:ext cx="6302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17766" name="Rectangle 14">
            <a:extLst>
              <a:ext uri="{FF2B5EF4-FFF2-40B4-BE49-F238E27FC236}">
                <a16:creationId xmlns:a16="http://schemas.microsoft.com/office/drawing/2014/main" id="{126FC5EE-4F73-0D4C-46DD-3FA458656C88}"/>
              </a:ext>
            </a:extLst>
          </p:cNvPr>
          <p:cNvSpPr>
            <a:spLocks noChangeArrowheads="1"/>
          </p:cNvSpPr>
          <p:nvPr/>
        </p:nvSpPr>
        <p:spPr bwMode="auto">
          <a:xfrm>
            <a:off x="971550" y="3582988"/>
            <a:ext cx="938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HIP-2</a:t>
            </a:r>
          </a:p>
        </p:txBody>
      </p:sp>
      <p:sp>
        <p:nvSpPr>
          <p:cNvPr id="117767" name="Text Box 5">
            <a:extLst>
              <a:ext uri="{FF2B5EF4-FFF2-40B4-BE49-F238E27FC236}">
                <a16:creationId xmlns:a16="http://schemas.microsoft.com/office/drawing/2014/main" id="{E12A0E64-EB2B-641A-F46A-E5B66EA0A4D0}"/>
              </a:ext>
            </a:extLst>
          </p:cNvPr>
          <p:cNvSpPr txBox="1">
            <a:spLocks noChangeArrowheads="1"/>
          </p:cNvSpPr>
          <p:nvPr/>
        </p:nvSpPr>
        <p:spPr bwMode="auto">
          <a:xfrm>
            <a:off x="4652963" y="1516063"/>
            <a:ext cx="32083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adolescents resisting outer</a:t>
            </a:r>
          </a:p>
          <a:p>
            <a:pPr algn="ctr">
              <a:spcBef>
                <a:spcPct val="0"/>
              </a:spcBef>
              <a:buFontTx/>
              <a:buNone/>
            </a:pPr>
            <a:r>
              <a:rPr lang="en-US" altLang="en-US" sz="1600" b="1" dirty="0"/>
              <a:t> control and </a:t>
            </a:r>
            <a:r>
              <a:rPr lang="en-US" altLang="en-US" sz="1600" b="1" dirty="0">
                <a:highlight>
                  <a:srgbClr val="FFFF00"/>
                </a:highlight>
              </a:rPr>
              <a:t>rebelling</a:t>
            </a:r>
          </a:p>
          <a:p>
            <a:pPr algn="ctr">
              <a:spcBef>
                <a:spcPct val="0"/>
              </a:spcBef>
              <a:buFontTx/>
              <a:buNone/>
            </a:pPr>
            <a:endParaRPr lang="en-US" altLang="en-US" sz="1600" b="1" dirty="0"/>
          </a:p>
        </p:txBody>
      </p:sp>
      <p:sp>
        <p:nvSpPr>
          <p:cNvPr id="102408" name="Text Box 5">
            <a:extLst>
              <a:ext uri="{FF2B5EF4-FFF2-40B4-BE49-F238E27FC236}">
                <a16:creationId xmlns:a16="http://schemas.microsoft.com/office/drawing/2014/main" id="{AF41165B-FF82-B8AC-EB5B-C16DBCD49880}"/>
              </a:ext>
            </a:extLst>
          </p:cNvPr>
          <p:cNvSpPr txBox="1">
            <a:spLocks noChangeArrowheads="1"/>
          </p:cNvSpPr>
          <p:nvPr/>
        </p:nvSpPr>
        <p:spPr bwMode="auto">
          <a:xfrm>
            <a:off x="5003800" y="4483100"/>
            <a:ext cx="3025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adolescents </a:t>
            </a:r>
            <a:r>
              <a:rPr lang="en-US" altLang="en-US" sz="1600" b="1" dirty="0">
                <a:highlight>
                  <a:srgbClr val="FFFF00"/>
                </a:highlight>
              </a:rPr>
              <a:t>questioning limits</a:t>
            </a:r>
          </a:p>
          <a:p>
            <a:pPr algn="ctr">
              <a:spcBef>
                <a:spcPct val="0"/>
              </a:spcBef>
              <a:buFontTx/>
              <a:buNone/>
            </a:pPr>
            <a:r>
              <a:rPr lang="en-US" altLang="en-US" sz="1600" b="1" dirty="0"/>
              <a:t>&amp; protesting excessive control</a:t>
            </a:r>
          </a:p>
        </p:txBody>
      </p:sp>
      <p:sp>
        <p:nvSpPr>
          <p:cNvPr id="102409" name="Text Box 6">
            <a:extLst>
              <a:ext uri="{FF2B5EF4-FFF2-40B4-BE49-F238E27FC236}">
                <a16:creationId xmlns:a16="http://schemas.microsoft.com/office/drawing/2014/main" id="{D9E2CF45-2998-DD99-617E-F7E0CEE9A44B}"/>
              </a:ext>
            </a:extLst>
          </p:cNvPr>
          <p:cNvSpPr txBox="1">
            <a:spLocks noChangeArrowheads="1"/>
          </p:cNvSpPr>
          <p:nvPr/>
        </p:nvSpPr>
        <p:spPr bwMode="auto">
          <a:xfrm>
            <a:off x="1930400" y="4511675"/>
            <a:ext cx="27892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parents acknowledging &amp; </a:t>
            </a:r>
            <a:r>
              <a:rPr lang="en-US" altLang="en-US" sz="1600" b="1" dirty="0">
                <a:highlight>
                  <a:srgbClr val="FFFF00"/>
                </a:highlight>
              </a:rPr>
              <a:t>relinquishing undue control</a:t>
            </a:r>
          </a:p>
        </p:txBody>
      </p:sp>
      <p:sp>
        <p:nvSpPr>
          <p:cNvPr id="16" name="Down Arrow 15">
            <a:extLst>
              <a:ext uri="{FF2B5EF4-FFF2-40B4-BE49-F238E27FC236}">
                <a16:creationId xmlns:a16="http://schemas.microsoft.com/office/drawing/2014/main" id="{62A17C41-B628-4236-0A13-CDEA41FD056D}"/>
              </a:ext>
            </a:extLst>
          </p:cNvPr>
          <p:cNvSpPr>
            <a:spLocks noChangeArrowheads="1"/>
          </p:cNvSpPr>
          <p:nvPr/>
        </p:nvSpPr>
        <p:spPr bwMode="auto">
          <a:xfrm>
            <a:off x="5748338" y="2776538"/>
            <a:ext cx="485775" cy="979487"/>
          </a:xfrm>
          <a:prstGeom prst="downArrow">
            <a:avLst>
              <a:gd name="adj1" fmla="val 50000"/>
              <a:gd name="adj2" fmla="val 49942"/>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0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8" grpId="0"/>
      <p:bldP spid="102409" grpId="0"/>
      <p:bldP spid="16"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a:extLst>
              <a:ext uri="{FF2B5EF4-FFF2-40B4-BE49-F238E27FC236}">
                <a16:creationId xmlns:a16="http://schemas.microsoft.com/office/drawing/2014/main" id="{EE0DCA76-BE3E-CCB0-7538-3B56169B0F40}"/>
              </a:ext>
            </a:extLst>
          </p:cNvPr>
          <p:cNvSpPr>
            <a:spLocks noChangeArrowheads="1"/>
          </p:cNvSpPr>
          <p:nvPr/>
        </p:nvSpPr>
        <p:spPr bwMode="auto">
          <a:xfrm>
            <a:off x="2146300" y="1473200"/>
            <a:ext cx="5105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What is a common PIP associated with</a:t>
            </a:r>
          </a:p>
          <a:p>
            <a:pPr algn="ctr">
              <a:spcBef>
                <a:spcPct val="0"/>
              </a:spcBef>
              <a:buFontTx/>
              <a:buNone/>
            </a:pPr>
            <a:endParaRPr lang="en-US" altLang="en-US" sz="2400" dirty="0"/>
          </a:p>
          <a:p>
            <a:pPr algn="ctr">
              <a:spcBef>
                <a:spcPct val="0"/>
              </a:spcBef>
              <a:buFontTx/>
              <a:buNone/>
            </a:pPr>
            <a:r>
              <a:rPr lang="en-US" altLang="en-US" sz="2400" dirty="0"/>
              <a:t>‘young adult </a:t>
            </a:r>
            <a:r>
              <a:rPr lang="en-US" altLang="en-US" sz="2400" dirty="0">
                <a:highlight>
                  <a:srgbClr val="FFFF00"/>
                </a:highlight>
              </a:rPr>
              <a:t>entitlement</a:t>
            </a:r>
            <a:r>
              <a:rPr lang="en-US" altLang="en-US" sz="2400" dirty="0"/>
              <a:t> syndrome’</a:t>
            </a:r>
          </a:p>
          <a:p>
            <a:pPr algn="ctr">
              <a:spcBef>
                <a:spcPct val="0"/>
              </a:spcBef>
              <a:buFontTx/>
              <a:buNone/>
            </a:pPr>
            <a:endParaRPr lang="en-US" altLang="en-US" sz="2400" dirty="0"/>
          </a:p>
          <a:p>
            <a:pPr algn="ctr">
              <a:spcBef>
                <a:spcPct val="0"/>
              </a:spcBef>
              <a:buFontTx/>
              <a:buNone/>
            </a:pPr>
            <a:r>
              <a:rPr lang="en-US" altLang="en-US" sz="2400" dirty="0"/>
              <a:t>along with a healing antidote?</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8">
            <a:extLst>
              <a:ext uri="{FF2B5EF4-FFF2-40B4-BE49-F238E27FC236}">
                <a16:creationId xmlns:a16="http://schemas.microsoft.com/office/drawing/2014/main" id="{D2320568-08A1-8469-8719-076E13EBBC37}"/>
              </a:ext>
            </a:extLst>
          </p:cNvPr>
          <p:cNvGrpSpPr>
            <a:grpSpLocks/>
          </p:cNvGrpSpPr>
          <p:nvPr/>
        </p:nvGrpSpPr>
        <p:grpSpPr bwMode="auto">
          <a:xfrm>
            <a:off x="1911350" y="3648075"/>
            <a:ext cx="2259013" cy="2259013"/>
            <a:chOff x="2480" y="352"/>
            <a:chExt cx="800" cy="800"/>
          </a:xfrm>
        </p:grpSpPr>
        <p:pic>
          <p:nvPicPr>
            <p:cNvPr id="119826" name="Picture 9" descr="Social Ostracism.pdf                                           0005C569Tom's G4                       BBACEF84:">
              <a:extLst>
                <a:ext uri="{FF2B5EF4-FFF2-40B4-BE49-F238E27FC236}">
                  <a16:creationId xmlns:a16="http://schemas.microsoft.com/office/drawing/2014/main" id="{DB44F5C9-E5AF-21BF-9B2C-FE65F5857A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27" name="Line 10">
              <a:extLst>
                <a:ext uri="{FF2B5EF4-FFF2-40B4-BE49-F238E27FC236}">
                  <a16:creationId xmlns:a16="http://schemas.microsoft.com/office/drawing/2014/main" id="{D90A4964-2030-EC29-7080-030929435CBD}"/>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9810" name="Group 2">
            <a:extLst>
              <a:ext uri="{FF2B5EF4-FFF2-40B4-BE49-F238E27FC236}">
                <a16:creationId xmlns:a16="http://schemas.microsoft.com/office/drawing/2014/main" id="{7949A955-5A56-4404-875C-16EF6CDB1DED}"/>
              </a:ext>
            </a:extLst>
          </p:cNvPr>
          <p:cNvGrpSpPr>
            <a:grpSpLocks/>
          </p:cNvGrpSpPr>
          <p:nvPr/>
        </p:nvGrpSpPr>
        <p:grpSpPr bwMode="auto">
          <a:xfrm>
            <a:off x="3576638" y="688975"/>
            <a:ext cx="2259012" cy="2259013"/>
            <a:chOff x="2480" y="352"/>
            <a:chExt cx="800" cy="800"/>
          </a:xfrm>
        </p:grpSpPr>
        <p:pic>
          <p:nvPicPr>
            <p:cNvPr id="119824" name="Picture 3" descr="Social Ostracism.pdf                                           0005C569Tom's G4                       BBACEF84:">
              <a:extLst>
                <a:ext uri="{FF2B5EF4-FFF2-40B4-BE49-F238E27FC236}">
                  <a16:creationId xmlns:a16="http://schemas.microsoft.com/office/drawing/2014/main" id="{3EFA16A1-109D-CC2A-FB1C-CC08DBF18F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25" name="Line 4">
              <a:extLst>
                <a:ext uri="{FF2B5EF4-FFF2-40B4-BE49-F238E27FC236}">
                  <a16:creationId xmlns:a16="http://schemas.microsoft.com/office/drawing/2014/main" id="{94F09CBA-1E71-0A61-9E49-E7D97749F5A1}"/>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9811" name="Text Box 5">
            <a:extLst>
              <a:ext uri="{FF2B5EF4-FFF2-40B4-BE49-F238E27FC236}">
                <a16:creationId xmlns:a16="http://schemas.microsoft.com/office/drawing/2014/main" id="{F7D3986D-57C3-0E0D-90E1-EB2FB2361E1B}"/>
              </a:ext>
            </a:extLst>
          </p:cNvPr>
          <p:cNvSpPr txBox="1">
            <a:spLocks noChangeArrowheads="1"/>
          </p:cNvSpPr>
          <p:nvPr/>
        </p:nvSpPr>
        <p:spPr bwMode="auto">
          <a:xfrm>
            <a:off x="2049463" y="1528763"/>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highlight>
                  <a:srgbClr val="FFFF00"/>
                </a:highlight>
              </a:rPr>
              <a:t>parents accommodating </a:t>
            </a:r>
            <a:r>
              <a:rPr lang="en-US" altLang="en-US" sz="1600" b="1" dirty="0"/>
              <a:t>to</a:t>
            </a:r>
          </a:p>
          <a:p>
            <a:pPr algn="ctr">
              <a:spcBef>
                <a:spcPct val="0"/>
              </a:spcBef>
              <a:buFontTx/>
              <a:buNone/>
            </a:pPr>
            <a:r>
              <a:rPr lang="en-US" altLang="en-US" sz="1600" b="1" dirty="0"/>
              <a:t>adult child's demands</a:t>
            </a:r>
          </a:p>
        </p:txBody>
      </p:sp>
      <p:sp>
        <p:nvSpPr>
          <p:cNvPr id="119812" name="Rectangle 7">
            <a:extLst>
              <a:ext uri="{FF2B5EF4-FFF2-40B4-BE49-F238E27FC236}">
                <a16:creationId xmlns:a16="http://schemas.microsoft.com/office/drawing/2014/main" id="{289E9D97-8C05-D5A8-23DF-E139AEF44F71}"/>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19813" name="Rectangle 13">
            <a:extLst>
              <a:ext uri="{FF2B5EF4-FFF2-40B4-BE49-F238E27FC236}">
                <a16:creationId xmlns:a16="http://schemas.microsoft.com/office/drawing/2014/main" id="{4D765449-F747-A58C-5140-4C2E3E631CCA}"/>
              </a:ext>
            </a:extLst>
          </p:cNvPr>
          <p:cNvSpPr>
            <a:spLocks noChangeArrowheads="1"/>
          </p:cNvSpPr>
          <p:nvPr/>
        </p:nvSpPr>
        <p:spPr bwMode="auto">
          <a:xfrm>
            <a:off x="968375" y="1135063"/>
            <a:ext cx="6302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19814" name="Text Box 5">
            <a:extLst>
              <a:ext uri="{FF2B5EF4-FFF2-40B4-BE49-F238E27FC236}">
                <a16:creationId xmlns:a16="http://schemas.microsoft.com/office/drawing/2014/main" id="{56463139-EABD-45F0-6530-7035E87289E3}"/>
              </a:ext>
            </a:extLst>
          </p:cNvPr>
          <p:cNvSpPr txBox="1">
            <a:spLocks noChangeArrowheads="1"/>
          </p:cNvSpPr>
          <p:nvPr/>
        </p:nvSpPr>
        <p:spPr bwMode="auto">
          <a:xfrm>
            <a:off x="4587875" y="1516063"/>
            <a:ext cx="32083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adult </a:t>
            </a:r>
            <a:r>
              <a:rPr lang="en-US" altLang="en-US" sz="1600" b="1" dirty="0">
                <a:highlight>
                  <a:srgbClr val="FFFF00"/>
                </a:highlight>
              </a:rPr>
              <a:t>child threatening</a:t>
            </a:r>
          </a:p>
          <a:p>
            <a:pPr algn="ctr">
              <a:spcBef>
                <a:spcPct val="0"/>
              </a:spcBef>
              <a:buFontTx/>
              <a:buNone/>
            </a:pPr>
            <a:r>
              <a:rPr lang="en-US" altLang="en-US" sz="1600" b="1" dirty="0"/>
              <a:t>violence or suicide</a:t>
            </a:r>
          </a:p>
          <a:p>
            <a:pPr algn="ctr">
              <a:spcBef>
                <a:spcPct val="0"/>
              </a:spcBef>
              <a:buFontTx/>
              <a:buNone/>
            </a:pPr>
            <a:endParaRPr lang="en-US" altLang="en-US" sz="1600" b="1" dirty="0"/>
          </a:p>
        </p:txBody>
      </p:sp>
      <p:grpSp>
        <p:nvGrpSpPr>
          <p:cNvPr id="2" name="Group 8">
            <a:extLst>
              <a:ext uri="{FF2B5EF4-FFF2-40B4-BE49-F238E27FC236}">
                <a16:creationId xmlns:a16="http://schemas.microsoft.com/office/drawing/2014/main" id="{E16D78BE-11DC-2247-8E0E-907414ED568A}"/>
              </a:ext>
            </a:extLst>
          </p:cNvPr>
          <p:cNvGrpSpPr>
            <a:grpSpLocks/>
          </p:cNvGrpSpPr>
          <p:nvPr/>
        </p:nvGrpSpPr>
        <p:grpSpPr bwMode="auto">
          <a:xfrm>
            <a:off x="4849813" y="3625850"/>
            <a:ext cx="2259012" cy="2259013"/>
            <a:chOff x="2480" y="352"/>
            <a:chExt cx="800" cy="800"/>
          </a:xfrm>
        </p:grpSpPr>
        <p:pic>
          <p:nvPicPr>
            <p:cNvPr id="119822" name="Picture 9" descr="Social Ostracism.pdf                                           0005C569Tom's G4                       BBACEF84:">
              <a:extLst>
                <a:ext uri="{FF2B5EF4-FFF2-40B4-BE49-F238E27FC236}">
                  <a16:creationId xmlns:a16="http://schemas.microsoft.com/office/drawing/2014/main" id="{C2B858C7-835E-41FD-B5E7-E3B573D4E7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23" name="Line 10">
              <a:extLst>
                <a:ext uri="{FF2B5EF4-FFF2-40B4-BE49-F238E27FC236}">
                  <a16:creationId xmlns:a16="http://schemas.microsoft.com/office/drawing/2014/main" id="{23910AC1-3EB3-8E3B-BCC9-C7CE6B7C83EC}"/>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0359" name="Text Box 5">
            <a:extLst>
              <a:ext uri="{FF2B5EF4-FFF2-40B4-BE49-F238E27FC236}">
                <a16:creationId xmlns:a16="http://schemas.microsoft.com/office/drawing/2014/main" id="{79D00878-949B-C5F0-C476-EA9DD07DDDB1}"/>
              </a:ext>
            </a:extLst>
          </p:cNvPr>
          <p:cNvSpPr txBox="1">
            <a:spLocks noChangeArrowheads="1"/>
          </p:cNvSpPr>
          <p:nvPr/>
        </p:nvSpPr>
        <p:spPr bwMode="auto">
          <a:xfrm>
            <a:off x="2873375" y="4486275"/>
            <a:ext cx="32369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parents announcing and </a:t>
            </a:r>
          </a:p>
          <a:p>
            <a:pPr algn="ctr">
              <a:spcBef>
                <a:spcPct val="0"/>
              </a:spcBef>
              <a:buFontTx/>
              <a:buNone/>
            </a:pPr>
            <a:r>
              <a:rPr lang="en-US" altLang="en-US" sz="1600" b="1" dirty="0"/>
              <a:t>holding to </a:t>
            </a:r>
            <a:r>
              <a:rPr lang="en-US" altLang="en-US" sz="1600" b="1" dirty="0">
                <a:highlight>
                  <a:srgbClr val="FFFF00"/>
                </a:highlight>
              </a:rPr>
              <a:t>firm boundaries</a:t>
            </a:r>
          </a:p>
        </p:txBody>
      </p:sp>
      <p:sp>
        <p:nvSpPr>
          <p:cNvPr id="100360" name="Text Box 5">
            <a:extLst>
              <a:ext uri="{FF2B5EF4-FFF2-40B4-BE49-F238E27FC236}">
                <a16:creationId xmlns:a16="http://schemas.microsoft.com/office/drawing/2014/main" id="{8FE95C54-30BC-E8D1-AF89-B881FDC94792}"/>
              </a:ext>
            </a:extLst>
          </p:cNvPr>
          <p:cNvSpPr txBox="1">
            <a:spLocks noChangeArrowheads="1"/>
          </p:cNvSpPr>
          <p:nvPr/>
        </p:nvSpPr>
        <p:spPr bwMode="auto">
          <a:xfrm>
            <a:off x="685800" y="4492625"/>
            <a:ext cx="24526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social network members </a:t>
            </a:r>
            <a:r>
              <a:rPr lang="en-US" altLang="en-US" sz="1600" b="1" dirty="0">
                <a:highlight>
                  <a:srgbClr val="FFFF00"/>
                </a:highlight>
              </a:rPr>
              <a:t>supporting parents</a:t>
            </a:r>
          </a:p>
          <a:p>
            <a:pPr algn="ctr">
              <a:spcBef>
                <a:spcPct val="0"/>
              </a:spcBef>
              <a:buFontTx/>
              <a:buNone/>
            </a:pPr>
            <a:endParaRPr lang="en-US" altLang="en-US" sz="1600" b="1" dirty="0"/>
          </a:p>
        </p:txBody>
      </p:sp>
      <p:sp>
        <p:nvSpPr>
          <p:cNvPr id="100361" name="TextBox 1">
            <a:extLst>
              <a:ext uri="{FF2B5EF4-FFF2-40B4-BE49-F238E27FC236}">
                <a16:creationId xmlns:a16="http://schemas.microsoft.com/office/drawing/2014/main" id="{A1DE5337-3976-CDFF-AAED-17CA8101C53E}"/>
              </a:ext>
            </a:extLst>
          </p:cNvPr>
          <p:cNvSpPr txBox="1">
            <a:spLocks noChangeArrowheads="1"/>
          </p:cNvSpPr>
          <p:nvPr/>
        </p:nvSpPr>
        <p:spPr bwMode="auto">
          <a:xfrm>
            <a:off x="735013" y="3079750"/>
            <a:ext cx="936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HIP-1</a:t>
            </a:r>
          </a:p>
        </p:txBody>
      </p:sp>
      <p:sp>
        <p:nvSpPr>
          <p:cNvPr id="15" name="Down Arrow 14">
            <a:extLst>
              <a:ext uri="{FF2B5EF4-FFF2-40B4-BE49-F238E27FC236}">
                <a16:creationId xmlns:a16="http://schemas.microsoft.com/office/drawing/2014/main" id="{30DF2AB9-800A-B6F5-7FEA-53FB9D8D886E}"/>
              </a:ext>
            </a:extLst>
          </p:cNvPr>
          <p:cNvSpPr>
            <a:spLocks noChangeArrowheads="1"/>
          </p:cNvSpPr>
          <p:nvPr/>
        </p:nvSpPr>
        <p:spPr bwMode="auto">
          <a:xfrm rot="-1714453">
            <a:off x="3709988" y="2235200"/>
            <a:ext cx="263525" cy="2087563"/>
          </a:xfrm>
          <a:prstGeom prst="downArrow">
            <a:avLst>
              <a:gd name="adj1" fmla="val 50000"/>
              <a:gd name="adj2" fmla="val 4995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9" name="Text Box 5">
            <a:extLst>
              <a:ext uri="{FF2B5EF4-FFF2-40B4-BE49-F238E27FC236}">
                <a16:creationId xmlns:a16="http://schemas.microsoft.com/office/drawing/2014/main" id="{C3C045C8-8F6E-B0BD-258D-D6FB50B2AB0E}"/>
              </a:ext>
            </a:extLst>
          </p:cNvPr>
          <p:cNvSpPr txBox="1">
            <a:spLocks noChangeArrowheads="1"/>
          </p:cNvSpPr>
          <p:nvPr/>
        </p:nvSpPr>
        <p:spPr bwMode="auto">
          <a:xfrm>
            <a:off x="6218238" y="4487863"/>
            <a:ext cx="223996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adult child responding to a </a:t>
            </a:r>
            <a:r>
              <a:rPr lang="en-US" altLang="en-US" sz="1600" b="1" dirty="0">
                <a:highlight>
                  <a:srgbClr val="FFFF00"/>
                </a:highlight>
              </a:rPr>
              <a:t>changing ecology</a:t>
            </a:r>
          </a:p>
          <a:p>
            <a:pPr algn="ctr">
              <a:spcBef>
                <a:spcPct val="0"/>
              </a:spcBef>
              <a:buFontTx/>
              <a:buNone/>
            </a:pPr>
            <a:endParaRPr lang="en-US" altLang="en-US" sz="1600" b="1" dirty="0"/>
          </a:p>
          <a:p>
            <a:pPr algn="ctr">
              <a:spcBef>
                <a:spcPct val="0"/>
              </a:spcBef>
              <a:buFontTx/>
              <a:buNone/>
            </a:pPr>
            <a:endParaRPr lang="en-US" altLang="en-US" sz="1600" b="1" dirty="0"/>
          </a:p>
        </p:txBody>
      </p:sp>
      <p:sp>
        <p:nvSpPr>
          <p:cNvPr id="20" name="TextBox 1">
            <a:extLst>
              <a:ext uri="{FF2B5EF4-FFF2-40B4-BE49-F238E27FC236}">
                <a16:creationId xmlns:a16="http://schemas.microsoft.com/office/drawing/2014/main" id="{66CA4EB6-3F05-7209-E887-947DB8179CB3}"/>
              </a:ext>
            </a:extLst>
          </p:cNvPr>
          <p:cNvSpPr txBox="1">
            <a:spLocks noChangeArrowheads="1"/>
          </p:cNvSpPr>
          <p:nvPr/>
        </p:nvSpPr>
        <p:spPr bwMode="auto">
          <a:xfrm>
            <a:off x="7392988" y="3122613"/>
            <a:ext cx="938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35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036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036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9" grpId="0"/>
      <p:bldP spid="100360" grpId="0"/>
      <p:bldP spid="100361" grpId="0"/>
      <p:bldP spid="15" grpId="0" animBg="1"/>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87D5259F-F60C-E96B-9164-9FEE60977F83}"/>
              </a:ext>
            </a:extLst>
          </p:cNvPr>
          <p:cNvSpPr>
            <a:spLocks noChangeArrowheads="1"/>
          </p:cNvSpPr>
          <p:nvPr/>
        </p:nvSpPr>
        <p:spPr bwMode="auto">
          <a:xfrm>
            <a:off x="2174875" y="1651000"/>
            <a:ext cx="1439863" cy="1439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0482" name="Oval 3">
            <a:extLst>
              <a:ext uri="{FF2B5EF4-FFF2-40B4-BE49-F238E27FC236}">
                <a16:creationId xmlns:a16="http://schemas.microsoft.com/office/drawing/2014/main" id="{E0EE0B2E-AC93-9E55-40A3-5FB8207F4041}"/>
              </a:ext>
            </a:extLst>
          </p:cNvPr>
          <p:cNvSpPr>
            <a:spLocks noChangeArrowheads="1"/>
          </p:cNvSpPr>
          <p:nvPr/>
        </p:nvSpPr>
        <p:spPr bwMode="auto">
          <a:xfrm>
            <a:off x="5400675" y="1587500"/>
            <a:ext cx="1566863" cy="15668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0483" name="Oval 4">
            <a:extLst>
              <a:ext uri="{FF2B5EF4-FFF2-40B4-BE49-F238E27FC236}">
                <a16:creationId xmlns:a16="http://schemas.microsoft.com/office/drawing/2014/main" id="{C69D8FA8-B556-F459-3B91-84EEE0882E97}"/>
              </a:ext>
            </a:extLst>
          </p:cNvPr>
          <p:cNvSpPr>
            <a:spLocks noChangeArrowheads="1"/>
          </p:cNvSpPr>
          <p:nvPr/>
        </p:nvSpPr>
        <p:spPr bwMode="auto">
          <a:xfrm>
            <a:off x="3787775" y="3986213"/>
            <a:ext cx="1566863" cy="15668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2" name="Group 5">
            <a:extLst>
              <a:ext uri="{FF2B5EF4-FFF2-40B4-BE49-F238E27FC236}">
                <a16:creationId xmlns:a16="http://schemas.microsoft.com/office/drawing/2014/main" id="{9B3233F7-22AB-1501-8153-B2CA22B8A378}"/>
              </a:ext>
            </a:extLst>
          </p:cNvPr>
          <p:cNvGrpSpPr>
            <a:grpSpLocks/>
          </p:cNvGrpSpPr>
          <p:nvPr/>
        </p:nvGrpSpPr>
        <p:grpSpPr bwMode="auto">
          <a:xfrm>
            <a:off x="1317625" y="877888"/>
            <a:ext cx="6492875" cy="4225925"/>
            <a:chOff x="830" y="553"/>
            <a:chExt cx="4090" cy="2662"/>
          </a:xfrm>
        </p:grpSpPr>
        <p:grpSp>
          <p:nvGrpSpPr>
            <p:cNvPr id="20539" name="Group 6">
              <a:extLst>
                <a:ext uri="{FF2B5EF4-FFF2-40B4-BE49-F238E27FC236}">
                  <a16:creationId xmlns:a16="http://schemas.microsoft.com/office/drawing/2014/main" id="{A14A2FA7-E53C-D895-426E-33E04F24975E}"/>
                </a:ext>
              </a:extLst>
            </p:cNvPr>
            <p:cNvGrpSpPr>
              <a:grpSpLocks/>
            </p:cNvGrpSpPr>
            <p:nvPr/>
          </p:nvGrpSpPr>
          <p:grpSpPr bwMode="auto">
            <a:xfrm>
              <a:off x="830" y="1268"/>
              <a:ext cx="340" cy="450"/>
              <a:chOff x="830" y="903"/>
              <a:chExt cx="340" cy="450"/>
            </a:xfrm>
          </p:grpSpPr>
          <p:sp>
            <p:nvSpPr>
              <p:cNvPr id="20555" name="Arc 7">
                <a:extLst>
                  <a:ext uri="{FF2B5EF4-FFF2-40B4-BE49-F238E27FC236}">
                    <a16:creationId xmlns:a16="http://schemas.microsoft.com/office/drawing/2014/main" id="{711084BB-A34E-A051-8FB3-5B09C8F4B75A}"/>
                  </a:ext>
                </a:extLst>
              </p:cNvPr>
              <p:cNvSpPr>
                <a:spLocks/>
              </p:cNvSpPr>
              <p:nvPr/>
            </p:nvSpPr>
            <p:spPr bwMode="auto">
              <a:xfrm rot="-2700000">
                <a:off x="830" y="903"/>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56" name="Arc 8">
                <a:extLst>
                  <a:ext uri="{FF2B5EF4-FFF2-40B4-BE49-F238E27FC236}">
                    <a16:creationId xmlns:a16="http://schemas.microsoft.com/office/drawing/2014/main" id="{4C7D18E3-14BA-8DD8-848D-96F313B49983}"/>
                  </a:ext>
                </a:extLst>
              </p:cNvPr>
              <p:cNvSpPr>
                <a:spLocks/>
              </p:cNvSpPr>
              <p:nvPr/>
            </p:nvSpPr>
            <p:spPr bwMode="auto">
              <a:xfrm rot="8100000">
                <a:off x="830" y="1013"/>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40" name="Group 9">
              <a:extLst>
                <a:ext uri="{FF2B5EF4-FFF2-40B4-BE49-F238E27FC236}">
                  <a16:creationId xmlns:a16="http://schemas.microsoft.com/office/drawing/2014/main" id="{E3D77A09-9BB6-EA3F-EDE0-924E3A9BEF6C}"/>
                </a:ext>
              </a:extLst>
            </p:cNvPr>
            <p:cNvGrpSpPr>
              <a:grpSpLocks/>
            </p:cNvGrpSpPr>
            <p:nvPr/>
          </p:nvGrpSpPr>
          <p:grpSpPr bwMode="auto">
            <a:xfrm>
              <a:off x="1905" y="2765"/>
              <a:ext cx="341" cy="450"/>
              <a:chOff x="1905" y="2414"/>
              <a:chExt cx="341" cy="450"/>
            </a:xfrm>
          </p:grpSpPr>
          <p:sp>
            <p:nvSpPr>
              <p:cNvPr id="20553" name="Arc 10">
                <a:extLst>
                  <a:ext uri="{FF2B5EF4-FFF2-40B4-BE49-F238E27FC236}">
                    <a16:creationId xmlns:a16="http://schemas.microsoft.com/office/drawing/2014/main" id="{6A2D9BA3-187B-3B6B-BE11-466442D5422B}"/>
                  </a:ext>
                </a:extLst>
              </p:cNvPr>
              <p:cNvSpPr>
                <a:spLocks/>
              </p:cNvSpPr>
              <p:nvPr/>
            </p:nvSpPr>
            <p:spPr bwMode="auto">
              <a:xfrm rot="2700000" flipV="1">
                <a:off x="1906" y="2524"/>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54" name="Arc 11">
                <a:extLst>
                  <a:ext uri="{FF2B5EF4-FFF2-40B4-BE49-F238E27FC236}">
                    <a16:creationId xmlns:a16="http://schemas.microsoft.com/office/drawing/2014/main" id="{64CA7FB0-BB30-840C-F067-943F5FBCE89B}"/>
                  </a:ext>
                </a:extLst>
              </p:cNvPr>
              <p:cNvSpPr>
                <a:spLocks/>
              </p:cNvSpPr>
              <p:nvPr/>
            </p:nvSpPr>
            <p:spPr bwMode="auto">
              <a:xfrm rot="13500000" flipV="1">
                <a:off x="1905" y="2414"/>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41" name="Group 12">
              <a:extLst>
                <a:ext uri="{FF2B5EF4-FFF2-40B4-BE49-F238E27FC236}">
                  <a16:creationId xmlns:a16="http://schemas.microsoft.com/office/drawing/2014/main" id="{BA813886-79BF-19C0-4404-AF9F710D2F78}"/>
                </a:ext>
              </a:extLst>
            </p:cNvPr>
            <p:cNvGrpSpPr>
              <a:grpSpLocks/>
            </p:cNvGrpSpPr>
            <p:nvPr/>
          </p:nvGrpSpPr>
          <p:grpSpPr bwMode="auto">
            <a:xfrm>
              <a:off x="3514" y="2757"/>
              <a:ext cx="340" cy="450"/>
              <a:chOff x="3514" y="2406"/>
              <a:chExt cx="340" cy="450"/>
            </a:xfrm>
          </p:grpSpPr>
          <p:sp>
            <p:nvSpPr>
              <p:cNvPr id="20551" name="Arc 13">
                <a:extLst>
                  <a:ext uri="{FF2B5EF4-FFF2-40B4-BE49-F238E27FC236}">
                    <a16:creationId xmlns:a16="http://schemas.microsoft.com/office/drawing/2014/main" id="{0FB7EBC4-6E16-278A-64D3-894EDD863441}"/>
                  </a:ext>
                </a:extLst>
              </p:cNvPr>
              <p:cNvSpPr>
                <a:spLocks/>
              </p:cNvSpPr>
              <p:nvPr/>
            </p:nvSpPr>
            <p:spPr bwMode="auto">
              <a:xfrm rot="-2700000">
                <a:off x="3514" y="2406"/>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52" name="Arc 14">
                <a:extLst>
                  <a:ext uri="{FF2B5EF4-FFF2-40B4-BE49-F238E27FC236}">
                    <a16:creationId xmlns:a16="http://schemas.microsoft.com/office/drawing/2014/main" id="{908CCA56-F3F7-F894-7E40-9C5871F745BF}"/>
                  </a:ext>
                </a:extLst>
              </p:cNvPr>
              <p:cNvSpPr>
                <a:spLocks/>
              </p:cNvSpPr>
              <p:nvPr/>
            </p:nvSpPr>
            <p:spPr bwMode="auto">
              <a:xfrm rot="8100000">
                <a:off x="3514" y="2516"/>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42" name="Group 15">
              <a:extLst>
                <a:ext uri="{FF2B5EF4-FFF2-40B4-BE49-F238E27FC236}">
                  <a16:creationId xmlns:a16="http://schemas.microsoft.com/office/drawing/2014/main" id="{BB71A665-995F-65CF-FEBF-A11FDAF4CD1B}"/>
                </a:ext>
              </a:extLst>
            </p:cNvPr>
            <p:cNvGrpSpPr>
              <a:grpSpLocks/>
            </p:cNvGrpSpPr>
            <p:nvPr/>
          </p:nvGrpSpPr>
          <p:grpSpPr bwMode="auto">
            <a:xfrm>
              <a:off x="4580" y="1268"/>
              <a:ext cx="340" cy="450"/>
              <a:chOff x="4652" y="894"/>
              <a:chExt cx="340" cy="450"/>
            </a:xfrm>
          </p:grpSpPr>
          <p:sp>
            <p:nvSpPr>
              <p:cNvPr id="20549" name="Arc 16">
                <a:extLst>
                  <a:ext uri="{FF2B5EF4-FFF2-40B4-BE49-F238E27FC236}">
                    <a16:creationId xmlns:a16="http://schemas.microsoft.com/office/drawing/2014/main" id="{55BB26F7-2D47-58EA-10FB-4C2E432E26E0}"/>
                  </a:ext>
                </a:extLst>
              </p:cNvPr>
              <p:cNvSpPr>
                <a:spLocks/>
              </p:cNvSpPr>
              <p:nvPr/>
            </p:nvSpPr>
            <p:spPr bwMode="auto">
              <a:xfrm rot="-2700000">
                <a:off x="4652" y="894"/>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50" name="Arc 17">
                <a:extLst>
                  <a:ext uri="{FF2B5EF4-FFF2-40B4-BE49-F238E27FC236}">
                    <a16:creationId xmlns:a16="http://schemas.microsoft.com/office/drawing/2014/main" id="{B2C4A76B-1DF2-AE9C-B237-DDEA6F6CA9BA}"/>
                  </a:ext>
                </a:extLst>
              </p:cNvPr>
              <p:cNvSpPr>
                <a:spLocks/>
              </p:cNvSpPr>
              <p:nvPr/>
            </p:nvSpPr>
            <p:spPr bwMode="auto">
              <a:xfrm rot="8100000">
                <a:off x="4652" y="1004"/>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43" name="Group 18">
              <a:extLst>
                <a:ext uri="{FF2B5EF4-FFF2-40B4-BE49-F238E27FC236}">
                  <a16:creationId xmlns:a16="http://schemas.microsoft.com/office/drawing/2014/main" id="{AE6885B2-02DA-D876-7AE1-587A6D2AC395}"/>
                </a:ext>
              </a:extLst>
            </p:cNvPr>
            <p:cNvGrpSpPr>
              <a:grpSpLocks/>
            </p:cNvGrpSpPr>
            <p:nvPr/>
          </p:nvGrpSpPr>
          <p:grpSpPr bwMode="auto">
            <a:xfrm rot="5400000">
              <a:off x="1639" y="515"/>
              <a:ext cx="340" cy="450"/>
              <a:chOff x="830" y="903"/>
              <a:chExt cx="340" cy="450"/>
            </a:xfrm>
          </p:grpSpPr>
          <p:sp>
            <p:nvSpPr>
              <p:cNvPr id="20547" name="Arc 19">
                <a:extLst>
                  <a:ext uri="{FF2B5EF4-FFF2-40B4-BE49-F238E27FC236}">
                    <a16:creationId xmlns:a16="http://schemas.microsoft.com/office/drawing/2014/main" id="{915A4B8D-13FA-FCE7-A704-3B552508D2A5}"/>
                  </a:ext>
                </a:extLst>
              </p:cNvPr>
              <p:cNvSpPr>
                <a:spLocks/>
              </p:cNvSpPr>
              <p:nvPr/>
            </p:nvSpPr>
            <p:spPr bwMode="auto">
              <a:xfrm rot="-2700000">
                <a:off x="830" y="903"/>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48" name="Arc 20">
                <a:extLst>
                  <a:ext uri="{FF2B5EF4-FFF2-40B4-BE49-F238E27FC236}">
                    <a16:creationId xmlns:a16="http://schemas.microsoft.com/office/drawing/2014/main" id="{E7216212-FEF3-57CE-EF8A-F3016CF8C068}"/>
                  </a:ext>
                </a:extLst>
              </p:cNvPr>
              <p:cNvSpPr>
                <a:spLocks/>
              </p:cNvSpPr>
              <p:nvPr/>
            </p:nvSpPr>
            <p:spPr bwMode="auto">
              <a:xfrm rot="8100000">
                <a:off x="830" y="1013"/>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44" name="Group 21">
              <a:extLst>
                <a:ext uri="{FF2B5EF4-FFF2-40B4-BE49-F238E27FC236}">
                  <a16:creationId xmlns:a16="http://schemas.microsoft.com/office/drawing/2014/main" id="{46074520-989C-800C-57AD-9C1E23F0E381}"/>
                </a:ext>
              </a:extLst>
            </p:cNvPr>
            <p:cNvGrpSpPr>
              <a:grpSpLocks/>
            </p:cNvGrpSpPr>
            <p:nvPr/>
          </p:nvGrpSpPr>
          <p:grpSpPr bwMode="auto">
            <a:xfrm rot="5400000">
              <a:off x="3718" y="498"/>
              <a:ext cx="340" cy="450"/>
              <a:chOff x="4652" y="894"/>
              <a:chExt cx="340" cy="450"/>
            </a:xfrm>
          </p:grpSpPr>
          <p:sp>
            <p:nvSpPr>
              <p:cNvPr id="20545" name="Arc 22">
                <a:extLst>
                  <a:ext uri="{FF2B5EF4-FFF2-40B4-BE49-F238E27FC236}">
                    <a16:creationId xmlns:a16="http://schemas.microsoft.com/office/drawing/2014/main" id="{EC9E4F97-D4D7-11F2-ED61-72D232350CE2}"/>
                  </a:ext>
                </a:extLst>
              </p:cNvPr>
              <p:cNvSpPr>
                <a:spLocks/>
              </p:cNvSpPr>
              <p:nvPr/>
            </p:nvSpPr>
            <p:spPr bwMode="auto">
              <a:xfrm rot="-2700000">
                <a:off x="4652" y="894"/>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46" name="Arc 23">
                <a:extLst>
                  <a:ext uri="{FF2B5EF4-FFF2-40B4-BE49-F238E27FC236}">
                    <a16:creationId xmlns:a16="http://schemas.microsoft.com/office/drawing/2014/main" id="{467C9F2E-81AB-3FB3-26E5-3CEEA8FD07C1}"/>
                  </a:ext>
                </a:extLst>
              </p:cNvPr>
              <p:cNvSpPr>
                <a:spLocks/>
              </p:cNvSpPr>
              <p:nvPr/>
            </p:nvSpPr>
            <p:spPr bwMode="auto">
              <a:xfrm rot="8100000">
                <a:off x="4652" y="1004"/>
                <a:ext cx="340" cy="3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8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4" name="Group 3">
            <a:extLst>
              <a:ext uri="{FF2B5EF4-FFF2-40B4-BE49-F238E27FC236}">
                <a16:creationId xmlns:a16="http://schemas.microsoft.com/office/drawing/2014/main" id="{B795C36E-4E89-CD61-3798-DD67F3407984}"/>
              </a:ext>
            </a:extLst>
          </p:cNvPr>
          <p:cNvGrpSpPr/>
          <p:nvPr/>
        </p:nvGrpSpPr>
        <p:grpSpPr>
          <a:xfrm>
            <a:off x="3960275" y="2639104"/>
            <a:ext cx="1225438" cy="1193440"/>
            <a:chOff x="3960275" y="2639104"/>
            <a:chExt cx="1225438" cy="1193440"/>
          </a:xfrm>
        </p:grpSpPr>
        <p:sp>
          <p:nvSpPr>
            <p:cNvPr id="20536" name="Line 25">
              <a:extLst>
                <a:ext uri="{FF2B5EF4-FFF2-40B4-BE49-F238E27FC236}">
                  <a16:creationId xmlns:a16="http://schemas.microsoft.com/office/drawing/2014/main" id="{A132BDB0-71E7-D57F-CCFB-9AFAA62A6BEF}"/>
                </a:ext>
              </a:extLst>
            </p:cNvPr>
            <p:cNvSpPr>
              <a:spLocks noChangeShapeType="1"/>
            </p:cNvSpPr>
            <p:nvPr/>
          </p:nvSpPr>
          <p:spPr bwMode="auto">
            <a:xfrm>
              <a:off x="4574503" y="2796323"/>
              <a:ext cx="0" cy="1036221"/>
            </a:xfrm>
            <a:prstGeom prst="line">
              <a:avLst/>
            </a:prstGeom>
            <a:noFill/>
            <a:ln w="9525">
              <a:solidFill>
                <a:srgbClr val="008040"/>
              </a:solidFill>
              <a:round/>
              <a:headEnd type="triangl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20537" name="Line 26">
              <a:extLst>
                <a:ext uri="{FF2B5EF4-FFF2-40B4-BE49-F238E27FC236}">
                  <a16:creationId xmlns:a16="http://schemas.microsoft.com/office/drawing/2014/main" id="{BD2F6100-102C-4C3E-9012-8CEB905D5B36}"/>
                </a:ext>
              </a:extLst>
            </p:cNvPr>
            <p:cNvSpPr>
              <a:spLocks noChangeShapeType="1"/>
            </p:cNvSpPr>
            <p:nvPr/>
          </p:nvSpPr>
          <p:spPr bwMode="auto">
            <a:xfrm rot="18900000">
              <a:off x="4396600" y="2639104"/>
              <a:ext cx="328050" cy="1163040"/>
            </a:xfrm>
            <a:prstGeom prst="line">
              <a:avLst/>
            </a:prstGeom>
            <a:noFill/>
            <a:ln w="9525">
              <a:solidFill>
                <a:srgbClr val="008040"/>
              </a:solidFill>
              <a:round/>
              <a:headEnd type="triangl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20538" name="Line 27">
              <a:extLst>
                <a:ext uri="{FF2B5EF4-FFF2-40B4-BE49-F238E27FC236}">
                  <a16:creationId xmlns:a16="http://schemas.microsoft.com/office/drawing/2014/main" id="{86CDF34A-7951-317E-FC5A-08652E8E9002}"/>
                </a:ext>
              </a:extLst>
            </p:cNvPr>
            <p:cNvSpPr>
              <a:spLocks noChangeShapeType="1"/>
            </p:cNvSpPr>
            <p:nvPr/>
          </p:nvSpPr>
          <p:spPr bwMode="auto">
            <a:xfrm rot="2700000" flipH="1">
              <a:off x="4423050" y="2639924"/>
              <a:ext cx="299887" cy="1225438"/>
            </a:xfrm>
            <a:prstGeom prst="line">
              <a:avLst/>
            </a:prstGeom>
            <a:noFill/>
            <a:ln w="9525">
              <a:solidFill>
                <a:srgbClr val="008040"/>
              </a:solidFill>
              <a:round/>
              <a:headEnd type="triangl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0" name="Group 28">
            <a:extLst>
              <a:ext uri="{FF2B5EF4-FFF2-40B4-BE49-F238E27FC236}">
                <a16:creationId xmlns:a16="http://schemas.microsoft.com/office/drawing/2014/main" id="{5C54ADA6-1C6F-437E-5DDE-1977535D7B7F}"/>
              </a:ext>
            </a:extLst>
          </p:cNvPr>
          <p:cNvGrpSpPr>
            <a:grpSpLocks/>
          </p:cNvGrpSpPr>
          <p:nvPr/>
        </p:nvGrpSpPr>
        <p:grpSpPr bwMode="auto">
          <a:xfrm>
            <a:off x="3048000" y="1955800"/>
            <a:ext cx="2990850" cy="2220913"/>
            <a:chOff x="1920" y="1232"/>
            <a:chExt cx="1884" cy="1399"/>
          </a:xfrm>
        </p:grpSpPr>
        <p:grpSp>
          <p:nvGrpSpPr>
            <p:cNvPr id="20527" name="Group 29">
              <a:extLst>
                <a:ext uri="{FF2B5EF4-FFF2-40B4-BE49-F238E27FC236}">
                  <a16:creationId xmlns:a16="http://schemas.microsoft.com/office/drawing/2014/main" id="{AD2BED53-8864-A9D8-15E1-B0B3A827FE92}"/>
                </a:ext>
              </a:extLst>
            </p:cNvPr>
            <p:cNvGrpSpPr>
              <a:grpSpLocks/>
            </p:cNvGrpSpPr>
            <p:nvPr/>
          </p:nvGrpSpPr>
          <p:grpSpPr bwMode="auto">
            <a:xfrm>
              <a:off x="1920" y="2089"/>
              <a:ext cx="525" cy="524"/>
              <a:chOff x="1280" y="2302"/>
              <a:chExt cx="525" cy="524"/>
            </a:xfrm>
          </p:grpSpPr>
          <p:sp>
            <p:nvSpPr>
              <p:cNvPr id="20534" name="Arc 30">
                <a:extLst>
                  <a:ext uri="{FF2B5EF4-FFF2-40B4-BE49-F238E27FC236}">
                    <a16:creationId xmlns:a16="http://schemas.microsoft.com/office/drawing/2014/main" id="{EF414072-38B9-5045-5682-BD04F4999A0D}"/>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35" name="Arc 31">
                <a:extLst>
                  <a:ext uri="{FF2B5EF4-FFF2-40B4-BE49-F238E27FC236}">
                    <a16:creationId xmlns:a16="http://schemas.microsoft.com/office/drawing/2014/main" id="{40412856-6E08-A5A3-E346-B9662B2605BF}"/>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28" name="Group 32">
              <a:extLst>
                <a:ext uri="{FF2B5EF4-FFF2-40B4-BE49-F238E27FC236}">
                  <a16:creationId xmlns:a16="http://schemas.microsoft.com/office/drawing/2014/main" id="{617E004B-D5B1-3D51-39BA-B5010285DF77}"/>
                </a:ext>
              </a:extLst>
            </p:cNvPr>
            <p:cNvGrpSpPr>
              <a:grpSpLocks/>
            </p:cNvGrpSpPr>
            <p:nvPr/>
          </p:nvGrpSpPr>
          <p:grpSpPr bwMode="auto">
            <a:xfrm rot="5400000">
              <a:off x="3279" y="2107"/>
              <a:ext cx="525" cy="524"/>
              <a:chOff x="1280" y="2302"/>
              <a:chExt cx="525" cy="524"/>
            </a:xfrm>
          </p:grpSpPr>
          <p:sp>
            <p:nvSpPr>
              <p:cNvPr id="20532" name="Arc 33">
                <a:extLst>
                  <a:ext uri="{FF2B5EF4-FFF2-40B4-BE49-F238E27FC236}">
                    <a16:creationId xmlns:a16="http://schemas.microsoft.com/office/drawing/2014/main" id="{6E51B2D1-498F-CC33-E00B-D52ED03068F7}"/>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33" name="Arc 34">
                <a:extLst>
                  <a:ext uri="{FF2B5EF4-FFF2-40B4-BE49-F238E27FC236}">
                    <a16:creationId xmlns:a16="http://schemas.microsoft.com/office/drawing/2014/main" id="{E5D1B7C9-CEA1-4028-CEA6-671F0A1DE5DF}"/>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29" name="Group 35">
              <a:extLst>
                <a:ext uri="{FF2B5EF4-FFF2-40B4-BE49-F238E27FC236}">
                  <a16:creationId xmlns:a16="http://schemas.microsoft.com/office/drawing/2014/main" id="{FA4436A6-7533-7BB0-59A4-8FFA25F5A3C6}"/>
                </a:ext>
              </a:extLst>
            </p:cNvPr>
            <p:cNvGrpSpPr>
              <a:grpSpLocks/>
            </p:cNvGrpSpPr>
            <p:nvPr/>
          </p:nvGrpSpPr>
          <p:grpSpPr bwMode="auto">
            <a:xfrm rot="-2700000">
              <a:off x="2617" y="1232"/>
              <a:ext cx="525" cy="524"/>
              <a:chOff x="1280" y="2302"/>
              <a:chExt cx="525" cy="524"/>
            </a:xfrm>
          </p:grpSpPr>
          <p:sp>
            <p:nvSpPr>
              <p:cNvPr id="20530" name="Arc 36">
                <a:extLst>
                  <a:ext uri="{FF2B5EF4-FFF2-40B4-BE49-F238E27FC236}">
                    <a16:creationId xmlns:a16="http://schemas.microsoft.com/office/drawing/2014/main" id="{A7F8F2B5-8EA7-C948-B722-AF6A26FE2E3B}"/>
                  </a:ext>
                </a:extLst>
              </p:cNvPr>
              <p:cNvSpPr>
                <a:spLocks/>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31" name="Arc 37">
                <a:extLst>
                  <a:ext uri="{FF2B5EF4-FFF2-40B4-BE49-F238E27FC236}">
                    <a16:creationId xmlns:a16="http://schemas.microsoft.com/office/drawing/2014/main" id="{35221BD5-68FA-1960-14F9-60040B97A3BF}"/>
                  </a:ext>
                </a:extLst>
              </p:cNvPr>
              <p:cNvSpPr>
                <a:spLocks/>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14" name="Group 38">
            <a:extLst>
              <a:ext uri="{FF2B5EF4-FFF2-40B4-BE49-F238E27FC236}">
                <a16:creationId xmlns:a16="http://schemas.microsoft.com/office/drawing/2014/main" id="{CCBE1193-50B5-30F0-9553-0D6E81766EFC}"/>
              </a:ext>
            </a:extLst>
          </p:cNvPr>
          <p:cNvGrpSpPr>
            <a:grpSpLocks/>
          </p:cNvGrpSpPr>
          <p:nvPr/>
        </p:nvGrpSpPr>
        <p:grpSpPr bwMode="auto">
          <a:xfrm>
            <a:off x="2301875" y="1898650"/>
            <a:ext cx="4487863" cy="3462338"/>
            <a:chOff x="1450" y="1196"/>
            <a:chExt cx="2827" cy="2181"/>
          </a:xfrm>
        </p:grpSpPr>
        <p:grpSp>
          <p:nvGrpSpPr>
            <p:cNvPr id="20488" name="Group 39">
              <a:extLst>
                <a:ext uri="{FF2B5EF4-FFF2-40B4-BE49-F238E27FC236}">
                  <a16:creationId xmlns:a16="http://schemas.microsoft.com/office/drawing/2014/main" id="{A9EC1149-4A39-CBC2-C2C1-BDFC8E586954}"/>
                </a:ext>
              </a:extLst>
            </p:cNvPr>
            <p:cNvGrpSpPr>
              <a:grpSpLocks noChangeAspect="1"/>
            </p:cNvGrpSpPr>
            <p:nvPr/>
          </p:nvGrpSpPr>
          <p:grpSpPr bwMode="auto">
            <a:xfrm>
              <a:off x="1450" y="1196"/>
              <a:ext cx="755" cy="625"/>
              <a:chOff x="1370" y="649"/>
              <a:chExt cx="3019" cy="2498"/>
            </a:xfrm>
          </p:grpSpPr>
          <p:sp>
            <p:nvSpPr>
              <p:cNvPr id="20515" name="Rectangle 40">
                <a:extLst>
                  <a:ext uri="{FF2B5EF4-FFF2-40B4-BE49-F238E27FC236}">
                    <a16:creationId xmlns:a16="http://schemas.microsoft.com/office/drawing/2014/main" id="{2507D345-7478-17D0-C5C7-40A78545E9A2}"/>
                  </a:ext>
                </a:extLst>
              </p:cNvPr>
              <p:cNvSpPr>
                <a:spLocks noChangeAspect="1" noChangeArrowheads="1"/>
              </p:cNvSpPr>
              <p:nvPr/>
            </p:nvSpPr>
            <p:spPr bwMode="auto">
              <a:xfrm>
                <a:off x="1370" y="689"/>
                <a:ext cx="907" cy="9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0516" name="Oval 41">
                <a:extLst>
                  <a:ext uri="{FF2B5EF4-FFF2-40B4-BE49-F238E27FC236}">
                    <a16:creationId xmlns:a16="http://schemas.microsoft.com/office/drawing/2014/main" id="{04C56F56-4F76-80CD-DF30-08B0D55CEFDC}"/>
                  </a:ext>
                </a:extLst>
              </p:cNvPr>
              <p:cNvSpPr>
                <a:spLocks noChangeAspect="1" noChangeArrowheads="1"/>
              </p:cNvSpPr>
              <p:nvPr/>
            </p:nvSpPr>
            <p:spPr bwMode="auto">
              <a:xfrm>
                <a:off x="3402" y="649"/>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0517" name="Oval 42">
                <a:extLst>
                  <a:ext uri="{FF2B5EF4-FFF2-40B4-BE49-F238E27FC236}">
                    <a16:creationId xmlns:a16="http://schemas.microsoft.com/office/drawing/2014/main" id="{B1C74121-0759-9394-914A-265874593D1C}"/>
                  </a:ext>
                </a:extLst>
              </p:cNvPr>
              <p:cNvSpPr>
                <a:spLocks noChangeAspect="1" noChangeArrowheads="1"/>
              </p:cNvSpPr>
              <p:nvPr/>
            </p:nvSpPr>
            <p:spPr bwMode="auto">
              <a:xfrm>
                <a:off x="2386" y="2160"/>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20518" name="Group 43">
                <a:extLst>
                  <a:ext uri="{FF2B5EF4-FFF2-40B4-BE49-F238E27FC236}">
                    <a16:creationId xmlns:a16="http://schemas.microsoft.com/office/drawing/2014/main" id="{A02ECD0F-7325-5B9C-2C48-4C5D7433D683}"/>
                  </a:ext>
                </a:extLst>
              </p:cNvPr>
              <p:cNvGrpSpPr>
                <a:grpSpLocks noChangeAspect="1"/>
              </p:cNvGrpSpPr>
              <p:nvPr/>
            </p:nvGrpSpPr>
            <p:grpSpPr bwMode="auto">
              <a:xfrm>
                <a:off x="1920" y="1738"/>
                <a:ext cx="525" cy="524"/>
                <a:chOff x="1280" y="2302"/>
                <a:chExt cx="525" cy="524"/>
              </a:xfrm>
            </p:grpSpPr>
            <p:sp>
              <p:nvSpPr>
                <p:cNvPr id="20525" name="Arc 44">
                  <a:extLst>
                    <a:ext uri="{FF2B5EF4-FFF2-40B4-BE49-F238E27FC236}">
                      <a16:creationId xmlns:a16="http://schemas.microsoft.com/office/drawing/2014/main" id="{FFEC37B3-7F6E-729C-0680-AFB5C1414EA3}"/>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26" name="Arc 45">
                  <a:extLst>
                    <a:ext uri="{FF2B5EF4-FFF2-40B4-BE49-F238E27FC236}">
                      <a16:creationId xmlns:a16="http://schemas.microsoft.com/office/drawing/2014/main" id="{DEFECF36-4DD5-124D-522A-D9B71B5A7B94}"/>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19" name="Group 46">
                <a:extLst>
                  <a:ext uri="{FF2B5EF4-FFF2-40B4-BE49-F238E27FC236}">
                    <a16:creationId xmlns:a16="http://schemas.microsoft.com/office/drawing/2014/main" id="{49B30F83-5969-82D1-3F4A-F4874A4713D1}"/>
                  </a:ext>
                </a:extLst>
              </p:cNvPr>
              <p:cNvGrpSpPr>
                <a:grpSpLocks noChangeAspect="1"/>
              </p:cNvGrpSpPr>
              <p:nvPr/>
            </p:nvGrpSpPr>
            <p:grpSpPr bwMode="auto">
              <a:xfrm rot="5400000">
                <a:off x="3279" y="1756"/>
                <a:ext cx="525" cy="524"/>
                <a:chOff x="1280" y="2302"/>
                <a:chExt cx="525" cy="524"/>
              </a:xfrm>
            </p:grpSpPr>
            <p:sp>
              <p:nvSpPr>
                <p:cNvPr id="20523" name="Arc 47">
                  <a:extLst>
                    <a:ext uri="{FF2B5EF4-FFF2-40B4-BE49-F238E27FC236}">
                      <a16:creationId xmlns:a16="http://schemas.microsoft.com/office/drawing/2014/main" id="{32FBF177-AB94-4D04-4671-2D83A4D2274E}"/>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24" name="Arc 48">
                  <a:extLst>
                    <a:ext uri="{FF2B5EF4-FFF2-40B4-BE49-F238E27FC236}">
                      <a16:creationId xmlns:a16="http://schemas.microsoft.com/office/drawing/2014/main" id="{B5822F3E-360E-BCEC-7873-F510311053E3}"/>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20" name="Group 49">
                <a:extLst>
                  <a:ext uri="{FF2B5EF4-FFF2-40B4-BE49-F238E27FC236}">
                    <a16:creationId xmlns:a16="http://schemas.microsoft.com/office/drawing/2014/main" id="{D17DD827-5862-6015-33B1-2CF38DF90349}"/>
                  </a:ext>
                </a:extLst>
              </p:cNvPr>
              <p:cNvGrpSpPr>
                <a:grpSpLocks noChangeAspect="1"/>
              </p:cNvGrpSpPr>
              <p:nvPr/>
            </p:nvGrpSpPr>
            <p:grpSpPr bwMode="auto">
              <a:xfrm rot="-2700000">
                <a:off x="2617" y="881"/>
                <a:ext cx="525" cy="524"/>
                <a:chOff x="1280" y="2302"/>
                <a:chExt cx="525" cy="524"/>
              </a:xfrm>
            </p:grpSpPr>
            <p:sp>
              <p:nvSpPr>
                <p:cNvPr id="20521" name="Arc 50">
                  <a:extLst>
                    <a:ext uri="{FF2B5EF4-FFF2-40B4-BE49-F238E27FC236}">
                      <a16:creationId xmlns:a16="http://schemas.microsoft.com/office/drawing/2014/main" id="{E985FED4-E37B-768F-C137-8DF5F594237F}"/>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22" name="Arc 51">
                  <a:extLst>
                    <a:ext uri="{FF2B5EF4-FFF2-40B4-BE49-F238E27FC236}">
                      <a16:creationId xmlns:a16="http://schemas.microsoft.com/office/drawing/2014/main" id="{C9B21FA1-1315-85F8-A2FA-2B6D004A2063}"/>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20489" name="Group 52">
              <a:extLst>
                <a:ext uri="{FF2B5EF4-FFF2-40B4-BE49-F238E27FC236}">
                  <a16:creationId xmlns:a16="http://schemas.microsoft.com/office/drawing/2014/main" id="{7F6835DE-2725-8A64-D69E-A0DB21FED828}"/>
                </a:ext>
              </a:extLst>
            </p:cNvPr>
            <p:cNvGrpSpPr>
              <a:grpSpLocks noChangeAspect="1"/>
            </p:cNvGrpSpPr>
            <p:nvPr/>
          </p:nvGrpSpPr>
          <p:grpSpPr bwMode="auto">
            <a:xfrm>
              <a:off x="3522" y="1232"/>
              <a:ext cx="755" cy="625"/>
              <a:chOff x="1370" y="649"/>
              <a:chExt cx="3019" cy="2498"/>
            </a:xfrm>
          </p:grpSpPr>
          <p:sp>
            <p:nvSpPr>
              <p:cNvPr id="20503" name="Rectangle 53">
                <a:extLst>
                  <a:ext uri="{FF2B5EF4-FFF2-40B4-BE49-F238E27FC236}">
                    <a16:creationId xmlns:a16="http://schemas.microsoft.com/office/drawing/2014/main" id="{7A05FB19-0FC1-F5C5-1F64-33C3298BE47F}"/>
                  </a:ext>
                </a:extLst>
              </p:cNvPr>
              <p:cNvSpPr>
                <a:spLocks noChangeAspect="1" noChangeArrowheads="1"/>
              </p:cNvSpPr>
              <p:nvPr/>
            </p:nvSpPr>
            <p:spPr bwMode="auto">
              <a:xfrm>
                <a:off x="1370" y="689"/>
                <a:ext cx="907" cy="9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0504" name="Oval 54">
                <a:extLst>
                  <a:ext uri="{FF2B5EF4-FFF2-40B4-BE49-F238E27FC236}">
                    <a16:creationId xmlns:a16="http://schemas.microsoft.com/office/drawing/2014/main" id="{DD27CE2E-AD48-7A92-0914-071F9F6E8092}"/>
                  </a:ext>
                </a:extLst>
              </p:cNvPr>
              <p:cNvSpPr>
                <a:spLocks noChangeAspect="1" noChangeArrowheads="1"/>
              </p:cNvSpPr>
              <p:nvPr/>
            </p:nvSpPr>
            <p:spPr bwMode="auto">
              <a:xfrm>
                <a:off x="3402" y="649"/>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0505" name="Oval 55">
                <a:extLst>
                  <a:ext uri="{FF2B5EF4-FFF2-40B4-BE49-F238E27FC236}">
                    <a16:creationId xmlns:a16="http://schemas.microsoft.com/office/drawing/2014/main" id="{E1EE498E-EF3F-2E1A-11EC-9ACAF2B5BF0F}"/>
                  </a:ext>
                </a:extLst>
              </p:cNvPr>
              <p:cNvSpPr>
                <a:spLocks noChangeAspect="1" noChangeArrowheads="1"/>
              </p:cNvSpPr>
              <p:nvPr/>
            </p:nvSpPr>
            <p:spPr bwMode="auto">
              <a:xfrm>
                <a:off x="2386" y="2160"/>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20506" name="Group 56">
                <a:extLst>
                  <a:ext uri="{FF2B5EF4-FFF2-40B4-BE49-F238E27FC236}">
                    <a16:creationId xmlns:a16="http://schemas.microsoft.com/office/drawing/2014/main" id="{BA3127D1-A573-B195-33E8-BD0C310C65A5}"/>
                  </a:ext>
                </a:extLst>
              </p:cNvPr>
              <p:cNvGrpSpPr>
                <a:grpSpLocks noChangeAspect="1"/>
              </p:cNvGrpSpPr>
              <p:nvPr/>
            </p:nvGrpSpPr>
            <p:grpSpPr bwMode="auto">
              <a:xfrm>
                <a:off x="1920" y="1738"/>
                <a:ext cx="525" cy="524"/>
                <a:chOff x="1280" y="2302"/>
                <a:chExt cx="525" cy="524"/>
              </a:xfrm>
            </p:grpSpPr>
            <p:sp>
              <p:nvSpPr>
                <p:cNvPr id="20513" name="Arc 57">
                  <a:extLst>
                    <a:ext uri="{FF2B5EF4-FFF2-40B4-BE49-F238E27FC236}">
                      <a16:creationId xmlns:a16="http://schemas.microsoft.com/office/drawing/2014/main" id="{CB617EE8-BE44-6C45-3291-8850DB4E8AEF}"/>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4" name="Arc 58">
                  <a:extLst>
                    <a:ext uri="{FF2B5EF4-FFF2-40B4-BE49-F238E27FC236}">
                      <a16:creationId xmlns:a16="http://schemas.microsoft.com/office/drawing/2014/main" id="{7E3A0684-AC20-AF2A-05BB-FF86015DEB40}"/>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07" name="Group 59">
                <a:extLst>
                  <a:ext uri="{FF2B5EF4-FFF2-40B4-BE49-F238E27FC236}">
                    <a16:creationId xmlns:a16="http://schemas.microsoft.com/office/drawing/2014/main" id="{E434D58F-3EED-156E-DE65-543B083C61C2}"/>
                  </a:ext>
                </a:extLst>
              </p:cNvPr>
              <p:cNvGrpSpPr>
                <a:grpSpLocks noChangeAspect="1"/>
              </p:cNvGrpSpPr>
              <p:nvPr/>
            </p:nvGrpSpPr>
            <p:grpSpPr bwMode="auto">
              <a:xfrm rot="5400000">
                <a:off x="3279" y="1756"/>
                <a:ext cx="525" cy="524"/>
                <a:chOff x="1280" y="2302"/>
                <a:chExt cx="525" cy="524"/>
              </a:xfrm>
            </p:grpSpPr>
            <p:sp>
              <p:nvSpPr>
                <p:cNvPr id="20511" name="Arc 60">
                  <a:extLst>
                    <a:ext uri="{FF2B5EF4-FFF2-40B4-BE49-F238E27FC236}">
                      <a16:creationId xmlns:a16="http://schemas.microsoft.com/office/drawing/2014/main" id="{0A99C23A-B4B9-7AEE-5C37-CFC429DDC66D}"/>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2" name="Arc 61">
                  <a:extLst>
                    <a:ext uri="{FF2B5EF4-FFF2-40B4-BE49-F238E27FC236}">
                      <a16:creationId xmlns:a16="http://schemas.microsoft.com/office/drawing/2014/main" id="{76BC6038-B9B3-2490-52FB-EBDE40C941D5}"/>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508" name="Group 62">
                <a:extLst>
                  <a:ext uri="{FF2B5EF4-FFF2-40B4-BE49-F238E27FC236}">
                    <a16:creationId xmlns:a16="http://schemas.microsoft.com/office/drawing/2014/main" id="{A85835B2-05D1-7CF5-64D8-231BE3F796E2}"/>
                  </a:ext>
                </a:extLst>
              </p:cNvPr>
              <p:cNvGrpSpPr>
                <a:grpSpLocks noChangeAspect="1"/>
              </p:cNvGrpSpPr>
              <p:nvPr/>
            </p:nvGrpSpPr>
            <p:grpSpPr bwMode="auto">
              <a:xfrm rot="-2700000">
                <a:off x="2617" y="881"/>
                <a:ext cx="525" cy="524"/>
                <a:chOff x="1280" y="2302"/>
                <a:chExt cx="525" cy="524"/>
              </a:xfrm>
            </p:grpSpPr>
            <p:sp>
              <p:nvSpPr>
                <p:cNvPr id="20509" name="Arc 63">
                  <a:extLst>
                    <a:ext uri="{FF2B5EF4-FFF2-40B4-BE49-F238E27FC236}">
                      <a16:creationId xmlns:a16="http://schemas.microsoft.com/office/drawing/2014/main" id="{D3E327F6-90BA-4697-BFB3-D14E42F68A04}"/>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0" name="Arc 64">
                  <a:extLst>
                    <a:ext uri="{FF2B5EF4-FFF2-40B4-BE49-F238E27FC236}">
                      <a16:creationId xmlns:a16="http://schemas.microsoft.com/office/drawing/2014/main" id="{F87681BD-65D3-1313-6604-5FDF73AFE0C1}"/>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20490" name="Group 65">
              <a:extLst>
                <a:ext uri="{FF2B5EF4-FFF2-40B4-BE49-F238E27FC236}">
                  <a16:creationId xmlns:a16="http://schemas.microsoft.com/office/drawing/2014/main" id="{E616326F-0512-5ADA-E032-48FC828026D7}"/>
                </a:ext>
              </a:extLst>
            </p:cNvPr>
            <p:cNvGrpSpPr>
              <a:grpSpLocks noChangeAspect="1"/>
            </p:cNvGrpSpPr>
            <p:nvPr/>
          </p:nvGrpSpPr>
          <p:grpSpPr bwMode="auto">
            <a:xfrm>
              <a:off x="2502" y="2752"/>
              <a:ext cx="755" cy="625"/>
              <a:chOff x="1370" y="649"/>
              <a:chExt cx="3019" cy="2498"/>
            </a:xfrm>
          </p:grpSpPr>
          <p:sp>
            <p:nvSpPr>
              <p:cNvPr id="20491" name="Rectangle 66">
                <a:extLst>
                  <a:ext uri="{FF2B5EF4-FFF2-40B4-BE49-F238E27FC236}">
                    <a16:creationId xmlns:a16="http://schemas.microsoft.com/office/drawing/2014/main" id="{4CF98173-32D4-D984-88AE-24592BBEE6FB}"/>
                  </a:ext>
                </a:extLst>
              </p:cNvPr>
              <p:cNvSpPr>
                <a:spLocks noChangeAspect="1" noChangeArrowheads="1"/>
              </p:cNvSpPr>
              <p:nvPr/>
            </p:nvSpPr>
            <p:spPr bwMode="auto">
              <a:xfrm>
                <a:off x="1370" y="689"/>
                <a:ext cx="907" cy="9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0492" name="Oval 67">
                <a:extLst>
                  <a:ext uri="{FF2B5EF4-FFF2-40B4-BE49-F238E27FC236}">
                    <a16:creationId xmlns:a16="http://schemas.microsoft.com/office/drawing/2014/main" id="{DD6853A0-5913-4B8F-80AF-D5FD39DFB7E4}"/>
                  </a:ext>
                </a:extLst>
              </p:cNvPr>
              <p:cNvSpPr>
                <a:spLocks noChangeAspect="1" noChangeArrowheads="1"/>
              </p:cNvSpPr>
              <p:nvPr/>
            </p:nvSpPr>
            <p:spPr bwMode="auto">
              <a:xfrm>
                <a:off x="3402" y="649"/>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20493" name="Oval 68">
                <a:extLst>
                  <a:ext uri="{FF2B5EF4-FFF2-40B4-BE49-F238E27FC236}">
                    <a16:creationId xmlns:a16="http://schemas.microsoft.com/office/drawing/2014/main" id="{EA9D9C35-3FAC-4337-2B1F-9E2E50AEF50D}"/>
                  </a:ext>
                </a:extLst>
              </p:cNvPr>
              <p:cNvSpPr>
                <a:spLocks noChangeAspect="1" noChangeArrowheads="1"/>
              </p:cNvSpPr>
              <p:nvPr/>
            </p:nvSpPr>
            <p:spPr bwMode="auto">
              <a:xfrm>
                <a:off x="2386" y="2160"/>
                <a:ext cx="987" cy="9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20494" name="Group 69">
                <a:extLst>
                  <a:ext uri="{FF2B5EF4-FFF2-40B4-BE49-F238E27FC236}">
                    <a16:creationId xmlns:a16="http://schemas.microsoft.com/office/drawing/2014/main" id="{7F464798-D024-8B0E-33BC-B99A8241387B}"/>
                  </a:ext>
                </a:extLst>
              </p:cNvPr>
              <p:cNvGrpSpPr>
                <a:grpSpLocks noChangeAspect="1"/>
              </p:cNvGrpSpPr>
              <p:nvPr/>
            </p:nvGrpSpPr>
            <p:grpSpPr bwMode="auto">
              <a:xfrm>
                <a:off x="1920" y="1738"/>
                <a:ext cx="525" cy="524"/>
                <a:chOff x="1280" y="2302"/>
                <a:chExt cx="525" cy="524"/>
              </a:xfrm>
            </p:grpSpPr>
            <p:sp>
              <p:nvSpPr>
                <p:cNvPr id="20501" name="Arc 70">
                  <a:extLst>
                    <a:ext uri="{FF2B5EF4-FFF2-40B4-BE49-F238E27FC236}">
                      <a16:creationId xmlns:a16="http://schemas.microsoft.com/office/drawing/2014/main" id="{2CEADDC3-BCDD-209C-113F-1598F62EA566}"/>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2" name="Arc 71">
                  <a:extLst>
                    <a:ext uri="{FF2B5EF4-FFF2-40B4-BE49-F238E27FC236}">
                      <a16:creationId xmlns:a16="http://schemas.microsoft.com/office/drawing/2014/main" id="{1822DFA6-8781-7D60-32D9-81949D842C78}"/>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495" name="Group 72">
                <a:extLst>
                  <a:ext uri="{FF2B5EF4-FFF2-40B4-BE49-F238E27FC236}">
                    <a16:creationId xmlns:a16="http://schemas.microsoft.com/office/drawing/2014/main" id="{F49358B1-4B08-474D-1D73-15EE1050DC7E}"/>
                  </a:ext>
                </a:extLst>
              </p:cNvPr>
              <p:cNvGrpSpPr>
                <a:grpSpLocks noChangeAspect="1"/>
              </p:cNvGrpSpPr>
              <p:nvPr/>
            </p:nvGrpSpPr>
            <p:grpSpPr bwMode="auto">
              <a:xfrm rot="5400000">
                <a:off x="3279" y="1756"/>
                <a:ext cx="525" cy="524"/>
                <a:chOff x="1280" y="2302"/>
                <a:chExt cx="525" cy="524"/>
              </a:xfrm>
            </p:grpSpPr>
            <p:sp>
              <p:nvSpPr>
                <p:cNvPr id="20499" name="Arc 73">
                  <a:extLst>
                    <a:ext uri="{FF2B5EF4-FFF2-40B4-BE49-F238E27FC236}">
                      <a16:creationId xmlns:a16="http://schemas.microsoft.com/office/drawing/2014/main" id="{DBA8F8F8-6E65-1627-A689-94837EBC99DD}"/>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0" name="Arc 74">
                  <a:extLst>
                    <a:ext uri="{FF2B5EF4-FFF2-40B4-BE49-F238E27FC236}">
                      <a16:creationId xmlns:a16="http://schemas.microsoft.com/office/drawing/2014/main" id="{FAA965FD-B989-A764-E83A-1EC3A0C3DBE6}"/>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20496" name="Group 75">
                <a:extLst>
                  <a:ext uri="{FF2B5EF4-FFF2-40B4-BE49-F238E27FC236}">
                    <a16:creationId xmlns:a16="http://schemas.microsoft.com/office/drawing/2014/main" id="{48212E70-7CC2-8BD6-4A14-C96762BE0C0E}"/>
                  </a:ext>
                </a:extLst>
              </p:cNvPr>
              <p:cNvGrpSpPr>
                <a:grpSpLocks noChangeAspect="1"/>
              </p:cNvGrpSpPr>
              <p:nvPr/>
            </p:nvGrpSpPr>
            <p:grpSpPr bwMode="auto">
              <a:xfrm rot="-2700000">
                <a:off x="2617" y="881"/>
                <a:ext cx="525" cy="524"/>
                <a:chOff x="1280" y="2302"/>
                <a:chExt cx="525" cy="524"/>
              </a:xfrm>
            </p:grpSpPr>
            <p:sp>
              <p:nvSpPr>
                <p:cNvPr id="20497" name="Arc 76">
                  <a:extLst>
                    <a:ext uri="{FF2B5EF4-FFF2-40B4-BE49-F238E27FC236}">
                      <a16:creationId xmlns:a16="http://schemas.microsoft.com/office/drawing/2014/main" id="{75F133AE-4312-94E5-B11D-A3071F2CEADE}"/>
                    </a:ext>
                  </a:extLst>
                </p:cNvPr>
                <p:cNvSpPr>
                  <a:spLocks noChangeAspect="1"/>
                </p:cNvSpPr>
                <p:nvPr/>
              </p:nvSpPr>
              <p:spPr bwMode="auto">
                <a:xfrm>
                  <a:off x="1378" y="2302"/>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498" name="Arc 77">
                  <a:extLst>
                    <a:ext uri="{FF2B5EF4-FFF2-40B4-BE49-F238E27FC236}">
                      <a16:creationId xmlns:a16="http://schemas.microsoft.com/office/drawing/2014/main" id="{0D23CF72-791D-6477-08DA-8C4150D0AFEA}"/>
                    </a:ext>
                  </a:extLst>
                </p:cNvPr>
                <p:cNvSpPr>
                  <a:spLocks noChangeAspect="1"/>
                </p:cNvSpPr>
                <p:nvPr/>
              </p:nvSpPr>
              <p:spPr bwMode="auto">
                <a:xfrm rot="10800000">
                  <a:off x="1280" y="2399"/>
                  <a:ext cx="427" cy="4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8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spTree>
    <p:extLst>
      <p:ext uri="{BB962C8B-B14F-4D97-AF65-F5344CB8AC3E}">
        <p14:creationId xmlns:p14="http://schemas.microsoft.com/office/powerpoint/2010/main" val="23035123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entr" presetSubtype="0" fill="hold" nodeType="clickEffect">
                                  <p:stCondLst>
                                    <p:cond delay="0"/>
                                  </p:stCondLst>
                                  <p:childTnLst>
                                    <p:set>
                                      <p:cBhvr>
                                        <p:cTn id="6" dur="1" fill="hold">
                                          <p:stCondLst>
                                            <p:cond delay="499"/>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entr" presetSubtype="0" fill="hold" nodeType="clickEffect">
                                  <p:stCondLst>
                                    <p:cond delay="0"/>
                                  </p:stCondLst>
                                  <p:childTnLst>
                                    <p:set>
                                      <p:cBhvr>
                                        <p:cTn id="14" dur="1" fill="hold">
                                          <p:stCondLst>
                                            <p:cond delay="499"/>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linds(horizontal)">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a:extLst>
              <a:ext uri="{FF2B5EF4-FFF2-40B4-BE49-F238E27FC236}">
                <a16:creationId xmlns:a16="http://schemas.microsoft.com/office/drawing/2014/main" id="{F83799A6-54BD-640A-CECB-9CC7904921F7}"/>
              </a:ext>
            </a:extLst>
          </p:cNvPr>
          <p:cNvSpPr>
            <a:spLocks noChangeArrowheads="1"/>
          </p:cNvSpPr>
          <p:nvPr/>
        </p:nvSpPr>
        <p:spPr bwMode="auto">
          <a:xfrm>
            <a:off x="2341563" y="1366838"/>
            <a:ext cx="45053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2400" dirty="0"/>
              <a:t>Do couples inadvertently make it </a:t>
            </a:r>
          </a:p>
          <a:p>
            <a:pPr algn="ctr">
              <a:spcBef>
                <a:spcPct val="0"/>
              </a:spcBef>
              <a:buFontTx/>
              <a:buNone/>
            </a:pPr>
            <a:r>
              <a:rPr lang="en-US" altLang="en-US" sz="2400" dirty="0"/>
              <a:t>more difficult to achieve </a:t>
            </a:r>
            <a:r>
              <a:rPr lang="en-US" altLang="en-US" sz="2400" dirty="0">
                <a:highlight>
                  <a:srgbClr val="FFFF00"/>
                </a:highlight>
              </a:rPr>
              <a:t>intimacy</a:t>
            </a:r>
            <a:r>
              <a:rPr lang="en-US" altLang="en-US" sz="2400" dirty="0"/>
              <a:t>?</a:t>
            </a:r>
          </a:p>
          <a:p>
            <a:pPr algn="ctr">
              <a:spcBef>
                <a:spcPct val="0"/>
              </a:spcBef>
              <a:buFontTx/>
              <a:buNone/>
            </a:pPr>
            <a:endParaRPr lang="en-US" altLang="en-US" sz="2400" dirty="0"/>
          </a:p>
          <a:p>
            <a:pPr algn="ctr">
              <a:spcBef>
                <a:spcPct val="0"/>
              </a:spcBef>
              <a:buFontTx/>
              <a:buNone/>
            </a:pPr>
            <a:r>
              <a:rPr lang="en-US" altLang="en-US" sz="2400" dirty="0"/>
              <a:t>If so, what might the pathologizing</a:t>
            </a:r>
          </a:p>
          <a:p>
            <a:pPr algn="ctr">
              <a:spcBef>
                <a:spcPct val="0"/>
              </a:spcBef>
              <a:buFontTx/>
              <a:buNone/>
            </a:pPr>
            <a:r>
              <a:rPr lang="en-US" altLang="en-US" sz="2400" dirty="0"/>
              <a:t>interaction pattern (PIP) look like?</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857" name="Group 2">
            <a:extLst>
              <a:ext uri="{FF2B5EF4-FFF2-40B4-BE49-F238E27FC236}">
                <a16:creationId xmlns:a16="http://schemas.microsoft.com/office/drawing/2014/main" id="{444AE777-0E9B-A10E-2941-C346FBBFEEE1}"/>
              </a:ext>
            </a:extLst>
          </p:cNvPr>
          <p:cNvGrpSpPr>
            <a:grpSpLocks/>
          </p:cNvGrpSpPr>
          <p:nvPr/>
        </p:nvGrpSpPr>
        <p:grpSpPr bwMode="auto">
          <a:xfrm>
            <a:off x="3576638" y="688975"/>
            <a:ext cx="2259012" cy="2259013"/>
            <a:chOff x="2480" y="352"/>
            <a:chExt cx="800" cy="800"/>
          </a:xfrm>
        </p:grpSpPr>
        <p:pic>
          <p:nvPicPr>
            <p:cNvPr id="121869" name="Picture 3" descr="Social Ostracism.pdf                                           0005C569Tom's G4                       BBACEF84:">
              <a:extLst>
                <a:ext uri="{FF2B5EF4-FFF2-40B4-BE49-F238E27FC236}">
                  <a16:creationId xmlns:a16="http://schemas.microsoft.com/office/drawing/2014/main" id="{8B1981B5-0754-565C-5FCE-57FD26AA21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1870" name="Line 4">
              <a:extLst>
                <a:ext uri="{FF2B5EF4-FFF2-40B4-BE49-F238E27FC236}">
                  <a16:creationId xmlns:a16="http://schemas.microsoft.com/office/drawing/2014/main" id="{19BA9AFF-B9DC-01CD-E12B-17FCBC42E4AA}"/>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21858" name="Text Box 5">
            <a:extLst>
              <a:ext uri="{FF2B5EF4-FFF2-40B4-BE49-F238E27FC236}">
                <a16:creationId xmlns:a16="http://schemas.microsoft.com/office/drawing/2014/main" id="{28CA45E1-E86E-57E0-851A-D99E1D477894}"/>
              </a:ext>
            </a:extLst>
          </p:cNvPr>
          <p:cNvSpPr txBox="1">
            <a:spLocks noChangeArrowheads="1"/>
          </p:cNvSpPr>
          <p:nvPr/>
        </p:nvSpPr>
        <p:spPr bwMode="auto">
          <a:xfrm>
            <a:off x="1993900" y="1566863"/>
            <a:ext cx="28178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partner A </a:t>
            </a:r>
            <a:r>
              <a:rPr lang="en-US" altLang="en-US" sz="1600" b="1" dirty="0">
                <a:highlight>
                  <a:srgbClr val="FFFF00"/>
                </a:highlight>
              </a:rPr>
              <a:t>pursing</a:t>
            </a:r>
            <a:r>
              <a:rPr lang="en-US" altLang="en-US" sz="1600" b="1" dirty="0"/>
              <a:t> the other for more </a:t>
            </a:r>
            <a:r>
              <a:rPr lang="en-US" altLang="en-US" sz="1600" b="1" dirty="0">
                <a:highlight>
                  <a:srgbClr val="FFFF00"/>
                </a:highlight>
              </a:rPr>
              <a:t>connection</a:t>
            </a:r>
          </a:p>
        </p:txBody>
      </p:sp>
      <p:sp>
        <p:nvSpPr>
          <p:cNvPr id="121859" name="Rectangle 7">
            <a:extLst>
              <a:ext uri="{FF2B5EF4-FFF2-40B4-BE49-F238E27FC236}">
                <a16:creationId xmlns:a16="http://schemas.microsoft.com/office/drawing/2014/main" id="{FB532B7A-DD71-CB48-5441-002B2B697060}"/>
              </a:ext>
            </a:extLst>
          </p:cNvPr>
          <p:cNvSpPr>
            <a:spLocks noChangeArrowheads="1"/>
          </p:cNvSpPr>
          <p:nvPr/>
        </p:nvSpPr>
        <p:spPr bwMode="auto">
          <a:xfrm>
            <a:off x="4665663" y="4505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grpSp>
        <p:nvGrpSpPr>
          <p:cNvPr id="113668" name="Group 8">
            <a:extLst>
              <a:ext uri="{FF2B5EF4-FFF2-40B4-BE49-F238E27FC236}">
                <a16:creationId xmlns:a16="http://schemas.microsoft.com/office/drawing/2014/main" id="{91C1BDB3-D78B-1954-CCF1-3485B3100A20}"/>
              </a:ext>
            </a:extLst>
          </p:cNvPr>
          <p:cNvGrpSpPr>
            <a:grpSpLocks/>
          </p:cNvGrpSpPr>
          <p:nvPr/>
        </p:nvGrpSpPr>
        <p:grpSpPr bwMode="auto">
          <a:xfrm>
            <a:off x="3652838" y="3690938"/>
            <a:ext cx="2259012" cy="2259012"/>
            <a:chOff x="2480" y="352"/>
            <a:chExt cx="800" cy="800"/>
          </a:xfrm>
        </p:grpSpPr>
        <p:pic>
          <p:nvPicPr>
            <p:cNvPr id="121867" name="Picture 9" descr="Social Ostracism.pdf                                           0005C569Tom's G4                       BBACEF84:">
              <a:extLst>
                <a:ext uri="{FF2B5EF4-FFF2-40B4-BE49-F238E27FC236}">
                  <a16:creationId xmlns:a16="http://schemas.microsoft.com/office/drawing/2014/main" id="{81BAB720-C6F4-43FF-2579-03811F8A10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1868" name="Line 10">
              <a:extLst>
                <a:ext uri="{FF2B5EF4-FFF2-40B4-BE49-F238E27FC236}">
                  <a16:creationId xmlns:a16="http://schemas.microsoft.com/office/drawing/2014/main" id="{9D9162FB-1A88-07C4-36A5-53FA8F1B17BF}"/>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21861" name="Rectangle 13">
            <a:extLst>
              <a:ext uri="{FF2B5EF4-FFF2-40B4-BE49-F238E27FC236}">
                <a16:creationId xmlns:a16="http://schemas.microsoft.com/office/drawing/2014/main" id="{C7886028-467F-8696-1C32-94C1FAD3AAFA}"/>
              </a:ext>
            </a:extLst>
          </p:cNvPr>
          <p:cNvSpPr>
            <a:spLocks noChangeArrowheads="1"/>
          </p:cNvSpPr>
          <p:nvPr/>
        </p:nvSpPr>
        <p:spPr bwMode="auto">
          <a:xfrm>
            <a:off x="1055688" y="904875"/>
            <a:ext cx="63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PIP</a:t>
            </a:r>
          </a:p>
        </p:txBody>
      </p:sp>
      <p:sp>
        <p:nvSpPr>
          <p:cNvPr id="113670" name="Rectangle 14">
            <a:extLst>
              <a:ext uri="{FF2B5EF4-FFF2-40B4-BE49-F238E27FC236}">
                <a16:creationId xmlns:a16="http://schemas.microsoft.com/office/drawing/2014/main" id="{9C61C4E3-656E-6EBD-3F75-AB18288F9C3A}"/>
              </a:ext>
            </a:extLst>
          </p:cNvPr>
          <p:cNvSpPr>
            <a:spLocks noChangeArrowheads="1"/>
          </p:cNvSpPr>
          <p:nvPr/>
        </p:nvSpPr>
        <p:spPr bwMode="auto">
          <a:xfrm>
            <a:off x="1055688" y="3927475"/>
            <a:ext cx="67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HIP</a:t>
            </a:r>
          </a:p>
        </p:txBody>
      </p:sp>
      <p:sp>
        <p:nvSpPr>
          <p:cNvPr id="113671" name="Text Box 5">
            <a:extLst>
              <a:ext uri="{FF2B5EF4-FFF2-40B4-BE49-F238E27FC236}">
                <a16:creationId xmlns:a16="http://schemas.microsoft.com/office/drawing/2014/main" id="{6635FC3C-D28E-4B46-F98C-33C4CA3BF9EC}"/>
              </a:ext>
            </a:extLst>
          </p:cNvPr>
          <p:cNvSpPr txBox="1">
            <a:spLocks noChangeArrowheads="1"/>
          </p:cNvSpPr>
          <p:nvPr/>
        </p:nvSpPr>
        <p:spPr bwMode="auto">
          <a:xfrm>
            <a:off x="1809750" y="4551363"/>
            <a:ext cx="30368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partner A </a:t>
            </a:r>
            <a:r>
              <a:rPr lang="en-US" altLang="en-US" sz="1600" b="1" dirty="0">
                <a:highlight>
                  <a:srgbClr val="FFFF00"/>
                </a:highlight>
              </a:rPr>
              <a:t>noticing</a:t>
            </a:r>
            <a:r>
              <a:rPr lang="en-US" altLang="en-US" sz="1600" b="1" dirty="0"/>
              <a:t> when the </a:t>
            </a:r>
          </a:p>
          <a:p>
            <a:pPr algn="ctr">
              <a:spcBef>
                <a:spcPct val="0"/>
              </a:spcBef>
              <a:buFontTx/>
              <a:buNone/>
            </a:pPr>
            <a:r>
              <a:rPr lang="en-US" altLang="en-US" sz="1600" b="1" dirty="0"/>
              <a:t>other is </a:t>
            </a:r>
            <a:r>
              <a:rPr lang="en-US" altLang="en-US" sz="1600" b="1" dirty="0">
                <a:highlight>
                  <a:srgbClr val="FFFF00"/>
                </a:highlight>
              </a:rPr>
              <a:t>ready to respond</a:t>
            </a:r>
          </a:p>
        </p:txBody>
      </p:sp>
      <p:sp>
        <p:nvSpPr>
          <p:cNvPr id="113672" name="Text Box 5">
            <a:extLst>
              <a:ext uri="{FF2B5EF4-FFF2-40B4-BE49-F238E27FC236}">
                <a16:creationId xmlns:a16="http://schemas.microsoft.com/office/drawing/2014/main" id="{54B93B4E-D4FE-B7F8-8008-84B17F26F24B}"/>
              </a:ext>
            </a:extLst>
          </p:cNvPr>
          <p:cNvSpPr txBox="1">
            <a:spLocks noChangeArrowheads="1"/>
          </p:cNvSpPr>
          <p:nvPr/>
        </p:nvSpPr>
        <p:spPr bwMode="auto">
          <a:xfrm>
            <a:off x="4775200" y="4530725"/>
            <a:ext cx="29511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partner B </a:t>
            </a:r>
            <a:r>
              <a:rPr lang="en-US" altLang="en-US" sz="1600" b="1" dirty="0">
                <a:highlight>
                  <a:srgbClr val="FFFF00"/>
                </a:highlight>
              </a:rPr>
              <a:t>appreciating </a:t>
            </a:r>
            <a:r>
              <a:rPr lang="en-US" altLang="en-US" sz="1600" b="1" dirty="0"/>
              <a:t>sensitivity to readiness</a:t>
            </a:r>
          </a:p>
          <a:p>
            <a:pPr algn="ctr">
              <a:spcBef>
                <a:spcPct val="0"/>
              </a:spcBef>
              <a:buFontTx/>
              <a:buNone/>
            </a:pPr>
            <a:endParaRPr lang="en-US" altLang="en-US" sz="1600" b="1" dirty="0"/>
          </a:p>
        </p:txBody>
      </p:sp>
      <p:sp>
        <p:nvSpPr>
          <p:cNvPr id="121865" name="Text Box 5">
            <a:extLst>
              <a:ext uri="{FF2B5EF4-FFF2-40B4-BE49-F238E27FC236}">
                <a16:creationId xmlns:a16="http://schemas.microsoft.com/office/drawing/2014/main" id="{D2F0258F-AA00-C8C6-D2AB-D150927FB768}"/>
              </a:ext>
            </a:extLst>
          </p:cNvPr>
          <p:cNvSpPr txBox="1">
            <a:spLocks noChangeArrowheads="1"/>
          </p:cNvSpPr>
          <p:nvPr/>
        </p:nvSpPr>
        <p:spPr bwMode="auto">
          <a:xfrm>
            <a:off x="4724400" y="1566863"/>
            <a:ext cx="32083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600" b="1" dirty="0"/>
              <a:t>partner B </a:t>
            </a:r>
            <a:r>
              <a:rPr lang="en-US" altLang="en-US" sz="1600" b="1" dirty="0">
                <a:highlight>
                  <a:srgbClr val="FFFF00"/>
                </a:highlight>
              </a:rPr>
              <a:t>distancing</a:t>
            </a:r>
            <a:r>
              <a:rPr lang="en-US" altLang="en-US" sz="1600" b="1" dirty="0"/>
              <a:t> for </a:t>
            </a:r>
          </a:p>
          <a:p>
            <a:pPr algn="ctr">
              <a:spcBef>
                <a:spcPct val="0"/>
              </a:spcBef>
              <a:buFontTx/>
              <a:buNone/>
            </a:pPr>
            <a:r>
              <a:rPr lang="en-US" altLang="en-US" sz="1600" b="1" dirty="0">
                <a:highlight>
                  <a:srgbClr val="FFFF00"/>
                </a:highlight>
              </a:rPr>
              <a:t>autonomy</a:t>
            </a:r>
            <a:r>
              <a:rPr lang="en-US" altLang="en-US" sz="1600" b="1" dirty="0"/>
              <a:t> about how to connect</a:t>
            </a:r>
          </a:p>
          <a:p>
            <a:pPr algn="ctr">
              <a:spcBef>
                <a:spcPct val="0"/>
              </a:spcBef>
              <a:buFontTx/>
              <a:buNone/>
            </a:pPr>
            <a:endParaRPr lang="en-US" altLang="en-US" sz="1600" b="1" dirty="0"/>
          </a:p>
        </p:txBody>
      </p:sp>
      <p:sp>
        <p:nvSpPr>
          <p:cNvPr id="15" name="Down Arrow 14">
            <a:extLst>
              <a:ext uri="{FF2B5EF4-FFF2-40B4-BE49-F238E27FC236}">
                <a16:creationId xmlns:a16="http://schemas.microsoft.com/office/drawing/2014/main" id="{DE1BBFB4-4206-93C8-3B62-6D95977633C5}"/>
              </a:ext>
            </a:extLst>
          </p:cNvPr>
          <p:cNvSpPr>
            <a:spLocks noChangeArrowheads="1"/>
          </p:cNvSpPr>
          <p:nvPr/>
        </p:nvSpPr>
        <p:spPr bwMode="auto">
          <a:xfrm>
            <a:off x="3217863" y="2835275"/>
            <a:ext cx="485775" cy="977900"/>
          </a:xfrm>
          <a:prstGeom prst="downArrow">
            <a:avLst>
              <a:gd name="adj1" fmla="val 50000"/>
              <a:gd name="adj2" fmla="val 49861"/>
            </a:avLst>
          </a:prstGeom>
          <a:solidFill>
            <a:srgbClr val="00B050"/>
          </a:solidFill>
          <a:ln w="9525" algn="ctr">
            <a:solidFill>
              <a:schemeClr val="tx1"/>
            </a:solidFill>
            <a:round/>
            <a:headEnd/>
            <a:tailEnd/>
          </a:ln>
        </p:spPr>
        <p:txBody>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742950" indent="-285750">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367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366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0" grpId="0"/>
      <p:bldP spid="113671" grpId="0"/>
      <p:bldP spid="113672" grpId="0"/>
      <p:bldP spid="15" grpId="0" animBg="1"/>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1" name="Rectangle 2">
            <a:extLst>
              <a:ext uri="{FF2B5EF4-FFF2-40B4-BE49-F238E27FC236}">
                <a16:creationId xmlns:a16="http://schemas.microsoft.com/office/drawing/2014/main" id="{9F48160D-EECB-FE40-C917-7B8562CAF6F4}"/>
              </a:ext>
            </a:extLst>
          </p:cNvPr>
          <p:cNvSpPr>
            <a:spLocks noGrp="1" noChangeArrowheads="1"/>
          </p:cNvSpPr>
          <p:nvPr>
            <p:ph type="title"/>
          </p:nvPr>
        </p:nvSpPr>
        <p:spPr>
          <a:xfrm>
            <a:off x="457200" y="609600"/>
            <a:ext cx="7772400" cy="1143000"/>
          </a:xfrm>
        </p:spPr>
        <p:txBody>
          <a:bodyPr/>
          <a:lstStyle/>
          <a:p>
            <a:pPr eaLnBrk="1" hangingPunct="1"/>
            <a:r>
              <a:rPr lang="en-US" altLang="en-US" sz="3200" dirty="0">
                <a:ea typeface="ＭＳ Ｐゴシック" panose="020B0600070205080204" pitchFamily="34" charset="-128"/>
              </a:rPr>
              <a:t>Possible steps to </a:t>
            </a:r>
            <a:r>
              <a:rPr lang="en-US" altLang="en-US" sz="3200" dirty="0">
                <a:highlight>
                  <a:srgbClr val="FFFF00"/>
                </a:highlight>
                <a:ea typeface="ＭＳ Ｐゴシック" panose="020B0600070205080204" pitchFamily="34" charset="-128"/>
              </a:rPr>
              <a:t>construct a PIP</a:t>
            </a:r>
            <a:br>
              <a:rPr lang="en-US" altLang="en-US" sz="3200" dirty="0">
                <a:ea typeface="ＭＳ Ｐゴシック" panose="020B0600070205080204" pitchFamily="34" charset="-128"/>
              </a:rPr>
            </a:br>
            <a:endParaRPr lang="en-US" altLang="en-US" sz="3200" dirty="0">
              <a:ea typeface="ＭＳ Ｐゴシック" panose="020B0600070205080204" pitchFamily="34" charset="-128"/>
            </a:endParaRPr>
          </a:p>
        </p:txBody>
      </p:sp>
      <p:sp>
        <p:nvSpPr>
          <p:cNvPr id="274435" name="Rectangle 3">
            <a:extLst>
              <a:ext uri="{FF2B5EF4-FFF2-40B4-BE49-F238E27FC236}">
                <a16:creationId xmlns:a16="http://schemas.microsoft.com/office/drawing/2014/main" id="{89966D82-804F-B824-A151-7190D155788A}"/>
              </a:ext>
            </a:extLst>
          </p:cNvPr>
          <p:cNvSpPr>
            <a:spLocks noGrp="1" noChangeArrowheads="1"/>
          </p:cNvSpPr>
          <p:nvPr>
            <p:ph type="body" idx="1"/>
          </p:nvPr>
        </p:nvSpPr>
        <p:spPr>
          <a:xfrm>
            <a:off x="698500" y="1650999"/>
            <a:ext cx="7772400" cy="4888023"/>
          </a:xfrm>
        </p:spPr>
        <p:txBody>
          <a:bodyPr/>
          <a:lstStyle/>
          <a:p>
            <a:pPr eaLnBrk="1" hangingPunct="1"/>
            <a:r>
              <a:rPr lang="en-US" altLang="en-US" sz="2000" dirty="0">
                <a:ea typeface="ＭＳ Ｐゴシック" panose="020B0600070205080204" pitchFamily="34" charset="-128"/>
              </a:rPr>
              <a:t>Intuit the strongest </a:t>
            </a:r>
            <a:r>
              <a:rPr lang="en-US" altLang="en-US" sz="2000" dirty="0">
                <a:highlight>
                  <a:srgbClr val="FFFF00"/>
                </a:highlight>
                <a:ea typeface="ＭＳ Ｐゴシック" panose="020B0600070205080204" pitchFamily="34" charset="-128"/>
              </a:rPr>
              <a:t>negative emotions </a:t>
            </a:r>
            <a:r>
              <a:rPr lang="en-US" altLang="en-US" sz="2000" dirty="0">
                <a:ea typeface="ＭＳ Ｐゴシック" panose="020B0600070205080204" pitchFamily="34" charset="-128"/>
              </a:rPr>
              <a:t>that seem to be active within the main participants of the interaction.</a:t>
            </a:r>
          </a:p>
          <a:p>
            <a:pPr eaLnBrk="1" hangingPunct="1"/>
            <a:r>
              <a:rPr lang="en-US" altLang="en-US" sz="2000" dirty="0">
                <a:ea typeface="ＭＳ Ｐゴシック" panose="020B0600070205080204" pitchFamily="34" charset="-128"/>
              </a:rPr>
              <a:t>Look for and distinguish observable </a:t>
            </a:r>
            <a:r>
              <a:rPr lang="en-US" altLang="en-US" sz="2000" dirty="0">
                <a:highlight>
                  <a:srgbClr val="FFFF00"/>
                </a:highlight>
                <a:ea typeface="ＭＳ Ｐゴシック" panose="020B0600070205080204" pitchFamily="34" charset="-128"/>
              </a:rPr>
              <a:t>behaviors</a:t>
            </a:r>
            <a:r>
              <a:rPr lang="en-US" altLang="en-US" sz="2000" dirty="0">
                <a:ea typeface="ＭＳ Ｐゴシック" panose="020B0600070205080204" pitchFamily="34" charset="-128"/>
              </a:rPr>
              <a:t> (including spoken words) that reflect these negative emotions.</a:t>
            </a:r>
          </a:p>
          <a:p>
            <a:pPr eaLnBrk="1" hangingPunct="1"/>
            <a:r>
              <a:rPr lang="en-US" altLang="en-US" sz="2000" dirty="0">
                <a:ea typeface="ＭＳ Ｐゴシック" panose="020B0600070205080204" pitchFamily="34" charset="-128"/>
              </a:rPr>
              <a:t>Imagine what these behaviors </a:t>
            </a:r>
            <a:r>
              <a:rPr lang="en-US" altLang="en-US" sz="2000" dirty="0">
                <a:highlight>
                  <a:srgbClr val="FFFF00"/>
                </a:highlight>
                <a:ea typeface="ＭＳ Ｐゴシック" panose="020B0600070205080204" pitchFamily="34" charset="-128"/>
              </a:rPr>
              <a:t>trigger</a:t>
            </a:r>
            <a:r>
              <a:rPr lang="en-US" altLang="en-US" sz="2000" dirty="0">
                <a:ea typeface="ＭＳ Ｐゴシック" panose="020B0600070205080204" pitchFamily="34" charset="-128"/>
              </a:rPr>
              <a:t> in others who react strongly.</a:t>
            </a:r>
          </a:p>
          <a:p>
            <a:pPr eaLnBrk="1" hangingPunct="1"/>
            <a:r>
              <a:rPr lang="en-US" altLang="en-US" sz="2000" dirty="0">
                <a:ea typeface="ＭＳ Ｐゴシック" panose="020B0600070205080204" pitchFamily="34" charset="-128"/>
              </a:rPr>
              <a:t>Sort out the specific behaviors of each interactant that appear to trigger a high level of reactivity from the other participant. </a:t>
            </a:r>
          </a:p>
          <a:p>
            <a:pPr eaLnBrk="1" hangingPunct="1"/>
            <a:r>
              <a:rPr lang="en-US" altLang="en-US" sz="2000" dirty="0">
                <a:ea typeface="ＭＳ Ｐゴシック" panose="020B0600070205080204" pitchFamily="34" charset="-128"/>
              </a:rPr>
              <a:t>Select a generic or core behavior from each participant that appears to reinforce the negative behavior of the other.</a:t>
            </a:r>
          </a:p>
          <a:p>
            <a:pPr eaLnBrk="1" hangingPunct="1"/>
            <a:r>
              <a:rPr lang="en-US" altLang="en-US" sz="2000" dirty="0">
                <a:ea typeface="ＭＳ Ｐゴシック" panose="020B0600070205080204" pitchFamily="34" charset="-128"/>
              </a:rPr>
              <a:t>Bring forth and </a:t>
            </a:r>
            <a:r>
              <a:rPr lang="en-US" altLang="en-US" sz="2000" dirty="0">
                <a:highlight>
                  <a:srgbClr val="FFFF00"/>
                </a:highlight>
                <a:ea typeface="ＭＳ Ｐゴシック" panose="020B0600070205080204" pitchFamily="34" charset="-128"/>
              </a:rPr>
              <a:t>highlight the coupling </a:t>
            </a:r>
            <a:r>
              <a:rPr lang="en-US" altLang="en-US" sz="2000" dirty="0">
                <a:ea typeface="ＭＳ Ｐゴシック" panose="020B0600070205080204" pitchFamily="34" charset="-128"/>
              </a:rPr>
              <a:t>of these selected behaviors to produce a recurrent and circular pattern of interaction (using ‘gerund’ descriptors whenever possible).</a:t>
            </a:r>
          </a:p>
          <a:p>
            <a:pPr eaLnBrk="1" hangingPunct="1"/>
            <a:r>
              <a:rPr lang="en-US" altLang="en-US" sz="2000" dirty="0">
                <a:ea typeface="ＭＳ Ｐゴシック" panose="020B0600070205080204" pitchFamily="34" charset="-128"/>
              </a:rPr>
              <a:t>Visualize the pattern in the interpersonal space and/or </a:t>
            </a:r>
            <a:r>
              <a:rPr lang="en-US" altLang="en-US" sz="2000" dirty="0">
                <a:highlight>
                  <a:srgbClr val="FFFF00"/>
                </a:highlight>
                <a:ea typeface="ＭＳ Ｐゴシック" panose="020B0600070205080204" pitchFamily="34" charset="-128"/>
              </a:rPr>
              <a:t>draw the pattern </a:t>
            </a:r>
            <a:r>
              <a:rPr lang="en-US" altLang="en-US" sz="2000" dirty="0">
                <a:ea typeface="ＭＳ Ｐゴシック" panose="020B0600070205080204" pitchFamily="34" charset="-128"/>
              </a:rPr>
              <a:t>to give it sufficient ‘reality’ to work with.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4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4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4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744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744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7443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74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5" name="Rectangle 2">
            <a:extLst>
              <a:ext uri="{FF2B5EF4-FFF2-40B4-BE49-F238E27FC236}">
                <a16:creationId xmlns:a16="http://schemas.microsoft.com/office/drawing/2014/main" id="{FC0846BE-D77B-078E-5718-FBF830D02117}"/>
              </a:ext>
            </a:extLst>
          </p:cNvPr>
          <p:cNvSpPr>
            <a:spLocks noGrp="1" noChangeArrowheads="1"/>
          </p:cNvSpPr>
          <p:nvPr>
            <p:ph type="title"/>
          </p:nvPr>
        </p:nvSpPr>
        <p:spPr>
          <a:xfrm>
            <a:off x="533400" y="1511300"/>
            <a:ext cx="7772400" cy="1143000"/>
          </a:xfrm>
        </p:spPr>
        <p:txBody>
          <a:bodyPr/>
          <a:lstStyle/>
          <a:p>
            <a:pPr eaLnBrk="1" hangingPunct="1"/>
            <a:r>
              <a:rPr lang="en-US" altLang="en-US" sz="3200">
                <a:ea typeface="ＭＳ Ｐゴシック" panose="020B0600070205080204" pitchFamily="34" charset="-128"/>
              </a:rPr>
              <a:t>Let’s apply the process:</a:t>
            </a:r>
            <a:br>
              <a:rPr lang="en-US" altLang="en-US" sz="3200">
                <a:ea typeface="ＭＳ Ｐゴシック" panose="020B0600070205080204" pitchFamily="34" charset="-128"/>
              </a:rPr>
            </a:br>
            <a:br>
              <a:rPr lang="en-US" altLang="en-US" sz="3200">
                <a:ea typeface="ＭＳ Ｐゴシック" panose="020B0600070205080204" pitchFamily="34" charset="-128"/>
              </a:rPr>
            </a:br>
            <a:r>
              <a:rPr lang="en-US" altLang="en-US" sz="3200">
                <a:ea typeface="ＭＳ Ｐゴシック" panose="020B0600070205080204" pitchFamily="34" charset="-128"/>
              </a:rPr>
              <a:t>Imagine a couple in conflict seeking therapy</a:t>
            </a:r>
            <a:br>
              <a:rPr lang="en-US" altLang="en-US" sz="3200">
                <a:ea typeface="ＭＳ Ｐゴシック" panose="020B0600070205080204" pitchFamily="34" charset="-128"/>
              </a:rPr>
            </a:br>
            <a:endParaRPr lang="en-US" altLang="en-US" sz="3200">
              <a:ea typeface="ＭＳ Ｐゴシック" panose="020B0600070205080204" pitchFamily="34" charset="-128"/>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2">
            <a:extLst>
              <a:ext uri="{FF2B5EF4-FFF2-40B4-BE49-F238E27FC236}">
                <a16:creationId xmlns:a16="http://schemas.microsoft.com/office/drawing/2014/main" id="{E9186C23-BBFF-4FF9-9C04-DB500A0E5D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3" y="949325"/>
            <a:ext cx="8174037" cy="623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9">
            <a:extLst>
              <a:ext uri="{FF2B5EF4-FFF2-40B4-BE49-F238E27FC236}">
                <a16:creationId xmlns:a16="http://schemas.microsoft.com/office/drawing/2014/main" id="{D5288402-D7F6-DA18-29B2-F220C0C29BB5}"/>
              </a:ext>
            </a:extLst>
          </p:cNvPr>
          <p:cNvSpPr>
            <a:spLocks noChangeArrowheads="1"/>
          </p:cNvSpPr>
          <p:nvPr/>
        </p:nvSpPr>
        <p:spPr bwMode="auto">
          <a:xfrm>
            <a:off x="1135063" y="490356"/>
            <a:ext cx="7031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Intuit the dominant </a:t>
            </a:r>
            <a:r>
              <a:rPr lang="en-US" altLang="en-US" sz="2400" dirty="0">
                <a:highlight>
                  <a:srgbClr val="FFFF00"/>
                </a:highlight>
              </a:rPr>
              <a:t>negative emotion </a:t>
            </a:r>
            <a:r>
              <a:rPr lang="en-US" altLang="en-US" sz="2400" dirty="0"/>
              <a:t>in each participant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a:extLst>
              <a:ext uri="{FF2B5EF4-FFF2-40B4-BE49-F238E27FC236}">
                <a16:creationId xmlns:a16="http://schemas.microsoft.com/office/drawing/2014/main" id="{E19303CD-6022-9458-CF50-9CF5AD4A71A7}"/>
              </a:ext>
            </a:extLst>
          </p:cNvPr>
          <p:cNvSpPr>
            <a:spLocks noChangeArrowheads="1"/>
          </p:cNvSpPr>
          <p:nvPr/>
        </p:nvSpPr>
        <p:spPr bwMode="auto">
          <a:xfrm>
            <a:off x="2160588" y="2736850"/>
            <a:ext cx="1439862" cy="1439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18786" name="Oval 3">
            <a:extLst>
              <a:ext uri="{FF2B5EF4-FFF2-40B4-BE49-F238E27FC236}">
                <a16:creationId xmlns:a16="http://schemas.microsoft.com/office/drawing/2014/main" id="{03462494-410F-FE81-76AE-ADD01423E89B}"/>
              </a:ext>
            </a:extLst>
          </p:cNvPr>
          <p:cNvSpPr>
            <a:spLocks noChangeArrowheads="1"/>
          </p:cNvSpPr>
          <p:nvPr/>
        </p:nvSpPr>
        <p:spPr bwMode="auto">
          <a:xfrm>
            <a:off x="5386388" y="2673350"/>
            <a:ext cx="1566862" cy="15668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18787" name="Rectangle 16">
            <a:extLst>
              <a:ext uri="{FF2B5EF4-FFF2-40B4-BE49-F238E27FC236}">
                <a16:creationId xmlns:a16="http://schemas.microsoft.com/office/drawing/2014/main" id="{56826679-BA40-102E-3E81-6B7EB9F1A8ED}"/>
              </a:ext>
            </a:extLst>
          </p:cNvPr>
          <p:cNvSpPr>
            <a:spLocks noChangeArrowheads="1"/>
          </p:cNvSpPr>
          <p:nvPr/>
        </p:nvSpPr>
        <p:spPr bwMode="auto">
          <a:xfrm>
            <a:off x="2236788" y="3251200"/>
            <a:ext cx="1116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sadness</a:t>
            </a:r>
          </a:p>
        </p:txBody>
      </p:sp>
      <p:sp>
        <p:nvSpPr>
          <p:cNvPr id="118788" name="Rectangle 17">
            <a:extLst>
              <a:ext uri="{FF2B5EF4-FFF2-40B4-BE49-F238E27FC236}">
                <a16:creationId xmlns:a16="http://schemas.microsoft.com/office/drawing/2014/main" id="{5FE7FB5A-4213-B3D8-D872-0495919275F9}"/>
              </a:ext>
            </a:extLst>
          </p:cNvPr>
          <p:cNvSpPr>
            <a:spLocks noChangeArrowheads="1"/>
          </p:cNvSpPr>
          <p:nvPr/>
        </p:nvSpPr>
        <p:spPr bwMode="auto">
          <a:xfrm>
            <a:off x="5665788" y="3205163"/>
            <a:ext cx="860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anger</a:t>
            </a:r>
          </a:p>
        </p:txBody>
      </p:sp>
      <p:sp>
        <p:nvSpPr>
          <p:cNvPr id="125957" name="Rectangle 19">
            <a:extLst>
              <a:ext uri="{FF2B5EF4-FFF2-40B4-BE49-F238E27FC236}">
                <a16:creationId xmlns:a16="http://schemas.microsoft.com/office/drawing/2014/main" id="{8E0003A4-3ED1-9487-3E95-341FABCA9A76}"/>
              </a:ext>
            </a:extLst>
          </p:cNvPr>
          <p:cNvSpPr>
            <a:spLocks noChangeArrowheads="1"/>
          </p:cNvSpPr>
          <p:nvPr/>
        </p:nvSpPr>
        <p:spPr bwMode="auto">
          <a:xfrm>
            <a:off x="1056481" y="785301"/>
            <a:ext cx="7031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Intuit the dominant negative emotion in each participant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878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878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87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5" grpId="0" animBg="1"/>
      <p:bldP spid="118786" grpId="0" animBg="1"/>
      <p:bldP spid="118787" grpId="0"/>
      <p:bldP spid="118788"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1" name="Picture 2">
            <a:extLst>
              <a:ext uri="{FF2B5EF4-FFF2-40B4-BE49-F238E27FC236}">
                <a16:creationId xmlns:a16="http://schemas.microsoft.com/office/drawing/2014/main" id="{BEA92C5F-9F69-0F2C-0171-C755239BBC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3" y="949325"/>
            <a:ext cx="8174037" cy="623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9">
            <a:extLst>
              <a:ext uri="{FF2B5EF4-FFF2-40B4-BE49-F238E27FC236}">
                <a16:creationId xmlns:a16="http://schemas.microsoft.com/office/drawing/2014/main" id="{26AF1CB3-5B10-8490-8E4D-848E2503BEF2}"/>
              </a:ext>
            </a:extLst>
          </p:cNvPr>
          <p:cNvSpPr>
            <a:spLocks noChangeArrowheads="1"/>
          </p:cNvSpPr>
          <p:nvPr/>
        </p:nvSpPr>
        <p:spPr bwMode="auto">
          <a:xfrm>
            <a:off x="612774" y="457867"/>
            <a:ext cx="8278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Identify observable </a:t>
            </a:r>
            <a:r>
              <a:rPr lang="en-US" altLang="en-US" sz="2400" dirty="0">
                <a:highlight>
                  <a:srgbClr val="FFFF00"/>
                </a:highlight>
              </a:rPr>
              <a:t>behaviors</a:t>
            </a:r>
            <a:r>
              <a:rPr lang="en-US" altLang="en-US" sz="2400" dirty="0"/>
              <a:t> that reflect those negative emotions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a:extLst>
              <a:ext uri="{FF2B5EF4-FFF2-40B4-BE49-F238E27FC236}">
                <a16:creationId xmlns:a16="http://schemas.microsoft.com/office/drawing/2014/main" id="{2140FAA2-7767-85A8-504D-225776790BF6}"/>
              </a:ext>
            </a:extLst>
          </p:cNvPr>
          <p:cNvSpPr>
            <a:spLocks noChangeArrowheads="1"/>
          </p:cNvSpPr>
          <p:nvPr/>
        </p:nvSpPr>
        <p:spPr bwMode="auto">
          <a:xfrm>
            <a:off x="2160588" y="2736850"/>
            <a:ext cx="1439862" cy="1439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22882" name="Oval 3">
            <a:extLst>
              <a:ext uri="{FF2B5EF4-FFF2-40B4-BE49-F238E27FC236}">
                <a16:creationId xmlns:a16="http://schemas.microsoft.com/office/drawing/2014/main" id="{46030D01-1081-94EC-55C9-BC227608B2FB}"/>
              </a:ext>
            </a:extLst>
          </p:cNvPr>
          <p:cNvSpPr>
            <a:spLocks noChangeArrowheads="1"/>
          </p:cNvSpPr>
          <p:nvPr/>
        </p:nvSpPr>
        <p:spPr bwMode="auto">
          <a:xfrm>
            <a:off x="5386388" y="2673350"/>
            <a:ext cx="1566862" cy="15668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endParaRPr lang="en-US" altLang="en-US" sz="2400"/>
          </a:p>
        </p:txBody>
      </p:sp>
      <p:sp>
        <p:nvSpPr>
          <p:cNvPr id="122883" name="Rectangle 7">
            <a:extLst>
              <a:ext uri="{FF2B5EF4-FFF2-40B4-BE49-F238E27FC236}">
                <a16:creationId xmlns:a16="http://schemas.microsoft.com/office/drawing/2014/main" id="{BB426FCE-EE85-D6B3-2C6D-0F95618B6331}"/>
              </a:ext>
            </a:extLst>
          </p:cNvPr>
          <p:cNvSpPr>
            <a:spLocks noChangeArrowheads="1"/>
          </p:cNvSpPr>
          <p:nvPr/>
        </p:nvSpPr>
        <p:spPr bwMode="auto">
          <a:xfrm>
            <a:off x="2101850" y="2773363"/>
            <a:ext cx="166528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frowning face,</a:t>
            </a:r>
          </a:p>
          <a:p>
            <a:pPr>
              <a:spcBef>
                <a:spcPct val="0"/>
              </a:spcBef>
              <a:buFontTx/>
              <a:buNone/>
            </a:pPr>
            <a:r>
              <a:rPr lang="en-US" altLang="en-US" sz="2000"/>
              <a:t>hunched over,</a:t>
            </a:r>
          </a:p>
          <a:p>
            <a:pPr>
              <a:spcBef>
                <a:spcPct val="0"/>
              </a:spcBef>
              <a:buFontTx/>
              <a:buNone/>
            </a:pPr>
            <a:r>
              <a:rPr lang="en-US" altLang="en-US" sz="2000"/>
              <a:t>complaining</a:t>
            </a:r>
          </a:p>
          <a:p>
            <a:pPr>
              <a:spcBef>
                <a:spcPct val="0"/>
              </a:spcBef>
              <a:buFontTx/>
              <a:buNone/>
            </a:pPr>
            <a:r>
              <a:rPr lang="en-US" altLang="en-US" sz="2000"/>
              <a:t>speech</a:t>
            </a:r>
          </a:p>
        </p:txBody>
      </p:sp>
      <p:sp>
        <p:nvSpPr>
          <p:cNvPr id="122884" name="Rectangle 8">
            <a:extLst>
              <a:ext uri="{FF2B5EF4-FFF2-40B4-BE49-F238E27FC236}">
                <a16:creationId xmlns:a16="http://schemas.microsoft.com/office/drawing/2014/main" id="{95C725E0-8241-B4E7-8B9C-725CADA95AF6}"/>
              </a:ext>
            </a:extLst>
          </p:cNvPr>
          <p:cNvSpPr>
            <a:spLocks noChangeArrowheads="1"/>
          </p:cNvSpPr>
          <p:nvPr/>
        </p:nvSpPr>
        <p:spPr bwMode="auto">
          <a:xfrm>
            <a:off x="5494338" y="2860675"/>
            <a:ext cx="1651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scowling face,</a:t>
            </a:r>
          </a:p>
          <a:p>
            <a:pPr>
              <a:spcBef>
                <a:spcPct val="0"/>
              </a:spcBef>
              <a:buFontTx/>
              <a:buNone/>
            </a:pPr>
            <a:r>
              <a:rPr lang="en-US" altLang="en-US" sz="2000"/>
              <a:t>crossed arms,</a:t>
            </a:r>
          </a:p>
          <a:p>
            <a:pPr>
              <a:spcBef>
                <a:spcPct val="0"/>
              </a:spcBef>
              <a:buFontTx/>
              <a:buNone/>
            </a:pPr>
            <a:r>
              <a:rPr lang="en-US" altLang="en-US" sz="2000"/>
              <a:t>criticizing</a:t>
            </a:r>
          </a:p>
          <a:p>
            <a:pPr>
              <a:spcBef>
                <a:spcPct val="0"/>
              </a:spcBef>
              <a:buFontTx/>
              <a:buNone/>
            </a:pPr>
            <a:r>
              <a:rPr lang="en-US" altLang="en-US" sz="2000"/>
              <a:t>speech</a:t>
            </a:r>
          </a:p>
        </p:txBody>
      </p:sp>
      <p:sp>
        <p:nvSpPr>
          <p:cNvPr id="129029" name="Rectangle 9">
            <a:extLst>
              <a:ext uri="{FF2B5EF4-FFF2-40B4-BE49-F238E27FC236}">
                <a16:creationId xmlns:a16="http://schemas.microsoft.com/office/drawing/2014/main" id="{FBF0E96D-A717-18DF-60B2-3A5FBBE99DA1}"/>
              </a:ext>
            </a:extLst>
          </p:cNvPr>
          <p:cNvSpPr>
            <a:spLocks noChangeArrowheads="1"/>
          </p:cNvSpPr>
          <p:nvPr/>
        </p:nvSpPr>
        <p:spPr bwMode="auto">
          <a:xfrm>
            <a:off x="613697" y="860886"/>
            <a:ext cx="8278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Identify observable </a:t>
            </a:r>
            <a:r>
              <a:rPr lang="en-US" altLang="en-US" sz="2400" dirty="0">
                <a:highlight>
                  <a:srgbClr val="FFFF00"/>
                </a:highlight>
              </a:rPr>
              <a:t>behaviors that reflect those negative emotions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88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88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288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2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1" grpId="0" animBg="1"/>
      <p:bldP spid="122882" grpId="0" animBg="1"/>
      <p:bldP spid="122883" grpId="0"/>
      <p:bldP spid="122884"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8">
            <a:extLst>
              <a:ext uri="{FF2B5EF4-FFF2-40B4-BE49-F238E27FC236}">
                <a16:creationId xmlns:a16="http://schemas.microsoft.com/office/drawing/2014/main" id="{B2AF01C7-86CE-BDF0-B776-9A8690292574}"/>
              </a:ext>
            </a:extLst>
          </p:cNvPr>
          <p:cNvSpPr>
            <a:spLocks noChangeArrowheads="1"/>
          </p:cNvSpPr>
          <p:nvPr/>
        </p:nvSpPr>
        <p:spPr bwMode="auto">
          <a:xfrm>
            <a:off x="1458913" y="712788"/>
            <a:ext cx="64817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dirty="0"/>
              <a:t>Select out and highlight the </a:t>
            </a:r>
            <a:r>
              <a:rPr lang="en-US" altLang="en-US" sz="2400" b="1" dirty="0"/>
              <a:t>coupling</a:t>
            </a:r>
            <a:r>
              <a:rPr lang="en-US" altLang="en-US" sz="2400" dirty="0"/>
              <a:t> of behaviors </a:t>
            </a:r>
          </a:p>
          <a:p>
            <a:pPr>
              <a:spcBef>
                <a:spcPct val="0"/>
              </a:spcBef>
              <a:buFontTx/>
              <a:buNone/>
            </a:pPr>
            <a:r>
              <a:rPr lang="en-US" altLang="en-US" sz="2400" dirty="0"/>
              <a:t>that produce a </a:t>
            </a:r>
            <a:r>
              <a:rPr lang="en-US" altLang="en-US" sz="2400" dirty="0">
                <a:highlight>
                  <a:srgbClr val="FFFF00"/>
                </a:highlight>
              </a:rPr>
              <a:t>mutually reinforcing</a:t>
            </a:r>
            <a:r>
              <a:rPr lang="en-US" altLang="en-US" sz="2400" dirty="0"/>
              <a:t> circular pattern</a:t>
            </a:r>
          </a:p>
        </p:txBody>
      </p:sp>
      <p:sp>
        <p:nvSpPr>
          <p:cNvPr id="8" name="Rectangle 7">
            <a:extLst>
              <a:ext uri="{FF2B5EF4-FFF2-40B4-BE49-F238E27FC236}">
                <a16:creationId xmlns:a16="http://schemas.microsoft.com/office/drawing/2014/main" id="{59C388DC-BC90-040E-9FCE-A5D2A547FE24}"/>
              </a:ext>
            </a:extLst>
          </p:cNvPr>
          <p:cNvSpPr>
            <a:spLocks noChangeArrowheads="1"/>
          </p:cNvSpPr>
          <p:nvPr/>
        </p:nvSpPr>
        <p:spPr bwMode="auto">
          <a:xfrm>
            <a:off x="2101850" y="2773363"/>
            <a:ext cx="166528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frowning face,</a:t>
            </a:r>
          </a:p>
          <a:p>
            <a:pPr>
              <a:spcBef>
                <a:spcPct val="0"/>
              </a:spcBef>
              <a:buFontTx/>
              <a:buNone/>
            </a:pPr>
            <a:r>
              <a:rPr lang="en-US" altLang="en-US" sz="2000"/>
              <a:t>hunched over,</a:t>
            </a:r>
          </a:p>
          <a:p>
            <a:pPr>
              <a:spcBef>
                <a:spcPct val="0"/>
              </a:spcBef>
              <a:buFontTx/>
              <a:buNone/>
            </a:pPr>
            <a:r>
              <a:rPr lang="en-US" altLang="en-US" sz="2000">
                <a:solidFill>
                  <a:srgbClr val="FF0000"/>
                </a:solidFill>
              </a:rPr>
              <a:t>complaining</a:t>
            </a:r>
          </a:p>
          <a:p>
            <a:pPr>
              <a:spcBef>
                <a:spcPct val="0"/>
              </a:spcBef>
              <a:buFontTx/>
              <a:buNone/>
            </a:pPr>
            <a:r>
              <a:rPr lang="en-US" altLang="en-US" sz="2000">
                <a:solidFill>
                  <a:srgbClr val="FF0000"/>
                </a:solidFill>
              </a:rPr>
              <a:t>speech</a:t>
            </a:r>
          </a:p>
        </p:txBody>
      </p:sp>
      <p:sp>
        <p:nvSpPr>
          <p:cNvPr id="9" name="Rectangle 8">
            <a:extLst>
              <a:ext uri="{FF2B5EF4-FFF2-40B4-BE49-F238E27FC236}">
                <a16:creationId xmlns:a16="http://schemas.microsoft.com/office/drawing/2014/main" id="{FB7ACDA7-24DE-541A-F661-0A4A59BD50E3}"/>
              </a:ext>
            </a:extLst>
          </p:cNvPr>
          <p:cNvSpPr>
            <a:spLocks noChangeArrowheads="1"/>
          </p:cNvSpPr>
          <p:nvPr/>
        </p:nvSpPr>
        <p:spPr bwMode="auto">
          <a:xfrm>
            <a:off x="5494338" y="2768600"/>
            <a:ext cx="1651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000"/>
              <a:t>scowling face,</a:t>
            </a:r>
          </a:p>
          <a:p>
            <a:pPr>
              <a:spcBef>
                <a:spcPct val="0"/>
              </a:spcBef>
              <a:buFontTx/>
              <a:buNone/>
            </a:pPr>
            <a:r>
              <a:rPr lang="en-US" altLang="en-US" sz="2000"/>
              <a:t>crossed arms,</a:t>
            </a:r>
          </a:p>
          <a:p>
            <a:pPr>
              <a:spcBef>
                <a:spcPct val="0"/>
              </a:spcBef>
              <a:buFontTx/>
              <a:buNone/>
            </a:pPr>
            <a:r>
              <a:rPr lang="en-US" altLang="en-US" sz="2000">
                <a:solidFill>
                  <a:srgbClr val="FF0000"/>
                </a:solidFill>
              </a:rPr>
              <a:t>criticizing</a:t>
            </a:r>
          </a:p>
          <a:p>
            <a:pPr>
              <a:spcBef>
                <a:spcPct val="0"/>
              </a:spcBef>
              <a:buFontTx/>
              <a:buNone/>
            </a:pPr>
            <a:r>
              <a:rPr lang="en-US" altLang="en-US" sz="2000">
                <a:solidFill>
                  <a:srgbClr val="FF0000"/>
                </a:solidFill>
              </a:rPr>
              <a:t>speech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21" name="Group 2">
            <a:extLst>
              <a:ext uri="{FF2B5EF4-FFF2-40B4-BE49-F238E27FC236}">
                <a16:creationId xmlns:a16="http://schemas.microsoft.com/office/drawing/2014/main" id="{D02BA1F6-4969-C0EE-A44A-B378AC0E81CF}"/>
              </a:ext>
            </a:extLst>
          </p:cNvPr>
          <p:cNvGrpSpPr>
            <a:grpSpLocks/>
          </p:cNvGrpSpPr>
          <p:nvPr/>
        </p:nvGrpSpPr>
        <p:grpSpPr bwMode="auto">
          <a:xfrm>
            <a:off x="3441700" y="2298700"/>
            <a:ext cx="2259013" cy="2259013"/>
            <a:chOff x="2480" y="352"/>
            <a:chExt cx="800" cy="800"/>
          </a:xfrm>
        </p:grpSpPr>
        <p:pic>
          <p:nvPicPr>
            <p:cNvPr id="133125" name="Picture 3" descr="Social Ostracism.pdf                                           0005C569Tom's G4                       BBACEF84:">
              <a:extLst>
                <a:ext uri="{FF2B5EF4-FFF2-40B4-BE49-F238E27FC236}">
                  <a16:creationId xmlns:a16="http://schemas.microsoft.com/office/drawing/2014/main" id="{64C2A89D-E00F-AF23-6E98-DCD053FADC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 y="352"/>
              <a:ext cx="800" cy="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6" name="Line 4">
              <a:extLst>
                <a:ext uri="{FF2B5EF4-FFF2-40B4-BE49-F238E27FC236}">
                  <a16:creationId xmlns:a16="http://schemas.microsoft.com/office/drawing/2014/main" id="{7B3EA55C-CCE7-0D45-188A-420E94DF5263}"/>
                </a:ext>
              </a:extLst>
            </p:cNvPr>
            <p:cNvSpPr>
              <a:spLocks noChangeShapeType="1"/>
            </p:cNvSpPr>
            <p:nvPr/>
          </p:nvSpPr>
          <p:spPr bwMode="auto">
            <a:xfrm flipV="1">
              <a:off x="2784" y="592"/>
              <a:ext cx="22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25954" name="Text Box 5">
            <a:extLst>
              <a:ext uri="{FF2B5EF4-FFF2-40B4-BE49-F238E27FC236}">
                <a16:creationId xmlns:a16="http://schemas.microsoft.com/office/drawing/2014/main" id="{269EA8C2-E151-CE2C-6F2E-8AB6469B689F}"/>
              </a:ext>
            </a:extLst>
          </p:cNvPr>
          <p:cNvSpPr txBox="1">
            <a:spLocks noChangeArrowheads="1"/>
          </p:cNvSpPr>
          <p:nvPr/>
        </p:nvSpPr>
        <p:spPr bwMode="auto">
          <a:xfrm>
            <a:off x="2122488" y="3270250"/>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solidFill>
                  <a:srgbClr val="FF0000"/>
                </a:solidFill>
              </a:rPr>
              <a:t>complaining </a:t>
            </a:r>
          </a:p>
          <a:p>
            <a:pPr algn="ctr">
              <a:spcBef>
                <a:spcPct val="0"/>
              </a:spcBef>
              <a:buFontTx/>
              <a:buNone/>
            </a:pPr>
            <a:endParaRPr lang="en-US" altLang="en-US" sz="1800" b="1">
              <a:solidFill>
                <a:srgbClr val="FF0000"/>
              </a:solidFill>
            </a:endParaRPr>
          </a:p>
        </p:txBody>
      </p:sp>
      <p:sp>
        <p:nvSpPr>
          <p:cNvPr id="125955" name="Text Box 6">
            <a:extLst>
              <a:ext uri="{FF2B5EF4-FFF2-40B4-BE49-F238E27FC236}">
                <a16:creationId xmlns:a16="http://schemas.microsoft.com/office/drawing/2014/main" id="{BBE7AF76-D07C-17B8-1F46-F69F5BBDE6A4}"/>
              </a:ext>
            </a:extLst>
          </p:cNvPr>
          <p:cNvSpPr txBox="1">
            <a:spLocks noChangeArrowheads="1"/>
          </p:cNvSpPr>
          <p:nvPr/>
        </p:nvSpPr>
        <p:spPr bwMode="auto">
          <a:xfrm>
            <a:off x="4295775" y="3265488"/>
            <a:ext cx="2597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lgn="ctr">
              <a:spcBef>
                <a:spcPct val="0"/>
              </a:spcBef>
              <a:buFontTx/>
              <a:buNone/>
            </a:pPr>
            <a:r>
              <a:rPr lang="en-US" altLang="en-US" sz="1800" b="1">
                <a:solidFill>
                  <a:srgbClr val="FF0000"/>
                </a:solidFill>
              </a:rPr>
              <a:t>criticizing</a:t>
            </a:r>
          </a:p>
        </p:txBody>
      </p:sp>
      <p:sp>
        <p:nvSpPr>
          <p:cNvPr id="133124" name="Rectangle 8">
            <a:extLst>
              <a:ext uri="{FF2B5EF4-FFF2-40B4-BE49-F238E27FC236}">
                <a16:creationId xmlns:a16="http://schemas.microsoft.com/office/drawing/2014/main" id="{9C20152D-68F7-1D2E-1EAF-80B6617460A9}"/>
              </a:ext>
            </a:extLst>
          </p:cNvPr>
          <p:cNvSpPr>
            <a:spLocks noChangeArrowheads="1"/>
          </p:cNvSpPr>
          <p:nvPr/>
        </p:nvSpPr>
        <p:spPr bwMode="auto">
          <a:xfrm>
            <a:off x="1458913" y="712788"/>
            <a:ext cx="64817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itchFamily="2" charset="0"/>
                <a:ea typeface="ＭＳ Ｐゴシック" panose="020B0600070205080204" pitchFamily="34" charset="-128"/>
              </a:defRPr>
            </a:lvl1pPr>
            <a:lvl2pPr marL="37931725" indent="-37474525">
              <a:spcBef>
                <a:spcPct val="20000"/>
              </a:spcBef>
              <a:buChar char="–"/>
              <a:defRPr sz="2800">
                <a:solidFill>
                  <a:schemeClr val="tx1"/>
                </a:solidFill>
                <a:latin typeface="Times" pitchFamily="2" charset="0"/>
                <a:ea typeface="ＭＳ Ｐゴシック" panose="020B0600070205080204" pitchFamily="34" charset="-128"/>
              </a:defRPr>
            </a:lvl2pPr>
            <a:lvl3pPr marL="1143000" indent="-228600">
              <a:spcBef>
                <a:spcPct val="20000"/>
              </a:spcBef>
              <a:buChar char="•"/>
              <a:defRPr sz="2400">
                <a:solidFill>
                  <a:schemeClr val="tx1"/>
                </a:solidFill>
                <a:latin typeface="Times" pitchFamily="2" charset="0"/>
                <a:ea typeface="ＭＳ Ｐゴシック" panose="020B0600070205080204" pitchFamily="34" charset="-128"/>
              </a:defRPr>
            </a:lvl3pPr>
            <a:lvl4pPr marL="1600200" indent="-228600">
              <a:spcBef>
                <a:spcPct val="20000"/>
              </a:spcBef>
              <a:buChar char="–"/>
              <a:defRPr sz="2000">
                <a:solidFill>
                  <a:schemeClr val="tx1"/>
                </a:solidFill>
                <a:latin typeface="Times" pitchFamily="2" charset="0"/>
                <a:ea typeface="ＭＳ Ｐゴシック" panose="020B0600070205080204" pitchFamily="34" charset="-128"/>
              </a:defRPr>
            </a:lvl4pPr>
            <a:lvl5pPr marL="2057400" indent="-228600">
              <a:spcBef>
                <a:spcPct val="20000"/>
              </a:spcBef>
              <a:buChar char="»"/>
              <a:defRPr sz="2000">
                <a:solidFill>
                  <a:schemeClr val="tx1"/>
                </a:solidFill>
                <a:latin typeface="Times" pitchFamily="2"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itchFamily="2" charset="0"/>
                <a:ea typeface="ＭＳ Ｐゴシック" panose="020B0600070205080204" pitchFamily="34" charset="-128"/>
              </a:defRPr>
            </a:lvl9pPr>
          </a:lstStyle>
          <a:p>
            <a:pPr>
              <a:spcBef>
                <a:spcPct val="0"/>
              </a:spcBef>
              <a:buFontTx/>
              <a:buNone/>
            </a:pPr>
            <a:r>
              <a:rPr lang="en-US" altLang="en-US" sz="2400"/>
              <a:t>Select out and highlight the </a:t>
            </a:r>
            <a:r>
              <a:rPr lang="en-US" altLang="en-US" sz="2400" b="1"/>
              <a:t>coupling</a:t>
            </a:r>
            <a:r>
              <a:rPr lang="en-US" altLang="en-US" sz="2400"/>
              <a:t> of behaviors </a:t>
            </a:r>
          </a:p>
          <a:p>
            <a:pPr>
              <a:spcBef>
                <a:spcPct val="0"/>
              </a:spcBef>
              <a:buFontTx/>
              <a:buNone/>
            </a:pPr>
            <a:r>
              <a:rPr lang="en-US" altLang="en-US" sz="2400"/>
              <a:t>that produce a mutually reinforcing circular pattern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95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59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p:bldP spid="125955" grpId="0"/>
    </p:bldLst>
  </p:timing>
</p:sld>
</file>

<file path=ppt/theme/theme1.xml><?xml version="1.0" encoding="utf-8"?>
<a:theme xmlns:a="http://schemas.openxmlformats.org/drawingml/2006/main" name="Blank Presentation">
  <a:themeElements>
    <a:clrScheme name="Custom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432FF"/>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65"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34607</TotalTime>
  <Words>6666</Words>
  <Application>Microsoft Macintosh PowerPoint</Application>
  <PresentationFormat>On-screen Show (4:3)</PresentationFormat>
  <Paragraphs>1062</Paragraphs>
  <Slides>124</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124</vt:i4>
      </vt:variant>
    </vt:vector>
  </HeadingPairs>
  <TitlesOfParts>
    <vt:vector size="127" baseType="lpstr">
      <vt:lpstr>Geneva</vt:lpstr>
      <vt:lpstr>Times</vt:lpstr>
      <vt:lpstr>Blank Presentation</vt:lpstr>
      <vt:lpstr>     </vt:lpstr>
      <vt:lpstr>Questions</vt:lpstr>
      <vt:lpstr>Why use models or theories?</vt:lpstr>
      <vt:lpstr>A sampling of models to assess families</vt:lpstr>
      <vt:lpstr>What exactly is the ‘IPscope’?</vt:lpstr>
      <vt:lpstr>A figure/ground gestalt shift</vt:lpstr>
      <vt:lpstr>What is the behavioral shape and emotional tone of the interpersonal space in this family system? </vt:lpstr>
      <vt:lpstr>Some relevant concepts from Systems Theory</vt:lpstr>
      <vt:lpstr>PowerPoint Presentation</vt:lpstr>
      <vt:lpstr>PowerPoint Presentation</vt:lpstr>
      <vt:lpstr>PowerPoint Presentation</vt:lpstr>
      <vt:lpstr>PowerPoint Presentation</vt:lpstr>
      <vt:lpstr>Some relevant concepts from Bringforthism</vt:lpstr>
      <vt:lpstr>The IPscope employs simple graphic diagrams to clarify the coupling of behaviors distinguished in the patterns</vt:lpstr>
      <vt:lpstr>The diagram reflects a 'distillate' of recurrent interactions which foreground the coupling of the behaviors that are distinguished in the pattern</vt:lpstr>
      <vt:lpstr>Several components of the ‘IPscope’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Important features of the ‘IPscope’</vt:lpstr>
      <vt:lpstr>  Important features of the ‘IPscope’ (cont’d)</vt:lpstr>
      <vt:lpstr>  Important features of the ‘IPscope’ (cont’d)</vt:lpstr>
      <vt:lpstr>  Important features of the ‘IPscope’ (cont’d)</vt:lpstr>
      <vt:lpstr>  Important features of the ‘IPscope’ (cont’d)</vt:lpstr>
      <vt:lpstr>Deconstructing DSM diagnoses into PIPs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Possible steps to construct a PIP </vt:lpstr>
      <vt:lpstr>Let’s apply the process:  Imagine a couple in conflict seeking therapy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Possible steps to generate a HIP  (to counter or displace a PIP)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the feminist critique of systems theory?</vt:lpstr>
      <vt:lpstr>PowerPoint Presentation</vt:lpstr>
      <vt:lpstr>PowerPoint Presentation</vt:lpstr>
      <vt:lpstr>What are some advantages in drawing IPs vertically?</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UC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Tomm</dc:creator>
  <cp:lastModifiedBy>Marc Pierson</cp:lastModifiedBy>
  <cp:revision>726</cp:revision>
  <cp:lastPrinted>2019-12-11T00:25:52Z</cp:lastPrinted>
  <dcterms:created xsi:type="dcterms:W3CDTF">2016-03-31T19:30:17Z</dcterms:created>
  <dcterms:modified xsi:type="dcterms:W3CDTF">2023-11-01T11:25:22Z</dcterms:modified>
</cp:coreProperties>
</file>